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64" autoAdjust="0"/>
  </p:normalViewPr>
  <p:slideViewPr>
    <p:cSldViewPr>
      <p:cViewPr>
        <p:scale>
          <a:sx n="78" d="100"/>
          <a:sy n="78" d="100"/>
        </p:scale>
        <p:origin x="-1098"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0A84A-8474-4070-A7B8-D262CBF1A0C8}" type="datetimeFigureOut">
              <a:rPr lang="en-US" smtClean="0"/>
              <a:t>4/18/2012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582F03-EA52-409A-A06E-BBDF7469FC02}" type="slidenum">
              <a:rPr lang="en-US" smtClean="0"/>
              <a:t>‹#›</a:t>
            </a:fld>
            <a:endParaRPr lang="en-US"/>
          </a:p>
        </p:txBody>
      </p:sp>
    </p:spTree>
    <p:extLst>
      <p:ext uri="{BB962C8B-B14F-4D97-AF65-F5344CB8AC3E}">
        <p14:creationId xmlns:p14="http://schemas.microsoft.com/office/powerpoint/2010/main" val="232692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report back some of the highlights I can remember from the California</a:t>
            </a:r>
            <a:r>
              <a:rPr lang="en-US" baseline="0" dirty="0" smtClean="0"/>
              <a:t> GIS Council Meeting. This meeting was held last week at the </a:t>
            </a:r>
            <a:r>
              <a:rPr lang="en-US" baseline="0" dirty="0" err="1" smtClean="0"/>
              <a:t>CalGIS</a:t>
            </a:r>
            <a:r>
              <a:rPr lang="en-US" baseline="0" dirty="0" smtClean="0"/>
              <a:t> Conference in Sacramento.</a:t>
            </a:r>
            <a:endParaRPr lang="en-US" dirty="0"/>
          </a:p>
        </p:txBody>
      </p:sp>
      <p:sp>
        <p:nvSpPr>
          <p:cNvPr id="4" name="Slide Number Placeholder 3"/>
          <p:cNvSpPr>
            <a:spLocks noGrp="1"/>
          </p:cNvSpPr>
          <p:nvPr>
            <p:ph type="sldNum" sz="quarter" idx="10"/>
          </p:nvPr>
        </p:nvSpPr>
        <p:spPr/>
        <p:txBody>
          <a:bodyPr/>
          <a:lstStyle/>
          <a:p>
            <a:fld id="{9A582F03-EA52-409A-A06E-BBDF7469FC02}" type="slidenum">
              <a:rPr lang="en-US" smtClean="0"/>
              <a:t>1</a:t>
            </a:fld>
            <a:endParaRPr lang="en-US"/>
          </a:p>
        </p:txBody>
      </p:sp>
    </p:spTree>
    <p:extLst>
      <p:ext uri="{BB962C8B-B14F-4D97-AF65-F5344CB8AC3E}">
        <p14:creationId xmlns:p14="http://schemas.microsoft.com/office/powerpoint/2010/main" val="169632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reminder in case</a:t>
            </a:r>
            <a:r>
              <a:rPr lang="en-US" baseline="0" dirty="0" smtClean="0"/>
              <a:t> some of you aren’t aware of the California GIS Council – it was formed to allow local/regional/state/federal agencies to collaborate on California GIS infrastructure and initiatives. They have a sporadic meeting schedule. They have a Web portal that needs updating.</a:t>
            </a:r>
          </a:p>
          <a:p>
            <a:endParaRPr lang="en-US" baseline="0" dirty="0" smtClean="0"/>
          </a:p>
          <a:p>
            <a:r>
              <a:rPr lang="en-US" baseline="0" dirty="0" smtClean="0"/>
              <a:t>At this portal you can find information about statewide initiatives, council meetings, list of regional councils throughout the state. Representing SD RGC was me.</a:t>
            </a:r>
            <a:endParaRPr lang="en-US" dirty="0"/>
          </a:p>
        </p:txBody>
      </p:sp>
      <p:sp>
        <p:nvSpPr>
          <p:cNvPr id="4" name="Slide Number Placeholder 3"/>
          <p:cNvSpPr>
            <a:spLocks noGrp="1"/>
          </p:cNvSpPr>
          <p:nvPr>
            <p:ph type="sldNum" sz="quarter" idx="10"/>
          </p:nvPr>
        </p:nvSpPr>
        <p:spPr/>
        <p:txBody>
          <a:bodyPr/>
          <a:lstStyle/>
          <a:p>
            <a:fld id="{9A582F03-EA52-409A-A06E-BBDF7469FC02}" type="slidenum">
              <a:rPr lang="en-US" smtClean="0"/>
              <a:t>2</a:t>
            </a:fld>
            <a:endParaRPr lang="en-US"/>
          </a:p>
        </p:txBody>
      </p:sp>
    </p:spTree>
    <p:extLst>
      <p:ext uri="{BB962C8B-B14F-4D97-AF65-F5344CB8AC3E}">
        <p14:creationId xmlns:p14="http://schemas.microsoft.com/office/powerpoint/2010/main" val="242215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during the meeting we had reports</a:t>
            </a:r>
            <a:r>
              <a:rPr lang="en-US" baseline="0" dirty="0" smtClean="0"/>
              <a:t> from the various work groups. I’ll start with Homeland Security Work Group.</a:t>
            </a:r>
          </a:p>
          <a:p>
            <a:endParaRPr lang="en-US" baseline="0" dirty="0" smtClean="0"/>
          </a:p>
          <a:p>
            <a:r>
              <a:rPr lang="en-US" baseline="0" dirty="0" smtClean="0"/>
              <a:t>They reported that the Homeland Security Infrastructure Protection (or HSIP) datasets were recently release. The HSIP Gold consists of roughly 500 layers and is only available for select users involved with homeland security or public safety. The HSIP freedom dataset contains layers from Gold that are license-free and distributable.</a:t>
            </a:r>
          </a:p>
          <a:p>
            <a:endParaRPr lang="en-US" baseline="0" dirty="0" smtClean="0"/>
          </a:p>
          <a:p>
            <a:r>
              <a:rPr lang="en-US" baseline="0" dirty="0" smtClean="0"/>
              <a:t>Who here uses HSIP?</a:t>
            </a:r>
            <a:endParaRPr lang="en-US" dirty="0"/>
          </a:p>
        </p:txBody>
      </p:sp>
      <p:sp>
        <p:nvSpPr>
          <p:cNvPr id="4" name="Slide Number Placeholder 3"/>
          <p:cNvSpPr>
            <a:spLocks noGrp="1"/>
          </p:cNvSpPr>
          <p:nvPr>
            <p:ph type="sldNum" sz="quarter" idx="10"/>
          </p:nvPr>
        </p:nvSpPr>
        <p:spPr/>
        <p:txBody>
          <a:bodyPr/>
          <a:lstStyle/>
          <a:p>
            <a:fld id="{9A582F03-EA52-409A-A06E-BBDF7469FC02}" type="slidenum">
              <a:rPr lang="en-US" smtClean="0"/>
              <a:t>3</a:t>
            </a:fld>
            <a:endParaRPr lang="en-US"/>
          </a:p>
        </p:txBody>
      </p:sp>
    </p:spTree>
    <p:extLst>
      <p:ext uri="{BB962C8B-B14F-4D97-AF65-F5344CB8AC3E}">
        <p14:creationId xmlns:p14="http://schemas.microsoft.com/office/powerpoint/2010/main" val="247874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Coastal and Marine Work Group reported that Coastal Mapping (</a:t>
            </a:r>
            <a:r>
              <a:rPr lang="en-US" dirty="0" err="1" smtClean="0"/>
              <a:t>LiDAR</a:t>
            </a:r>
            <a:r>
              <a:rPr lang="en-US" dirty="0" smtClean="0"/>
              <a:t>) Data</a:t>
            </a:r>
            <a:r>
              <a:rPr lang="en-US" baseline="0" dirty="0" smtClean="0"/>
              <a:t> are available. They include the entire CA Coast and can be downloaded from NOAA’s Digital Coast site.</a:t>
            </a:r>
            <a:endParaRPr lang="en-US" dirty="0"/>
          </a:p>
        </p:txBody>
      </p:sp>
      <p:sp>
        <p:nvSpPr>
          <p:cNvPr id="4" name="Slide Number Placeholder 3"/>
          <p:cNvSpPr>
            <a:spLocks noGrp="1"/>
          </p:cNvSpPr>
          <p:nvPr>
            <p:ph type="sldNum" sz="quarter" idx="10"/>
          </p:nvPr>
        </p:nvSpPr>
        <p:spPr/>
        <p:txBody>
          <a:bodyPr/>
          <a:lstStyle/>
          <a:p>
            <a:fld id="{9A582F03-EA52-409A-A06E-BBDF7469FC02}" type="slidenum">
              <a:rPr lang="en-US" smtClean="0"/>
              <a:t>4</a:t>
            </a:fld>
            <a:endParaRPr lang="en-US"/>
          </a:p>
        </p:txBody>
      </p:sp>
    </p:spTree>
    <p:extLst>
      <p:ext uri="{BB962C8B-B14F-4D97-AF65-F5344CB8AC3E}">
        <p14:creationId xmlns:p14="http://schemas.microsoft.com/office/powerpoint/2010/main" val="697954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Digital</a:t>
            </a:r>
            <a:r>
              <a:rPr lang="en-US" baseline="0" dirty="0" smtClean="0"/>
              <a:t> Land Records Information (DLRI) Work group reported two upcoming meetings. The first is the statewide parcel layer working group. DLRI lead and effort to gather parcel data and develop strategies for data sharing. For this statewide layer they would like to implement a standard schema and develop cross-referencing with county standards.</a:t>
            </a:r>
          </a:p>
          <a:p>
            <a:endParaRPr lang="en-US" baseline="0" dirty="0" smtClean="0"/>
          </a:p>
          <a:p>
            <a:r>
              <a:rPr lang="en-US" baseline="0" dirty="0" smtClean="0"/>
              <a:t>The second ties in with the parcel effort in that they want to develop a standard land-use codes and cross-reference them to local codes as well.</a:t>
            </a:r>
            <a:endParaRPr lang="en-US" dirty="0"/>
          </a:p>
        </p:txBody>
      </p:sp>
      <p:sp>
        <p:nvSpPr>
          <p:cNvPr id="4" name="Slide Number Placeholder 3"/>
          <p:cNvSpPr>
            <a:spLocks noGrp="1"/>
          </p:cNvSpPr>
          <p:nvPr>
            <p:ph type="sldNum" sz="quarter" idx="10"/>
          </p:nvPr>
        </p:nvSpPr>
        <p:spPr/>
        <p:txBody>
          <a:bodyPr/>
          <a:lstStyle/>
          <a:p>
            <a:fld id="{9A582F03-EA52-409A-A06E-BBDF7469FC02}" type="slidenum">
              <a:rPr lang="en-US" smtClean="0"/>
              <a:t>5</a:t>
            </a:fld>
            <a:endParaRPr lang="en-US"/>
          </a:p>
        </p:txBody>
      </p:sp>
    </p:spTree>
    <p:extLst>
      <p:ext uri="{BB962C8B-B14F-4D97-AF65-F5344CB8AC3E}">
        <p14:creationId xmlns:p14="http://schemas.microsoft.com/office/powerpoint/2010/main" val="352262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Ortho/Imagery</a:t>
            </a:r>
            <a:r>
              <a:rPr lang="en-US" baseline="0" dirty="0" smtClean="0"/>
              <a:t> work group reported that there will be a NAIP collection this summer for 1 meter imagery.</a:t>
            </a:r>
          </a:p>
          <a:p>
            <a:endParaRPr lang="en-US" baseline="0" dirty="0" smtClean="0"/>
          </a:p>
          <a:p>
            <a:r>
              <a:rPr lang="en-US" baseline="0" dirty="0" smtClean="0"/>
              <a:t>The Caltrans work group reported that they are working on their own version of Census 2009 TIGER lines. There are conflating roadway functional class to TIGER lines and generally improving the quality.</a:t>
            </a:r>
          </a:p>
          <a:p>
            <a:endParaRPr lang="en-US" baseline="0" dirty="0" smtClean="0"/>
          </a:p>
          <a:p>
            <a:r>
              <a:rPr lang="en-US" baseline="0" dirty="0" smtClean="0"/>
              <a:t>Caltrans also mentioned the KML Web app called Caltrans Earth (earth.dot.ca.gov). I allows you to view various Caltrans’ layers on Google Earth map. It also includes a Web Mapping Service that you can bring into </a:t>
            </a:r>
            <a:r>
              <a:rPr lang="en-US" baseline="0" dirty="0" err="1" smtClean="0"/>
              <a:t>ArcMap</a:t>
            </a:r>
            <a:r>
              <a:rPr lang="en-US" baseline="0" dirty="0" smtClean="0"/>
              <a:t> or any other GIS software that can be a WMS client.</a:t>
            </a:r>
            <a:endParaRPr lang="en-US" dirty="0"/>
          </a:p>
        </p:txBody>
      </p:sp>
      <p:sp>
        <p:nvSpPr>
          <p:cNvPr id="4" name="Slide Number Placeholder 3"/>
          <p:cNvSpPr>
            <a:spLocks noGrp="1"/>
          </p:cNvSpPr>
          <p:nvPr>
            <p:ph type="sldNum" sz="quarter" idx="10"/>
          </p:nvPr>
        </p:nvSpPr>
        <p:spPr/>
        <p:txBody>
          <a:bodyPr/>
          <a:lstStyle/>
          <a:p>
            <a:fld id="{9A582F03-EA52-409A-A06E-BBDF7469FC02}" type="slidenum">
              <a:rPr lang="en-US" smtClean="0"/>
              <a:t>6</a:t>
            </a:fld>
            <a:endParaRPr lang="en-US"/>
          </a:p>
        </p:txBody>
      </p:sp>
    </p:spTree>
    <p:extLst>
      <p:ext uri="{BB962C8B-B14F-4D97-AF65-F5344CB8AC3E}">
        <p14:creationId xmlns:p14="http://schemas.microsoft.com/office/powerpoint/2010/main" val="505976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did attend the California Geographic Information Association (or CGIA) meeting last week. They mentioned that there will be an annual summit held at UC Merced for free next week. So if you happen to be in Merced you can stop by for a free conference. The theme is “using </a:t>
            </a:r>
            <a:r>
              <a:rPr lang="en-US" baseline="0" dirty="0" err="1" smtClean="0"/>
              <a:t>gis</a:t>
            </a:r>
            <a:r>
              <a:rPr lang="en-US" baseline="0" dirty="0" smtClean="0"/>
              <a:t> to improve our communities”. See link above.</a:t>
            </a:r>
          </a:p>
          <a:p>
            <a:endParaRPr lang="en-US" baseline="0" dirty="0" smtClean="0"/>
          </a:p>
          <a:p>
            <a:r>
              <a:rPr lang="en-US" baseline="0" dirty="0" smtClean="0"/>
              <a:t>It was reported that next year’s </a:t>
            </a:r>
            <a:r>
              <a:rPr lang="en-US" baseline="0" dirty="0" err="1" smtClean="0"/>
              <a:t>CalGIS</a:t>
            </a:r>
            <a:r>
              <a:rPr lang="en-US" baseline="0" dirty="0" smtClean="0"/>
              <a:t> meeting will be presented by SoCal URISA although a location has not </a:t>
            </a:r>
            <a:r>
              <a:rPr lang="en-US" baseline="0" smtClean="0"/>
              <a:t>been determined.</a:t>
            </a:r>
            <a:endParaRPr lang="en-US"/>
          </a:p>
        </p:txBody>
      </p:sp>
      <p:sp>
        <p:nvSpPr>
          <p:cNvPr id="4" name="Slide Number Placeholder 3"/>
          <p:cNvSpPr>
            <a:spLocks noGrp="1"/>
          </p:cNvSpPr>
          <p:nvPr>
            <p:ph type="sldNum" sz="quarter" idx="10"/>
          </p:nvPr>
        </p:nvSpPr>
        <p:spPr/>
        <p:txBody>
          <a:bodyPr/>
          <a:lstStyle/>
          <a:p>
            <a:fld id="{9A582F03-EA52-409A-A06E-BBDF7469FC02}" type="slidenum">
              <a:rPr lang="en-US" smtClean="0"/>
              <a:t>7</a:t>
            </a:fld>
            <a:endParaRPr lang="en-US"/>
          </a:p>
        </p:txBody>
      </p:sp>
    </p:spTree>
    <p:extLst>
      <p:ext uri="{BB962C8B-B14F-4D97-AF65-F5344CB8AC3E}">
        <p14:creationId xmlns:p14="http://schemas.microsoft.com/office/powerpoint/2010/main" val="166837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C051B-7E51-495D-A16C-A7E441BB4ACE}"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39496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C051B-7E51-495D-A16C-A7E441BB4ACE}"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55784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C051B-7E51-495D-A16C-A7E441BB4ACE}"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51939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C051B-7E51-495D-A16C-A7E441BB4ACE}"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39078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051B-7E51-495D-A16C-A7E441BB4ACE}"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342260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2C051B-7E51-495D-A16C-A7E441BB4ACE}"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169517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2C051B-7E51-495D-A16C-A7E441BB4ACE}" type="datetimeFigureOut">
              <a:rPr lang="en-US" smtClean="0"/>
              <a:t>4/18/2012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49240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2C051B-7E51-495D-A16C-A7E441BB4ACE}" type="datetimeFigureOut">
              <a:rPr lang="en-US" smtClean="0"/>
              <a:t>4/18/2012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25787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C051B-7E51-495D-A16C-A7E441BB4ACE}" type="datetimeFigureOut">
              <a:rPr lang="en-US" smtClean="0"/>
              <a:t>4/18/2012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170223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C051B-7E51-495D-A16C-A7E441BB4ACE}"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48964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C051B-7E51-495D-A16C-A7E441BB4ACE}"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CEE3A-9A60-4885-B873-AA9E421A923F}" type="slidenum">
              <a:rPr lang="en-US" smtClean="0"/>
              <a:t>‹#›</a:t>
            </a:fld>
            <a:endParaRPr lang="en-US"/>
          </a:p>
        </p:txBody>
      </p:sp>
    </p:spTree>
    <p:extLst>
      <p:ext uri="{BB962C8B-B14F-4D97-AF65-F5344CB8AC3E}">
        <p14:creationId xmlns:p14="http://schemas.microsoft.com/office/powerpoint/2010/main" val="119532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C051B-7E51-495D-A16C-A7E441BB4ACE}" type="datetimeFigureOut">
              <a:rPr lang="en-US" smtClean="0"/>
              <a:t>4/18/2012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CEE3A-9A60-4885-B873-AA9E421A923F}" type="slidenum">
              <a:rPr lang="en-US" smtClean="0"/>
              <a:t>‹#›</a:t>
            </a:fld>
            <a:endParaRPr lang="en-US"/>
          </a:p>
        </p:txBody>
      </p:sp>
    </p:spTree>
    <p:extLst>
      <p:ext uri="{BB962C8B-B14F-4D97-AF65-F5344CB8AC3E}">
        <p14:creationId xmlns:p14="http://schemas.microsoft.com/office/powerpoint/2010/main" val="3348176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io.ca.gov/wiki/CAGISCouncil.ash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ommunityresearch.ucmerced.edu/"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Highlights of the April 2012 </a:t>
            </a:r>
            <a:r>
              <a:rPr lang="en-US" dirty="0" smtClean="0"/>
              <a:t>California </a:t>
            </a:r>
            <a:r>
              <a:rPr lang="en-US" dirty="0" smtClean="0"/>
              <a:t>GIS Council Meeting</a:t>
            </a:r>
            <a:endParaRPr lang="en-US" dirty="0"/>
          </a:p>
        </p:txBody>
      </p:sp>
      <p:sp>
        <p:nvSpPr>
          <p:cNvPr id="3" name="Subtitle 2"/>
          <p:cNvSpPr>
            <a:spLocks noGrp="1"/>
          </p:cNvSpPr>
          <p:nvPr>
            <p:ph type="subTitle" idx="1"/>
          </p:nvPr>
        </p:nvSpPr>
        <p:spPr/>
        <p:txBody>
          <a:bodyPr/>
          <a:lstStyle/>
          <a:p>
            <a:r>
              <a:rPr lang="en-US" dirty="0" smtClean="0"/>
              <a:t>Presented at the San Diego Regional GIS Council Meeting April 18, 2012</a:t>
            </a:r>
            <a:endParaRPr lang="en-US" dirty="0"/>
          </a:p>
        </p:txBody>
      </p:sp>
    </p:spTree>
    <p:extLst>
      <p:ext uri="{BB962C8B-B14F-4D97-AF65-F5344CB8AC3E}">
        <p14:creationId xmlns:p14="http://schemas.microsoft.com/office/powerpoint/2010/main" val="1728421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GIS Council</a:t>
            </a:r>
            <a:endParaRPr lang="en-US" dirty="0"/>
          </a:p>
        </p:txBody>
      </p:sp>
      <p:sp>
        <p:nvSpPr>
          <p:cNvPr id="3" name="Content Placeholder 2"/>
          <p:cNvSpPr>
            <a:spLocks noGrp="1"/>
          </p:cNvSpPr>
          <p:nvPr>
            <p:ph idx="1"/>
          </p:nvPr>
        </p:nvSpPr>
        <p:spPr>
          <a:xfrm>
            <a:off x="381000" y="1600201"/>
            <a:ext cx="3048000" cy="2971800"/>
          </a:xfrm>
        </p:spPr>
        <p:txBody>
          <a:bodyPr>
            <a:normAutofit/>
          </a:bodyPr>
          <a:lstStyle/>
          <a:p>
            <a:r>
              <a:rPr lang="en-US" sz="2400" dirty="0" smtClean="0"/>
              <a:t>Representatives from local/regional, state, federal, academic and private sectors</a:t>
            </a:r>
          </a:p>
          <a:p>
            <a:r>
              <a:rPr lang="en-US" sz="2400" dirty="0" smtClean="0"/>
              <a:t>Meets infrequently (3x per year)</a:t>
            </a:r>
          </a:p>
          <a:p>
            <a:pPr marL="457200" lvl="1" indent="0">
              <a:buNone/>
            </a:pPr>
            <a:endParaRPr lang="en-US" sz="20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422" y="1600200"/>
            <a:ext cx="5208433" cy="326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a:xfrm>
            <a:off x="685800" y="5105400"/>
            <a:ext cx="7421038" cy="16144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hlinkClick r:id="rId4"/>
              </a:rPr>
              <a:t>http://www.cio.ca.gov/wiki/CAGISCouncil.ashx</a:t>
            </a:r>
            <a:endParaRPr lang="en-US" sz="2400" dirty="0" smtClean="0"/>
          </a:p>
          <a:p>
            <a:pPr lvl="1"/>
            <a:endParaRPr lang="en-US" sz="20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3550666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GIS Council Meeting</a:t>
            </a:r>
            <a:br>
              <a:rPr lang="en-US" dirty="0" smtClean="0"/>
            </a:br>
            <a:r>
              <a:rPr lang="en-US" dirty="0" smtClean="0"/>
              <a:t>Work Group Reports</a:t>
            </a:r>
            <a:endParaRPr lang="en-US" dirty="0"/>
          </a:p>
        </p:txBody>
      </p:sp>
      <p:sp>
        <p:nvSpPr>
          <p:cNvPr id="3" name="Content Placeholder 2"/>
          <p:cNvSpPr>
            <a:spLocks noGrp="1"/>
          </p:cNvSpPr>
          <p:nvPr>
            <p:ph idx="1"/>
          </p:nvPr>
        </p:nvSpPr>
        <p:spPr/>
        <p:txBody>
          <a:bodyPr/>
          <a:lstStyle/>
          <a:p>
            <a:pPr marL="0" indent="0">
              <a:buNone/>
            </a:pPr>
            <a:r>
              <a:rPr lang="en-US" dirty="0" smtClean="0"/>
              <a:t>Homeland Security</a:t>
            </a:r>
          </a:p>
          <a:p>
            <a:pPr marL="914400" lvl="1" indent="-514350"/>
            <a:r>
              <a:rPr lang="en-US" dirty="0" smtClean="0"/>
              <a:t>Homeland Security Infrastructure Protection (HSIP) Gold 2012</a:t>
            </a:r>
          </a:p>
          <a:p>
            <a:pPr marL="1314450" lvl="2" indent="-514350"/>
            <a:r>
              <a:rPr lang="en-US" dirty="0" smtClean="0"/>
              <a:t>Released April 6</a:t>
            </a:r>
          </a:p>
          <a:p>
            <a:pPr marL="1314450" lvl="2" indent="-514350"/>
            <a:r>
              <a:rPr lang="en-US" dirty="0" smtClean="0"/>
              <a:t>~500 Layers</a:t>
            </a:r>
          </a:p>
          <a:p>
            <a:pPr marL="914400" lvl="1" indent="-514350"/>
            <a:r>
              <a:rPr lang="en-US" dirty="0" smtClean="0"/>
              <a:t>HSIP Freedom 2012</a:t>
            </a:r>
          </a:p>
          <a:p>
            <a:pPr marL="1314450" lvl="2" indent="-514350"/>
            <a:r>
              <a:rPr lang="en-US" dirty="0" smtClean="0"/>
              <a:t>~260 Layers</a:t>
            </a:r>
          </a:p>
          <a:p>
            <a:pPr marL="1314450" lvl="2" indent="-514350"/>
            <a:r>
              <a:rPr lang="en-US" dirty="0" smtClean="0"/>
              <a:t>Only includes layers from Gold that are license-free and distributable</a:t>
            </a:r>
          </a:p>
          <a:p>
            <a:pPr lvl="1"/>
            <a:endParaRPr lang="en-US" dirty="0" smtClean="0"/>
          </a:p>
          <a:p>
            <a:pPr lvl="1"/>
            <a:endParaRPr lang="en-US" dirty="0"/>
          </a:p>
        </p:txBody>
      </p:sp>
    </p:spTree>
    <p:extLst>
      <p:ext uri="{BB962C8B-B14F-4D97-AF65-F5344CB8AC3E}">
        <p14:creationId xmlns:p14="http://schemas.microsoft.com/office/powerpoint/2010/main" val="530576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GIS Council Meeting</a:t>
            </a:r>
            <a:br>
              <a:rPr lang="en-US" dirty="0" smtClean="0"/>
            </a:br>
            <a:r>
              <a:rPr lang="en-US" dirty="0" smtClean="0"/>
              <a:t>Work Group Reports</a:t>
            </a:r>
            <a:endParaRPr lang="en-US" dirty="0"/>
          </a:p>
        </p:txBody>
      </p:sp>
      <p:sp>
        <p:nvSpPr>
          <p:cNvPr id="3" name="Content Placeholder 2"/>
          <p:cNvSpPr>
            <a:spLocks noGrp="1"/>
          </p:cNvSpPr>
          <p:nvPr>
            <p:ph idx="1"/>
          </p:nvPr>
        </p:nvSpPr>
        <p:spPr>
          <a:xfrm>
            <a:off x="457200" y="1600200"/>
            <a:ext cx="3733800" cy="4525963"/>
          </a:xfrm>
        </p:spPr>
        <p:txBody>
          <a:bodyPr>
            <a:normAutofit/>
          </a:bodyPr>
          <a:lstStyle/>
          <a:p>
            <a:pPr marL="0" indent="0">
              <a:buNone/>
            </a:pPr>
            <a:r>
              <a:rPr lang="en-US" dirty="0" smtClean="0"/>
              <a:t>Coastal and Marine</a:t>
            </a:r>
          </a:p>
          <a:p>
            <a:pPr marL="914400" lvl="1" indent="-514350"/>
            <a:r>
              <a:rPr lang="en-US" dirty="0" smtClean="0"/>
              <a:t>Coastal </a:t>
            </a:r>
            <a:r>
              <a:rPr lang="en-US" dirty="0" err="1" smtClean="0"/>
              <a:t>LiDAR</a:t>
            </a:r>
            <a:r>
              <a:rPr lang="en-US" dirty="0" smtClean="0"/>
              <a:t> Data</a:t>
            </a:r>
          </a:p>
          <a:p>
            <a:pPr marL="914400" lvl="1" indent="-514350"/>
            <a:r>
              <a:rPr lang="en-US" dirty="0" smtClean="0"/>
              <a:t>Entire CA Coast</a:t>
            </a:r>
          </a:p>
          <a:p>
            <a:pPr marL="914400" lvl="1" indent="-514350"/>
            <a:r>
              <a:rPr lang="en-US" dirty="0" smtClean="0"/>
              <a:t>Download from NOAA Digital Coast site</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600199"/>
            <a:ext cx="4114800" cy="431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2694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GIS Council Meeting</a:t>
            </a:r>
            <a:br>
              <a:rPr lang="en-US" dirty="0" smtClean="0"/>
            </a:br>
            <a:r>
              <a:rPr lang="en-US" dirty="0" smtClean="0"/>
              <a:t>Work Group Reports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Digital Land Records Information (DLRI)</a:t>
            </a:r>
          </a:p>
          <a:p>
            <a:pPr marL="914400" lvl="1" indent="-514350"/>
            <a:r>
              <a:rPr lang="en-US" dirty="0" smtClean="0"/>
              <a:t>Statewide Parcel Layer Working Group</a:t>
            </a:r>
          </a:p>
          <a:p>
            <a:pPr marL="1314450" lvl="2" indent="-514350"/>
            <a:r>
              <a:rPr lang="en-US" dirty="0" smtClean="0"/>
              <a:t>Discuss strategies of maintaining statewide parcel layer merged from county/regional agencies</a:t>
            </a:r>
          </a:p>
          <a:p>
            <a:pPr marL="914400" lvl="1" indent="-514350"/>
            <a:r>
              <a:rPr lang="en-US" dirty="0" smtClean="0"/>
              <a:t>Land Use Codes Working Group</a:t>
            </a:r>
          </a:p>
          <a:p>
            <a:pPr marL="1314450" lvl="2" indent="-514350"/>
            <a:r>
              <a:rPr lang="en-US" dirty="0" smtClean="0"/>
              <a:t>Develop standard land-use codes</a:t>
            </a:r>
          </a:p>
          <a:p>
            <a:pPr marL="1314450" lvl="2" indent="-514350"/>
            <a:r>
              <a:rPr lang="en-US" dirty="0" smtClean="0"/>
              <a:t>Develop cross-reference to local agency land-use codes</a:t>
            </a:r>
          </a:p>
          <a:p>
            <a:pPr marL="914400" lvl="1" indent="-514350"/>
            <a:r>
              <a:rPr lang="en-US" dirty="0" smtClean="0"/>
              <a:t>Both meetings on May 1st in Sacramento</a:t>
            </a:r>
          </a:p>
          <a:p>
            <a:pPr marL="1314450" lvl="2" indent="-514350"/>
            <a:r>
              <a:rPr lang="en-US" dirty="0" smtClean="0"/>
              <a:t>WebEx conferencing will be available</a:t>
            </a:r>
          </a:p>
          <a:p>
            <a:pPr marL="1314450" lvl="2" indent="-514350"/>
            <a:r>
              <a:rPr lang="en-US" dirty="0" smtClean="0"/>
              <a:t>Contact </a:t>
            </a:r>
            <a:r>
              <a:rPr lang="en-US" dirty="0"/>
              <a:t>Karen Beardsley (</a:t>
            </a:r>
            <a:r>
              <a:rPr lang="en-US" dirty="0" smtClean="0"/>
              <a:t>kbeardsley@ucdavis.edu)</a:t>
            </a:r>
          </a:p>
          <a:p>
            <a:pPr marL="914400" lvl="1" indent="-514350"/>
            <a:endParaRPr lang="en-US" dirty="0" smtClean="0"/>
          </a:p>
          <a:p>
            <a:pPr marL="1314450" lvl="2" indent="-514350"/>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21019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GIS Council Meeting</a:t>
            </a:r>
            <a:br>
              <a:rPr lang="en-US" dirty="0" smtClean="0"/>
            </a:br>
            <a:r>
              <a:rPr lang="en-US" dirty="0" smtClean="0"/>
              <a:t>Work Group Reports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Ortho/Imagery</a:t>
            </a:r>
          </a:p>
          <a:p>
            <a:pPr lvl="1"/>
            <a:r>
              <a:rPr lang="en-US" sz="3200" dirty="0" smtClean="0"/>
              <a:t>NAIP collection this summer for 1 meter</a:t>
            </a:r>
          </a:p>
          <a:p>
            <a:pPr marL="0" indent="0">
              <a:buNone/>
            </a:pPr>
            <a:r>
              <a:rPr lang="en-US" dirty="0" smtClean="0"/>
              <a:t>Caltrans</a:t>
            </a:r>
          </a:p>
          <a:p>
            <a:pPr lvl="1"/>
            <a:r>
              <a:rPr lang="en-US" dirty="0" smtClean="0"/>
              <a:t>Improving the quality of Census TIGER 2009</a:t>
            </a:r>
          </a:p>
          <a:p>
            <a:pPr lvl="2"/>
            <a:r>
              <a:rPr lang="en-US" dirty="0" smtClean="0"/>
              <a:t>Conflating function class</a:t>
            </a:r>
          </a:p>
          <a:p>
            <a:pPr lvl="1"/>
            <a:r>
              <a:rPr lang="en-US" dirty="0" smtClean="0"/>
              <a:t>KML Web Service</a:t>
            </a:r>
          </a:p>
          <a:p>
            <a:pPr lvl="2"/>
            <a:r>
              <a:rPr lang="en-US" dirty="0" smtClean="0"/>
              <a:t>Caltrans Earth (earth.dot.ca.gov)</a:t>
            </a:r>
          </a:p>
          <a:p>
            <a:pPr lvl="2"/>
            <a:r>
              <a:rPr lang="en-US" dirty="0" smtClean="0"/>
              <a:t>Includes WMS</a:t>
            </a:r>
          </a:p>
          <a:p>
            <a:pPr lvl="2"/>
            <a:endParaRPr lang="en-US" dirty="0" smtClean="0"/>
          </a:p>
          <a:p>
            <a:pPr marL="0" indent="0">
              <a:buNone/>
            </a:pPr>
            <a:endParaRPr lang="en-US" dirty="0" smtClean="0"/>
          </a:p>
          <a:p>
            <a:pPr lvl="1"/>
            <a:endParaRPr lang="en-US" sz="3200" dirty="0" smtClean="0"/>
          </a:p>
          <a:p>
            <a:pPr marL="0" indent="0">
              <a:buNone/>
            </a:pPr>
            <a:endParaRPr lang="en-US" dirty="0" smtClean="0"/>
          </a:p>
          <a:p>
            <a:pPr marL="914400" lvl="1" indent="-514350"/>
            <a:endParaRPr lang="en-US" sz="3200" dirty="0" smtClean="0"/>
          </a:p>
          <a:p>
            <a:pPr marL="1314450" lvl="2" indent="-514350"/>
            <a:endParaRPr lang="en-US" sz="3200" dirty="0" smtClean="0"/>
          </a:p>
          <a:p>
            <a:pPr lvl="1"/>
            <a:endParaRPr lang="en-US" sz="3200" dirty="0" smtClean="0"/>
          </a:p>
          <a:p>
            <a:pPr lvl="1"/>
            <a:endParaRPr lang="en-US" sz="3200" dirty="0"/>
          </a:p>
        </p:txBody>
      </p:sp>
    </p:spTree>
    <p:extLst>
      <p:ext uri="{BB962C8B-B14F-4D97-AF65-F5344CB8AC3E}">
        <p14:creationId xmlns:p14="http://schemas.microsoft.com/office/powerpoint/2010/main" val="3859010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CGIA Meeting at </a:t>
            </a:r>
            <a:r>
              <a:rPr lang="en-US" dirty="0" err="1" smtClean="0"/>
              <a:t>CalGIS</a:t>
            </a:r>
            <a:endParaRPr lang="en-US" dirty="0"/>
          </a:p>
        </p:txBody>
      </p:sp>
      <p:sp>
        <p:nvSpPr>
          <p:cNvPr id="3" name="TextBox 2"/>
          <p:cNvSpPr txBox="1"/>
          <p:nvPr/>
        </p:nvSpPr>
        <p:spPr>
          <a:xfrm>
            <a:off x="838200" y="1524000"/>
            <a:ext cx="7543800" cy="2308324"/>
          </a:xfrm>
          <a:prstGeom prst="rect">
            <a:avLst/>
          </a:prstGeom>
          <a:noFill/>
        </p:spPr>
        <p:txBody>
          <a:bodyPr wrap="square" rtlCol="0">
            <a:spAutoFit/>
          </a:bodyPr>
          <a:lstStyle/>
          <a:p>
            <a:pPr marL="285750" indent="-285750">
              <a:buFont typeface="Arial" pitchFamily="34" charset="0"/>
              <a:buChar char="•"/>
            </a:pPr>
            <a:r>
              <a:rPr lang="en-US" sz="2400" dirty="0" smtClean="0"/>
              <a:t>CGIA 2</a:t>
            </a:r>
            <a:r>
              <a:rPr lang="en-US" sz="2400" baseline="30000" dirty="0" smtClean="0"/>
              <a:t>nd</a:t>
            </a:r>
            <a:r>
              <a:rPr lang="en-US" sz="2400" dirty="0" smtClean="0"/>
              <a:t> Annual Geospatial Summit at UC Merced</a:t>
            </a:r>
          </a:p>
          <a:p>
            <a:pPr marL="742950" lvl="1" indent="-285750">
              <a:buFont typeface="Arial" pitchFamily="34" charset="0"/>
              <a:buChar char="•"/>
            </a:pPr>
            <a:r>
              <a:rPr lang="en-US" sz="2400" dirty="0" smtClean="0"/>
              <a:t>Friday, April 27</a:t>
            </a:r>
            <a:r>
              <a:rPr lang="en-US" sz="2400" baseline="30000" dirty="0" smtClean="0"/>
              <a:t>th</a:t>
            </a:r>
            <a:endParaRPr lang="en-US" sz="2400" dirty="0" smtClean="0"/>
          </a:p>
          <a:p>
            <a:pPr marL="742950" lvl="1" indent="-285750">
              <a:buFont typeface="Arial" pitchFamily="34" charset="0"/>
              <a:buChar char="•"/>
            </a:pPr>
            <a:r>
              <a:rPr lang="en-US" sz="2400" dirty="0" smtClean="0"/>
              <a:t>Theme “</a:t>
            </a:r>
            <a:r>
              <a:rPr lang="en-US" sz="2400" i="1" dirty="0" smtClean="0"/>
              <a:t>Using GIS to Improve our Communities</a:t>
            </a:r>
            <a:r>
              <a:rPr lang="en-US" sz="2400" dirty="0" smtClean="0"/>
              <a:t>”</a:t>
            </a:r>
          </a:p>
          <a:p>
            <a:pPr marL="742950" lvl="1" indent="-285750">
              <a:buFont typeface="Arial" pitchFamily="34" charset="0"/>
              <a:buChar char="•"/>
            </a:pPr>
            <a:r>
              <a:rPr lang="en-US" sz="2400" dirty="0" smtClean="0"/>
              <a:t>Free</a:t>
            </a:r>
          </a:p>
          <a:p>
            <a:pPr marL="742950" lvl="1" indent="-285750">
              <a:buFont typeface="Arial" pitchFamily="34" charset="0"/>
              <a:buChar char="•"/>
            </a:pPr>
            <a:r>
              <a:rPr lang="en-US" sz="2400" dirty="0" smtClean="0">
                <a:hlinkClick r:id="rId3"/>
              </a:rPr>
              <a:t>http://communityresearch.ucmerced.edu/</a:t>
            </a:r>
            <a:endParaRPr lang="en-US" sz="2400" dirty="0" smtClean="0"/>
          </a:p>
          <a:p>
            <a:pPr marL="285750" indent="-285750">
              <a:buFont typeface="Arial" pitchFamily="34" charset="0"/>
              <a:buChar char="•"/>
            </a:pPr>
            <a:r>
              <a:rPr lang="en-US" sz="2400" dirty="0" err="1" smtClean="0"/>
              <a:t>CalGIS</a:t>
            </a:r>
            <a:r>
              <a:rPr lang="en-US" sz="2400" dirty="0" smtClean="0"/>
              <a:t> 2013 will be presented by SoCal URISA</a:t>
            </a:r>
            <a:endParaRPr lang="en-US" sz="2400" dirty="0"/>
          </a:p>
        </p:txBody>
      </p:sp>
    </p:spTree>
    <p:extLst>
      <p:ext uri="{BB962C8B-B14F-4D97-AF65-F5344CB8AC3E}">
        <p14:creationId xmlns:p14="http://schemas.microsoft.com/office/powerpoint/2010/main" val="2695221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8F50FB7AE94442BD2F58823DF1C488" ma:contentTypeVersion="26" ma:contentTypeDescription="Create a new document." ma:contentTypeScope="" ma:versionID="211664207a9508d60ec36b0a2d526f44">
  <xsd:schema xmlns:xsd="http://www.w3.org/2001/XMLSchema" xmlns:xs="http://www.w3.org/2001/XMLSchema" xmlns:p="http://schemas.microsoft.com/office/2006/metadata/properties" xmlns:ns1="http://schemas.microsoft.com/sharepoint/v3" xmlns:ns2="952e4a77-dc0d-44ec-b9c4-c6831493c744" xmlns:ns3="dee199bb-2399-40a9-a792-be83fef8cb8b" targetNamespace="http://schemas.microsoft.com/office/2006/metadata/properties" ma:root="true" ma:fieldsID="fbb7bd6203a9efea2452b6c07e6a1e4f" ns1:_="" ns2:_="" ns3:_="">
    <xsd:import namespace="http://schemas.microsoft.com/sharepoint/v3"/>
    <xsd:import namespace="952e4a77-dc0d-44ec-b9c4-c6831493c744"/>
    <xsd:import namespace="dee199bb-2399-40a9-a792-be83fef8cb8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Location" minOccurs="0"/>
                <xsd:element ref="ns3:MediaServiceOCR" minOccurs="0"/>
                <xsd:element ref="ns3:MediaLengthInSeconds" minOccurs="0"/>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element name="_dlc_Exempt" ma:index="21" nillable="true" ma:displayName="Exempt from Policy" ma:hidden="true" ma:internalName="_dlc_Exempt" ma:readOnly="true">
      <xsd:simpleType>
        <xsd:restriction base="dms:Unknown"/>
      </xsd:simpleType>
    </xsd:element>
    <xsd:element name="_dlc_ExpireDateSaved" ma:index="22" nillable="true" ma:displayName="Original Expiration Date" ma:hidden="true" ma:internalName="_dlc_ExpireDateSaved" ma:readOnly="true">
      <xsd:simpleType>
        <xsd:restriction base="dms:DateTime"/>
      </xsd:simpleType>
    </xsd:element>
    <xsd:element name="_dlc_ExpireDate" ma:index="23"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52e4a77-dc0d-44ec-b9c4-c6831493c74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e199bb-2399-40a9-a792-be83fef8cb8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Document</p:Name>
  <p:Description/>
  <p:Statement/>
  <p:PolicyItems>
    <p:PolicyItem featureId="Microsoft.Office.RecordsManagement.PolicyFeatures.Expiration" staticId="0x010100498F50FB7AE94442BD2F58823DF1C488|-51046458" UniqueId="008d6ad6-60c2-4f45-ade4-6a56095fc379">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61</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ExpireDateSaved xmlns="http://schemas.microsoft.com/sharepoint/v3" xsi:nil="true"/>
    <_dlc_ExpireDate xmlns="http://schemas.microsoft.com/sharepoint/v3">2022-03-13T23:57:23+00:00</_dlc_ExpireDate>
  </documentManagement>
</p:properties>
</file>

<file path=customXml/itemProps1.xml><?xml version="1.0" encoding="utf-8"?>
<ds:datastoreItem xmlns:ds="http://schemas.openxmlformats.org/officeDocument/2006/customXml" ds:itemID="{0BE92418-680E-4A1F-9F99-5C12702672D4}"/>
</file>

<file path=customXml/itemProps2.xml><?xml version="1.0" encoding="utf-8"?>
<ds:datastoreItem xmlns:ds="http://schemas.openxmlformats.org/officeDocument/2006/customXml" ds:itemID="{DF7FD7CA-CED8-4C38-8B3F-60CB6D7D2DB8}"/>
</file>

<file path=customXml/itemProps3.xml><?xml version="1.0" encoding="utf-8"?>
<ds:datastoreItem xmlns:ds="http://schemas.openxmlformats.org/officeDocument/2006/customXml" ds:itemID="{277F4124-A614-4BD7-A35F-A45CEE57FE54}"/>
</file>

<file path=customXml/itemProps4.xml><?xml version="1.0" encoding="utf-8"?>
<ds:datastoreItem xmlns:ds="http://schemas.openxmlformats.org/officeDocument/2006/customXml" ds:itemID="{421FE497-0DE4-4E2F-B8FB-660106DE8CA2}"/>
</file>

<file path=docProps/app.xml><?xml version="1.0" encoding="utf-8"?>
<Properties xmlns="http://schemas.openxmlformats.org/officeDocument/2006/extended-properties" xmlns:vt="http://schemas.openxmlformats.org/officeDocument/2006/docPropsVTypes">
  <TotalTime>312</TotalTime>
  <Words>742</Words>
  <Application>Microsoft Office PowerPoint</Application>
  <PresentationFormat>On-screen Show (4:3)</PresentationFormat>
  <Paragraphs>89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Highlights of the April 2012 California GIS Council Meeting</vt:lpstr>
      <vt:lpstr>California GIS Council</vt:lpstr>
      <vt:lpstr>California GIS Council Meeting Work Group Reports</vt:lpstr>
      <vt:lpstr>California GIS Council Meeting Work Group Reports</vt:lpstr>
      <vt:lpstr>California GIS Council Meeting Work Group Reports</vt:lpstr>
      <vt:lpstr>California GIS Council Meeting Work Group Reports</vt:lpstr>
      <vt:lpstr>CGIA Meeting at CalGIS</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of the April 2012 CA GIS Council Meeting</dc:title>
  <dc:creator>Hossack, Steve</dc:creator>
  <cp:lastModifiedBy>shossack</cp:lastModifiedBy>
  <cp:revision>21</cp:revision>
  <cp:lastPrinted>2012-04-18T14:30:17Z</cp:lastPrinted>
  <dcterms:created xsi:type="dcterms:W3CDTF">2012-04-18T00:24:11Z</dcterms:created>
  <dcterms:modified xsi:type="dcterms:W3CDTF">2012-04-18T15:18:45Z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0x010100498F50FB7AE94442BD2F58823DF1C488</vt:lpwstr>
  </property>
  <property fmtid="{D5CDD505-2E9C-101B-9397-08002B2CF9AE}" pid="3" name="_dlc_policyId">
    <vt:lpwstr>0x010100498F50FB7AE94442BD2F58823DF1C488|-51046458</vt:lpwstr>
  </property>
  <property fmtid="{D5CDD505-2E9C-101B-9397-08002B2CF9AE}" pid="4" name="ItemRetentionFormula">
    <vt:lpwstr>&lt;formula id="Microsoft.Office.RecordsManagement.PolicyFeatures.Expiration.Formula.BuiltIn"&gt;&lt;number&gt;61&lt;/number&gt;&lt;property&gt;Created&lt;/property&gt;&lt;propertyId&gt;8c06beca-0777-48f7-91c7-6da68bc07b69&lt;/propertyId&gt;&lt;period&gt;days&lt;/period&gt;&lt;/formula&gt;</vt:lpwstr>
  </property>
</Properties>
</file>