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4" r:id="rId5"/>
    <p:sldId id="265" r:id="rId6"/>
    <p:sldId id="271" r:id="rId7"/>
    <p:sldId id="272" r:id="rId8"/>
    <p:sldId id="273" r:id="rId9"/>
    <p:sldId id="274" r:id="rId10"/>
    <p:sldId id="275" r:id="rId11"/>
    <p:sldId id="276" r:id="rId12"/>
    <p:sldId id="277" r:id="rId13"/>
    <p:sldId id="278" r:id="rId14"/>
    <p:sldId id="279" r:id="rId15"/>
    <p:sldId id="280"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12" autoAdjust="0"/>
  </p:normalViewPr>
  <p:slideViewPr>
    <p:cSldViewPr>
      <p:cViewPr varScale="1">
        <p:scale>
          <a:sx n="73" d="100"/>
          <a:sy n="73" d="100"/>
        </p:scale>
        <p:origin x="-209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C65854-9C41-42C7-A3CB-CAA361851122}" type="datetimeFigureOut">
              <a:rPr lang="en-US" smtClean="0"/>
              <a:t>10/10/2012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ABED65-9EC2-4153-940E-2F514CBD2D21}" type="slidenum">
              <a:rPr lang="en-US" smtClean="0"/>
              <a:t>‹#›</a:t>
            </a:fld>
            <a:endParaRPr lang="en-US"/>
          </a:p>
        </p:txBody>
      </p:sp>
    </p:spTree>
    <p:extLst>
      <p:ext uri="{BB962C8B-B14F-4D97-AF65-F5344CB8AC3E}">
        <p14:creationId xmlns:p14="http://schemas.microsoft.com/office/powerpoint/2010/main" val="279684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My name is Marilyn </a:t>
            </a:r>
            <a:r>
              <a:rPr lang="en-US" sz="1500" dirty="0" err="1"/>
              <a:t>Stowell</a:t>
            </a:r>
            <a:r>
              <a:rPr lang="en-US" sz="1500" dirty="0"/>
              <a:t>, and I am a masters student at San Diego State University</a:t>
            </a:r>
          </a:p>
          <a:p>
            <a:endParaRPr lang="en-US" sz="1500" dirty="0"/>
          </a:p>
          <a:p>
            <a:r>
              <a:rPr lang="en-US" sz="1500" dirty="0"/>
              <a:t>I will be presenting my thesis research titled “Examining a Knowledge Domain: Interactive Visualization of the Geographic Information Science and Technology Body of Knowledge 1”, for which I am currently preparing the proposal.</a:t>
            </a:r>
          </a:p>
          <a:p>
            <a:endParaRPr lang="en-US" sz="1500" dirty="0"/>
          </a:p>
          <a:p>
            <a:r>
              <a:rPr lang="en-US" sz="1500" dirty="0"/>
              <a:t>This presentation will cover the key ideas, reasoning, technical approach, and current status of this project. </a:t>
            </a:r>
            <a:endParaRPr lang="en-US" sz="1500" dirty="0"/>
          </a:p>
        </p:txBody>
      </p:sp>
      <p:sp>
        <p:nvSpPr>
          <p:cNvPr id="4" name="Slide Number Placeholder 3"/>
          <p:cNvSpPr>
            <a:spLocks noGrp="1"/>
          </p:cNvSpPr>
          <p:nvPr>
            <p:ph type="sldNum" sz="quarter" idx="10"/>
          </p:nvPr>
        </p:nvSpPr>
        <p:spPr/>
        <p:txBody>
          <a:bodyPr/>
          <a:lstStyle/>
          <a:p>
            <a:fld id="{5E4A7EF4-15F8-4F7D-92D5-8E75201142D0}" type="slidenum">
              <a:rPr lang="en-US" smtClean="0"/>
              <a:t>1</a:t>
            </a:fld>
            <a:endParaRPr lang="en-US"/>
          </a:p>
        </p:txBody>
      </p:sp>
    </p:spTree>
    <p:extLst>
      <p:ext uri="{BB962C8B-B14F-4D97-AF65-F5344CB8AC3E}">
        <p14:creationId xmlns:p14="http://schemas.microsoft.com/office/powerpoint/2010/main" val="33520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This is the result of the SOM shown previously,  with the coordinates imported back into processing. (flip back to other and show that the locations are the same)  </a:t>
            </a:r>
            <a:endParaRPr lang="en-US" sz="1500" dirty="0"/>
          </a:p>
        </p:txBody>
      </p:sp>
      <p:sp>
        <p:nvSpPr>
          <p:cNvPr id="4" name="Slide Number Placeholder 3"/>
          <p:cNvSpPr>
            <a:spLocks noGrp="1"/>
          </p:cNvSpPr>
          <p:nvPr>
            <p:ph type="sldNum" sz="quarter" idx="10"/>
          </p:nvPr>
        </p:nvSpPr>
        <p:spPr/>
        <p:txBody>
          <a:bodyPr/>
          <a:lstStyle/>
          <a:p>
            <a:fld id="{34ABED65-9EC2-4153-940E-2F514CBD2D21}" type="slidenum">
              <a:rPr lang="en-US" smtClean="0"/>
              <a:t>10</a:t>
            </a:fld>
            <a:endParaRPr lang="en-US"/>
          </a:p>
        </p:txBody>
      </p:sp>
    </p:spTree>
    <p:extLst>
      <p:ext uri="{BB962C8B-B14F-4D97-AF65-F5344CB8AC3E}">
        <p14:creationId xmlns:p14="http://schemas.microsoft.com/office/powerpoint/2010/main" val="270537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35"/>
            <a:r>
              <a:rPr lang="en-US" sz="1500" dirty="0"/>
              <a:t>This visualization effort exists within a much larger framework- the BoK2 project- which aims to create a core ontology that will be informed, accessed and understood through various interfaces such as the visualization, VPE and Wiki (collaborative environment) and ontological projections (</a:t>
            </a:r>
            <a:r>
              <a:rPr lang="en-US" sz="1500" dirty="0" err="1"/>
              <a:t>BoKScorecard</a:t>
            </a:r>
            <a:r>
              <a:rPr lang="en-US" sz="1500" dirty="0"/>
              <a:t>).  </a:t>
            </a:r>
            <a:r>
              <a:rPr lang="en-US" sz="1500" dirty="0" err="1"/>
              <a:t>BokOnto</a:t>
            </a:r>
            <a:r>
              <a:rPr lang="en-US" sz="1500" dirty="0"/>
              <a:t> will be a back end semantic web application and the applications layered around this core will be used as interfaces in which to access the content in the core.  </a:t>
            </a:r>
          </a:p>
          <a:p>
            <a:pPr marL="18635"/>
            <a:endParaRPr lang="en-US" sz="1500" dirty="0"/>
          </a:p>
          <a:p>
            <a:pPr>
              <a:buFont typeface="Arial" pitchFamily="34" charset="0"/>
              <a:buNone/>
            </a:pPr>
            <a:r>
              <a:rPr lang="en-US" sz="1500" dirty="0"/>
              <a:t>BoK2 will ideally “Create and maintain a current Body of Knowledge in this rapidly evolving field…that will enable expansion of the knowledge base in a dynamic, interactive and collaborative fashion”</a:t>
            </a:r>
          </a:p>
          <a:p>
            <a:pPr>
              <a:buFont typeface="Arial" pitchFamily="34" charset="0"/>
              <a:buNone/>
            </a:pPr>
            <a:endParaRPr lang="en-US" sz="1500" dirty="0"/>
          </a:p>
          <a:p>
            <a:pPr defTabSz="931774">
              <a:defRPr/>
            </a:pPr>
            <a:r>
              <a:rPr lang="en-US" sz="1500" dirty="0"/>
              <a:t>The end result will be a dynamic, bottom up version of the BoK1 that will expand on the functionality and objectives of the BoK1</a:t>
            </a:r>
          </a:p>
          <a:p>
            <a:pPr>
              <a:buFont typeface="Arial" pitchFamily="34" charset="0"/>
              <a:buNone/>
            </a:pPr>
            <a:endParaRPr lang="en-US" dirty="0" smtClean="0"/>
          </a:p>
          <a:p>
            <a:pPr>
              <a:buFont typeface="Arial" pitchFamily="34" charset="0"/>
              <a:buChar cha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4A7EF4-15F8-4F7D-92D5-8E75201142D0}" type="slidenum">
              <a:rPr lang="en-US" smtClean="0"/>
              <a:t>11</a:t>
            </a:fld>
            <a:endParaRPr lang="en-US"/>
          </a:p>
        </p:txBody>
      </p:sp>
    </p:spTree>
    <p:extLst>
      <p:ext uri="{BB962C8B-B14F-4D97-AF65-F5344CB8AC3E}">
        <p14:creationId xmlns:p14="http://schemas.microsoft.com/office/powerpoint/2010/main" val="284508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 want to give you an example of how the Body of Knowledge visualization can be used in the world of professional GIS.  </a:t>
            </a:r>
          </a:p>
          <a:p>
            <a:endParaRPr lang="en-US" sz="1500" dirty="0"/>
          </a:p>
          <a:p>
            <a:r>
              <a:rPr lang="en-US" sz="1500" dirty="0"/>
              <a:t>This is the GTCM or Geospatial technology competency model.  In collaboration with the </a:t>
            </a:r>
            <a:r>
              <a:rPr lang="en-US" sz="1500" dirty="0" err="1"/>
              <a:t>GeoTech</a:t>
            </a:r>
            <a:r>
              <a:rPr lang="en-US" sz="1500" dirty="0"/>
              <a:t> Center, the Employment and Training Administration (ETA) has worked with industry and education leaders to develop a comprehensive competency model for Geospatial Technology. The model is designed to evolve along with changing skill requirements. </a:t>
            </a:r>
          </a:p>
          <a:p>
            <a:endParaRPr lang="en-US" sz="1500" dirty="0"/>
          </a:p>
          <a:p>
            <a:r>
              <a:rPr lang="en-US" sz="1500" dirty="0"/>
              <a:t>The industry model frameworks are based on the competency model building blocks which are modified to meet the industry needs. </a:t>
            </a:r>
          </a:p>
          <a:p>
            <a:endParaRPr lang="en-US" dirty="0" smtClean="0"/>
          </a:p>
          <a:p>
            <a:r>
              <a:rPr lang="en-US" dirty="0" smtClean="0"/>
              <a:t>//www.careeronestop.org/CompetencyModel/pyramid.aspx?GEO=Y</a:t>
            </a:r>
            <a:endParaRPr lang="en-US" dirty="0"/>
          </a:p>
        </p:txBody>
      </p:sp>
      <p:sp>
        <p:nvSpPr>
          <p:cNvPr id="4" name="Slide Number Placeholder 3"/>
          <p:cNvSpPr>
            <a:spLocks noGrp="1"/>
          </p:cNvSpPr>
          <p:nvPr>
            <p:ph type="sldNum" sz="quarter" idx="10"/>
          </p:nvPr>
        </p:nvSpPr>
        <p:spPr/>
        <p:txBody>
          <a:bodyPr/>
          <a:lstStyle/>
          <a:p>
            <a:fld id="{5E4A7EF4-15F8-4F7D-92D5-8E75201142D0}" type="slidenum">
              <a:rPr lang="en-US" smtClean="0"/>
              <a:t>12</a:t>
            </a:fld>
            <a:endParaRPr lang="en-US"/>
          </a:p>
        </p:txBody>
      </p:sp>
    </p:spTree>
    <p:extLst>
      <p:ext uri="{BB962C8B-B14F-4D97-AF65-F5344CB8AC3E}">
        <p14:creationId xmlns:p14="http://schemas.microsoft.com/office/powerpoint/2010/main" val="114448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text document supporting the GTCM is available online (just a snippet is shown here), so to see how the GTCM fits into the knowledge domain of GIS&amp;T, we just had to copy and paste!</a:t>
            </a:r>
          </a:p>
          <a:p>
            <a:endParaRPr lang="en-US" dirty="0" smtClean="0"/>
          </a:p>
          <a:p>
            <a:r>
              <a:rPr lang="en-US" dirty="0" smtClean="0"/>
              <a:t>http://www.careeronestop.org/CompetencyModel/pyramid.aspx?GEO=Y</a:t>
            </a:r>
            <a:endParaRPr lang="en-US" dirty="0"/>
          </a:p>
        </p:txBody>
      </p:sp>
      <p:sp>
        <p:nvSpPr>
          <p:cNvPr id="4" name="Slide Number Placeholder 3"/>
          <p:cNvSpPr>
            <a:spLocks noGrp="1"/>
          </p:cNvSpPr>
          <p:nvPr>
            <p:ph type="sldNum" sz="quarter" idx="10"/>
          </p:nvPr>
        </p:nvSpPr>
        <p:spPr/>
        <p:txBody>
          <a:bodyPr/>
          <a:lstStyle/>
          <a:p>
            <a:fld id="{5E4A7EF4-15F8-4F7D-92D5-8E75201142D0}" type="slidenum">
              <a:rPr lang="en-US" smtClean="0"/>
              <a:t>13</a:t>
            </a:fld>
            <a:endParaRPr lang="en-US"/>
          </a:p>
        </p:txBody>
      </p:sp>
    </p:spTree>
    <p:extLst>
      <p:ext uri="{BB962C8B-B14F-4D97-AF65-F5344CB8AC3E}">
        <p14:creationId xmlns:p14="http://schemas.microsoft.com/office/powerpoint/2010/main" val="1144488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This is the resulting GTCM4 for “critical work </a:t>
            </a:r>
            <a:r>
              <a:rPr lang="en-US" sz="1500" dirty="0" err="1"/>
              <a:t>functionsoverlaid</a:t>
            </a:r>
            <a:r>
              <a:rPr lang="en-US" sz="1500" dirty="0"/>
              <a:t> on </a:t>
            </a:r>
            <a:r>
              <a:rPr lang="en-US" sz="1500" dirty="0" err="1"/>
              <a:t>BoK</a:t>
            </a:r>
            <a:r>
              <a:rPr lang="en-US" sz="1500" dirty="0"/>
              <a:t> knowledge areas.</a:t>
            </a:r>
          </a:p>
          <a:p>
            <a:endParaRPr lang="en-US" sz="1500" dirty="0"/>
          </a:p>
          <a:p>
            <a:r>
              <a:rPr lang="en-US" sz="1500" dirty="0"/>
              <a:t>The full text listing (critical work functions) was pasted in the text query field in </a:t>
            </a:r>
            <a:r>
              <a:rPr lang="en-US" sz="1500" dirty="0" err="1"/>
              <a:t>BoKVis</a:t>
            </a:r>
            <a:r>
              <a:rPr lang="en-US" sz="1500" dirty="0"/>
              <a:t>. Color and size expresses the degree to which GTCM4 content is matched by </a:t>
            </a:r>
            <a:r>
              <a:rPr lang="en-US" sz="1500" dirty="0" err="1"/>
              <a:t>BoK</a:t>
            </a:r>
            <a:r>
              <a:rPr lang="en-US" sz="1500" dirty="0"/>
              <a:t> elements.</a:t>
            </a:r>
          </a:p>
          <a:p>
            <a:endParaRPr lang="en-US" sz="1500" dirty="0"/>
          </a:p>
          <a:p>
            <a:r>
              <a:rPr lang="en-US" sz="1500" dirty="0"/>
              <a:t>We can see that Geospatial Data is the most closely associated with the GTCM (which is fitting), followed by data manipulation and data modeling.</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4A7EF4-15F8-4F7D-92D5-8E75201142D0}" type="slidenum">
              <a:rPr lang="en-US" smtClean="0"/>
              <a:t>14</a:t>
            </a:fld>
            <a:endParaRPr lang="en-US"/>
          </a:p>
        </p:txBody>
      </p:sp>
    </p:spTree>
    <p:extLst>
      <p:ext uri="{BB962C8B-B14F-4D97-AF65-F5344CB8AC3E}">
        <p14:creationId xmlns:p14="http://schemas.microsoft.com/office/powerpoint/2010/main" val="114448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Besides the GTCM, we now have the ability to map any number of elements onto the body of knowledge.  Demo- MS1 scorecard or resume.</a:t>
            </a:r>
          </a:p>
          <a:p>
            <a:endParaRPr lang="en-US" sz="1500" dirty="0"/>
          </a:p>
          <a:p>
            <a:r>
              <a:rPr lang="en-US" sz="1500" dirty="0"/>
              <a:t>My user testing largely involves utilizing the interactive features of this application, so I can’t show too much at this time, but if you have questions or are interested in participating in the user testing, please see me after the meeting and I would be happy to chat and/or get your email address so I can contact you about the test within the next month or so.</a:t>
            </a:r>
            <a:endParaRPr lang="en-US" sz="1500" dirty="0"/>
          </a:p>
        </p:txBody>
      </p:sp>
      <p:sp>
        <p:nvSpPr>
          <p:cNvPr id="4" name="Slide Number Placeholder 3"/>
          <p:cNvSpPr>
            <a:spLocks noGrp="1"/>
          </p:cNvSpPr>
          <p:nvPr>
            <p:ph type="sldNum" sz="quarter" idx="10"/>
          </p:nvPr>
        </p:nvSpPr>
        <p:spPr/>
        <p:txBody>
          <a:bodyPr/>
          <a:lstStyle/>
          <a:p>
            <a:fld id="{5E4A7EF4-15F8-4F7D-92D5-8E75201142D0}" type="slidenum">
              <a:rPr lang="en-US" smtClean="0"/>
              <a:t>15</a:t>
            </a:fld>
            <a:endParaRPr lang="en-US"/>
          </a:p>
        </p:txBody>
      </p:sp>
    </p:spTree>
    <p:extLst>
      <p:ext uri="{BB962C8B-B14F-4D97-AF65-F5344CB8AC3E}">
        <p14:creationId xmlns:p14="http://schemas.microsoft.com/office/powerpoint/2010/main" val="114448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First, I would like to introduce the Body of Knowledge itself, which is the data driving these visualizations.  Published in 2006, the Geographic Information Science and Technology Body of Knowledge (GIS&amp;T </a:t>
            </a:r>
            <a:r>
              <a:rPr lang="en-US" sz="1500" dirty="0" err="1"/>
              <a:t>BoK</a:t>
            </a:r>
            <a:r>
              <a:rPr lang="en-US" sz="1500" dirty="0"/>
              <a:t>) has become one of the most influential documents in the area of GIS&amp;T education, both in the United States and internationally. </a:t>
            </a:r>
          </a:p>
          <a:p>
            <a:endParaRPr lang="en-US" sz="1500" dirty="0"/>
          </a:p>
          <a:p>
            <a:r>
              <a:rPr lang="en-US" sz="1500" dirty="0"/>
              <a:t>This document was developed in a top-down manner by a group of experts in the field, the University Consortium for Geographic Information Science (UCGIS)</a:t>
            </a:r>
            <a:endParaRPr lang="en-US" sz="1500" dirty="0"/>
          </a:p>
        </p:txBody>
      </p:sp>
      <p:sp>
        <p:nvSpPr>
          <p:cNvPr id="4" name="Slide Number Placeholder 3"/>
          <p:cNvSpPr>
            <a:spLocks noGrp="1"/>
          </p:cNvSpPr>
          <p:nvPr>
            <p:ph type="sldNum" sz="quarter" idx="10"/>
          </p:nvPr>
        </p:nvSpPr>
        <p:spPr/>
        <p:txBody>
          <a:bodyPr/>
          <a:lstStyle/>
          <a:p>
            <a:fld id="{5E4A7EF4-15F8-4F7D-92D5-8E75201142D0}" type="slidenum">
              <a:rPr lang="en-US" smtClean="0"/>
              <a:t>2</a:t>
            </a:fld>
            <a:endParaRPr lang="en-US"/>
          </a:p>
        </p:txBody>
      </p:sp>
    </p:spTree>
    <p:extLst>
      <p:ext uri="{BB962C8B-B14F-4D97-AF65-F5344CB8AC3E}">
        <p14:creationId xmlns:p14="http://schemas.microsoft.com/office/powerpoint/2010/main" val="235846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a:t>
            </a:r>
            <a:r>
              <a:rPr lang="en-US" sz="1500" dirty="0" err="1"/>
              <a:t>BoK</a:t>
            </a:r>
            <a:r>
              <a:rPr lang="en-US" sz="1500" dirty="0"/>
              <a:t> has been primarily distributed as a printed document, though it actually consists of a four-level tree structure, or hierarchy,  of 10 knowledge areas, 73 units, 329 topics, and over 1,600 formal educational objectives.  For this research, this document represents the knowledge domain of GIS&amp;T.</a:t>
            </a:r>
            <a:endParaRPr lang="en-US" sz="1500" dirty="0"/>
          </a:p>
        </p:txBody>
      </p:sp>
      <p:sp>
        <p:nvSpPr>
          <p:cNvPr id="4" name="Slide Number Placeholder 3"/>
          <p:cNvSpPr>
            <a:spLocks noGrp="1"/>
          </p:cNvSpPr>
          <p:nvPr>
            <p:ph type="sldNum" sz="quarter" idx="10"/>
          </p:nvPr>
        </p:nvSpPr>
        <p:spPr/>
        <p:txBody>
          <a:bodyPr/>
          <a:lstStyle/>
          <a:p>
            <a:fld id="{5E4A7EF4-15F8-4F7D-92D5-8E75201142D0}" type="slidenum">
              <a:rPr lang="en-US" smtClean="0"/>
              <a:t>3</a:t>
            </a:fld>
            <a:endParaRPr lang="en-US"/>
          </a:p>
        </p:txBody>
      </p:sp>
    </p:spTree>
    <p:extLst>
      <p:ext uri="{BB962C8B-B14F-4D97-AF65-F5344CB8AC3E}">
        <p14:creationId xmlns:p14="http://schemas.microsoft.com/office/powerpoint/2010/main" val="235846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500" dirty="0"/>
              <a:t>One way to look at a knowledge domain is as a coordinate system for the knowledge “space” we inhabit. Because the notion of “knowledge space” is a difficult to conceptualize, visualization in an important tool for accessing and understanding the shape, structure, and interrelatedness of </a:t>
            </a:r>
            <a:r>
              <a:rPr lang="en-US" sz="1500" dirty="0" err="1"/>
              <a:t>BoK</a:t>
            </a:r>
            <a:r>
              <a:rPr lang="en-US" sz="1500" dirty="0"/>
              <a:t> elements.</a:t>
            </a:r>
          </a:p>
          <a:p>
            <a:pPr defTabSz="931774">
              <a:defRPr/>
            </a:pPr>
            <a:endParaRPr lang="en-US" sz="1500" dirty="0"/>
          </a:p>
          <a:p>
            <a:r>
              <a:rPr lang="en-US" sz="1500" dirty="0"/>
              <a:t>In knowledge space, one is able to engage in activities (such as research, and education) and produce knowledge artifacts (such as articles and curricula), yet to this point there hasn’t been a means in which to situate these activities within a knowledge domain. However, by applying geographic concepts to abstract space, the knowledge domain becomes a reference system or base map onto which such knowledge artifacts can be overlaid.</a:t>
            </a:r>
          </a:p>
          <a:p>
            <a:endParaRPr lang="en-US" sz="1500" dirty="0"/>
          </a:p>
          <a:p>
            <a:r>
              <a:rPr lang="en-US" sz="1500" dirty="0"/>
              <a:t>This is done with an outside application that allows for input of weights or scores assigned to specific </a:t>
            </a:r>
            <a:r>
              <a:rPr lang="en-US" sz="1500" dirty="0" err="1"/>
              <a:t>BoK</a:t>
            </a:r>
            <a:r>
              <a:rPr lang="en-US" sz="1500" dirty="0"/>
              <a:t> elements, and the resulting input can be mapped directly onto the </a:t>
            </a:r>
            <a:r>
              <a:rPr lang="en-US" sz="1500" dirty="0" err="1"/>
              <a:t>BoK</a:t>
            </a:r>
            <a:r>
              <a:rPr lang="en-US" sz="1500" dirty="0"/>
              <a:t> </a:t>
            </a:r>
            <a:r>
              <a:rPr lang="en-US" sz="1500" dirty="0" err="1"/>
              <a:t>basemap</a:t>
            </a:r>
            <a:r>
              <a:rPr lang="en-US" sz="1500" dirty="0"/>
              <a:t>.</a:t>
            </a:r>
          </a:p>
          <a:p>
            <a:endParaRPr lang="en-US" dirty="0"/>
          </a:p>
          <a:p>
            <a:pPr eaLnBrk="1" hangingPunct="1"/>
            <a:endParaRPr lang="en-US" b="1" i="1" dirty="0" smtClean="0"/>
          </a:p>
          <a:p>
            <a:endParaRPr lang="en-US" dirty="0"/>
          </a:p>
        </p:txBody>
      </p:sp>
      <p:sp>
        <p:nvSpPr>
          <p:cNvPr id="4" name="Slide Number Placeholder 3"/>
          <p:cNvSpPr>
            <a:spLocks noGrp="1"/>
          </p:cNvSpPr>
          <p:nvPr>
            <p:ph type="sldNum" sz="quarter" idx="10"/>
          </p:nvPr>
        </p:nvSpPr>
        <p:spPr/>
        <p:txBody>
          <a:bodyPr/>
          <a:lstStyle/>
          <a:p>
            <a:fld id="{5E4A7EF4-15F8-4F7D-92D5-8E75201142D0}" type="slidenum">
              <a:rPr lang="en-US" smtClean="0"/>
              <a:t>4</a:t>
            </a:fld>
            <a:endParaRPr lang="en-US"/>
          </a:p>
        </p:txBody>
      </p:sp>
    </p:spTree>
    <p:extLst>
      <p:ext uri="{BB962C8B-B14F-4D97-AF65-F5344CB8AC3E}">
        <p14:creationId xmlns:p14="http://schemas.microsoft.com/office/powerpoint/2010/main" val="235846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500" dirty="0"/>
              <a:t>The research presented here aims to create interactive visualizations of the GIS&amp;T </a:t>
            </a:r>
            <a:r>
              <a:rPr lang="en-US" sz="1500" dirty="0" err="1"/>
              <a:t>BoK</a:t>
            </a:r>
            <a:r>
              <a:rPr lang="en-US" sz="1500" dirty="0"/>
              <a:t> and will test the different spatial layouts in order to compare them in terms of effectiveness and performance. </a:t>
            </a:r>
          </a:p>
          <a:p>
            <a:pPr defTabSz="931774">
              <a:defRPr/>
            </a:pPr>
            <a:endParaRPr lang="en-US" sz="1500" dirty="0"/>
          </a:p>
          <a:p>
            <a:pPr defTabSz="931774">
              <a:defRPr/>
            </a:pPr>
            <a:r>
              <a:rPr lang="en-US" sz="1500" dirty="0"/>
              <a:t>The primary objectives are to improve accessibility and understanding of the structure and content of the GIS&amp;T </a:t>
            </a:r>
            <a:r>
              <a:rPr lang="en-US" sz="1500" dirty="0" err="1"/>
              <a:t>BoK</a:t>
            </a:r>
            <a:r>
              <a:rPr lang="en-US" sz="1500" dirty="0"/>
              <a:t> through visualizations that layout the top-down hierarchy as well as exploit the content of </a:t>
            </a:r>
            <a:r>
              <a:rPr lang="en-US" sz="1500" dirty="0" err="1"/>
              <a:t>BoK</a:t>
            </a:r>
            <a:r>
              <a:rPr lang="en-US" sz="1500" dirty="0"/>
              <a:t> elements in a bottom-up manner. </a:t>
            </a:r>
          </a:p>
          <a:p>
            <a:endParaRPr lang="en-US" sz="1500" dirty="0"/>
          </a:p>
          <a:p>
            <a:pPr defTabSz="931774">
              <a:defRPr/>
            </a:pPr>
            <a:r>
              <a:rPr lang="en-US" sz="1500" dirty="0"/>
              <a:t>This research is significant because the interactive functions developed in our visualization component will leverage the emerging domain ontology and be useful in a range of applications in academia and in the professional realm.</a:t>
            </a:r>
          </a:p>
          <a:p>
            <a:endParaRPr lang="en-US" sz="1500" dirty="0"/>
          </a:p>
          <a:p>
            <a:endParaRPr lang="en-US" baseline="0" dirty="0" smtClean="0">
              <a:sym typeface="Wingdings" pitchFamily="2" charset="2"/>
            </a:endParaRPr>
          </a:p>
          <a:p>
            <a:endParaRPr lang="en-US" baseline="0" dirty="0" smtClean="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5E4A7EF4-15F8-4F7D-92D5-8E75201142D0}" type="slidenum">
              <a:rPr lang="en-US" smtClean="0"/>
              <a:t>5</a:t>
            </a:fld>
            <a:endParaRPr lang="en-US"/>
          </a:p>
        </p:txBody>
      </p:sp>
    </p:spTree>
    <p:extLst>
      <p:ext uri="{BB962C8B-B14F-4D97-AF65-F5344CB8AC3E}">
        <p14:creationId xmlns:p14="http://schemas.microsoft.com/office/powerpoint/2010/main" val="165704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500" dirty="0"/>
              <a:t>This is a simple model of the four spatial layouts that are currently being developed.  All of these layouts are displaying the same Body of Knowledge, but utilize various layout algorithms. </a:t>
            </a:r>
          </a:p>
          <a:p>
            <a:pPr defTabSz="931774">
              <a:defRPr/>
            </a:pPr>
            <a:endParaRPr lang="en-US" sz="1500" dirty="0"/>
          </a:p>
          <a:p>
            <a:pPr defTabSz="931774">
              <a:defRPr/>
            </a:pPr>
            <a:r>
              <a:rPr lang="en-US" sz="1500" dirty="0"/>
              <a:t>All the layouts EXCEPT the similarity graph use only the given hierarchy of the </a:t>
            </a:r>
            <a:r>
              <a:rPr lang="en-US" sz="1500" dirty="0" err="1"/>
              <a:t>BoK</a:t>
            </a:r>
            <a:r>
              <a:rPr lang="en-US" sz="1500" dirty="0"/>
              <a:t> to determine each element’s placement and geometry.  The Similarity Graph, however, calculates their position based on the similarity of the textual content of each </a:t>
            </a:r>
            <a:r>
              <a:rPr lang="en-US" sz="1500" dirty="0" err="1"/>
              <a:t>BoK</a:t>
            </a:r>
            <a:r>
              <a:rPr lang="en-US" sz="1500" dirty="0"/>
              <a:t> element.</a:t>
            </a:r>
            <a:endParaRPr lang="en-US" sz="1500" dirty="0"/>
          </a:p>
        </p:txBody>
      </p:sp>
      <p:sp>
        <p:nvSpPr>
          <p:cNvPr id="4" name="Slide Number Placeholder 3"/>
          <p:cNvSpPr>
            <a:spLocks noGrp="1"/>
          </p:cNvSpPr>
          <p:nvPr>
            <p:ph type="sldNum" sz="quarter" idx="10"/>
          </p:nvPr>
        </p:nvSpPr>
        <p:spPr/>
        <p:txBody>
          <a:bodyPr/>
          <a:lstStyle/>
          <a:p>
            <a:fld id="{5E4A7EF4-15F8-4F7D-92D5-8E75201142D0}" type="slidenum">
              <a:rPr lang="en-US" smtClean="0"/>
              <a:t>6</a:t>
            </a:fld>
            <a:endParaRPr lang="en-US"/>
          </a:p>
        </p:txBody>
      </p:sp>
    </p:spTree>
    <p:extLst>
      <p:ext uri="{BB962C8B-B14F-4D97-AF65-F5344CB8AC3E}">
        <p14:creationId xmlns:p14="http://schemas.microsoft.com/office/powerpoint/2010/main" val="165704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structure-based visualizations (</a:t>
            </a:r>
            <a:r>
              <a:rPr lang="en-US" sz="1500" dirty="0" err="1"/>
              <a:t>TreeMap</a:t>
            </a:r>
            <a:r>
              <a:rPr lang="en-US" sz="1500" dirty="0"/>
              <a:t>, </a:t>
            </a:r>
            <a:r>
              <a:rPr lang="en-US" sz="1500" dirty="0" err="1"/>
              <a:t>TreeGraph</a:t>
            </a:r>
            <a:r>
              <a:rPr lang="en-US" sz="1500" dirty="0"/>
              <a:t> and Indented List) were created by transforming the printed document into an XML file, which preserves the hierarchical structure.</a:t>
            </a:r>
          </a:p>
          <a:p>
            <a:endParaRPr lang="en-US" sz="1500" dirty="0"/>
          </a:p>
          <a:p>
            <a:r>
              <a:rPr lang="en-US" sz="1500" dirty="0"/>
              <a:t>The XML was then imported and parsed into Processing to create the interactive interfaces.  Processing is a free, open source programming language and environment that allows the user to easily see visual results of their coding.  It is useful for all projects with visual outputs, and is capable of creating images, animations and interactive displays.  </a:t>
            </a:r>
          </a:p>
          <a:p>
            <a:endParaRPr lang="en-US" sz="1500" dirty="0"/>
          </a:p>
          <a:p>
            <a:r>
              <a:rPr lang="en-US" sz="1500" dirty="0"/>
              <a:t>There are many benefits of using this environment for the </a:t>
            </a:r>
            <a:r>
              <a:rPr lang="en-US" sz="1500" dirty="0" err="1"/>
              <a:t>BoK</a:t>
            </a:r>
            <a:r>
              <a:rPr lang="en-US" sz="1500" dirty="0"/>
              <a:t> visualization including being easy to learn, java-based language, exportable applications or web applets, multi-server compatibility and accessibility to libraries (Fry 2008). </a:t>
            </a:r>
            <a:endParaRPr lang="en-US" sz="1500" dirty="0"/>
          </a:p>
        </p:txBody>
      </p:sp>
      <p:sp>
        <p:nvSpPr>
          <p:cNvPr id="4" name="Slide Number Placeholder 3"/>
          <p:cNvSpPr>
            <a:spLocks noGrp="1"/>
          </p:cNvSpPr>
          <p:nvPr>
            <p:ph type="sldNum" sz="quarter" idx="10"/>
          </p:nvPr>
        </p:nvSpPr>
        <p:spPr/>
        <p:txBody>
          <a:bodyPr/>
          <a:lstStyle/>
          <a:p>
            <a:fld id="{5E4A7EF4-15F8-4F7D-92D5-8E75201142D0}" type="slidenum">
              <a:rPr lang="en-US" smtClean="0"/>
              <a:t>7</a:t>
            </a:fld>
            <a:endParaRPr lang="en-US"/>
          </a:p>
        </p:txBody>
      </p:sp>
    </p:spTree>
    <p:extLst>
      <p:ext uri="{BB962C8B-B14F-4D97-AF65-F5344CB8AC3E}">
        <p14:creationId xmlns:p14="http://schemas.microsoft.com/office/powerpoint/2010/main" val="129052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500" dirty="0"/>
              <a:t>Creating the similarity graph based on the textual content of the </a:t>
            </a:r>
            <a:r>
              <a:rPr lang="en-US" sz="1500" dirty="0" err="1"/>
              <a:t>BoK</a:t>
            </a:r>
            <a:r>
              <a:rPr lang="en-US" sz="1500" dirty="0"/>
              <a:t> was done in four parts:  calculating and exporting the similarity matrix from Processing, reducing the dimensionality of the data, reading the new coordinates back into Processing, and finally creating the visualization.  We are currently experimenting with various dimensionality reduction techniques such as Multi dimensional scaling,  Self Organizing Map, and Latent </a:t>
            </a:r>
            <a:r>
              <a:rPr lang="en-US" sz="1500" dirty="0" err="1"/>
              <a:t>Dirichlet</a:t>
            </a:r>
            <a:r>
              <a:rPr lang="en-US" sz="1500" dirty="0"/>
              <a:t> Allocation.</a:t>
            </a:r>
          </a:p>
        </p:txBody>
      </p:sp>
      <p:sp>
        <p:nvSpPr>
          <p:cNvPr id="4" name="Slide Number Placeholder 3"/>
          <p:cNvSpPr>
            <a:spLocks noGrp="1"/>
          </p:cNvSpPr>
          <p:nvPr>
            <p:ph type="sldNum" sz="quarter" idx="10"/>
          </p:nvPr>
        </p:nvSpPr>
        <p:spPr/>
        <p:txBody>
          <a:bodyPr/>
          <a:lstStyle/>
          <a:p>
            <a:fld id="{5E4A7EF4-15F8-4F7D-92D5-8E75201142D0}" type="slidenum">
              <a:rPr lang="en-US" smtClean="0"/>
              <a:t>8</a:t>
            </a:fld>
            <a:endParaRPr lang="en-US"/>
          </a:p>
        </p:txBody>
      </p:sp>
    </p:spTree>
    <p:extLst>
      <p:ext uri="{BB962C8B-B14F-4D97-AF65-F5344CB8AC3E}">
        <p14:creationId xmlns:p14="http://schemas.microsoft.com/office/powerpoint/2010/main" val="57173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This is a visual of the </a:t>
            </a:r>
            <a:r>
              <a:rPr lang="en-US" sz="1500" dirty="0" err="1"/>
              <a:t>BoK</a:t>
            </a:r>
            <a:r>
              <a:rPr lang="en-US" sz="1500" dirty="0"/>
              <a:t>, based on its textual content.  This was created by:</a:t>
            </a:r>
          </a:p>
          <a:p>
            <a:endParaRPr lang="en-US" sz="1500" dirty="0"/>
          </a:p>
          <a:p>
            <a:r>
              <a:rPr lang="en-US" sz="1500" dirty="0"/>
              <a:t>- Preprocessing: natural language processing</a:t>
            </a:r>
          </a:p>
          <a:p>
            <a:r>
              <a:rPr lang="en-US" sz="1500" dirty="0"/>
              <a:t>- Initial dimensionality reduction: latent </a:t>
            </a:r>
            <a:r>
              <a:rPr lang="en-US" sz="1500" dirty="0" err="1"/>
              <a:t>Dirichlet</a:t>
            </a:r>
            <a:r>
              <a:rPr lang="en-US" sz="1500" dirty="0"/>
              <a:t> allocation (inferences to locate hidden dimensions, 3-level </a:t>
            </a:r>
            <a:r>
              <a:rPr lang="en-US" sz="1500" dirty="0" err="1"/>
              <a:t>bayesian</a:t>
            </a:r>
            <a:r>
              <a:rPr lang="en-US" sz="1500" dirty="0"/>
              <a:t> model)</a:t>
            </a:r>
          </a:p>
          <a:p>
            <a:r>
              <a:rPr lang="en-US" sz="1500" dirty="0"/>
              <a:t>- Final dimensionality reduction: self-organizing map</a:t>
            </a:r>
          </a:p>
          <a:p>
            <a:r>
              <a:rPr lang="en-US" sz="1500" dirty="0"/>
              <a:t>-Geometric transformation and symbolization: GIS</a:t>
            </a:r>
          </a:p>
          <a:p>
            <a:endParaRPr lang="en-US" sz="1500" dirty="0"/>
          </a:p>
          <a:p>
            <a:r>
              <a:rPr lang="en-US" sz="1500" dirty="0"/>
              <a:t>This visual gives a 2-dimensional view of the entire GIS&amp;T </a:t>
            </a:r>
            <a:r>
              <a:rPr lang="en-US" sz="1500" dirty="0" err="1"/>
              <a:t>BoK</a:t>
            </a:r>
            <a:r>
              <a:rPr lang="en-US" sz="1500" dirty="0"/>
              <a:t>, and is essentially a MAP of the domain.  </a:t>
            </a:r>
          </a:p>
          <a:p>
            <a:endParaRPr lang="en-US" sz="1500" dirty="0"/>
          </a:p>
          <a:p>
            <a:r>
              <a:rPr lang="en-US" sz="1500" dirty="0"/>
              <a:t>The coordinates derived from this SOM were then extracted and utilized in the processing visualization.</a:t>
            </a:r>
          </a:p>
        </p:txBody>
      </p:sp>
      <p:sp>
        <p:nvSpPr>
          <p:cNvPr id="4" name="Slide Number Placeholder 3"/>
          <p:cNvSpPr>
            <a:spLocks noGrp="1"/>
          </p:cNvSpPr>
          <p:nvPr>
            <p:ph type="sldNum" sz="quarter" idx="10"/>
          </p:nvPr>
        </p:nvSpPr>
        <p:spPr/>
        <p:txBody>
          <a:bodyPr/>
          <a:lstStyle/>
          <a:p>
            <a:fld id="{5E4A7EF4-15F8-4F7D-92D5-8E75201142D0}" type="slidenum">
              <a:rPr lang="en-US" smtClean="0"/>
              <a:t>9</a:t>
            </a:fld>
            <a:endParaRPr lang="en-US"/>
          </a:p>
        </p:txBody>
      </p:sp>
    </p:spTree>
    <p:extLst>
      <p:ext uri="{BB962C8B-B14F-4D97-AF65-F5344CB8AC3E}">
        <p14:creationId xmlns:p14="http://schemas.microsoft.com/office/powerpoint/2010/main" val="284508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1451F4-AC98-4F22-86A7-095A9B6C91AE}"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92633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451F4-AC98-4F22-86A7-095A9B6C91AE}"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326794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451F4-AC98-4F22-86A7-095A9B6C91AE}"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231409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451F4-AC98-4F22-86A7-095A9B6C91AE}"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97099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451F4-AC98-4F22-86A7-095A9B6C91AE}"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291900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1451F4-AC98-4F22-86A7-095A9B6C91AE}" type="datetimeFigureOut">
              <a:rPr lang="en-US" smtClean="0"/>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169405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1451F4-AC98-4F22-86A7-095A9B6C91AE}" type="datetimeFigureOut">
              <a:rPr lang="en-US" smtClean="0"/>
              <a:t>10/10/2012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385471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1451F4-AC98-4F22-86A7-095A9B6C91AE}" type="datetimeFigureOut">
              <a:rPr lang="en-US" smtClean="0"/>
              <a:t>10/10/2012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57029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451F4-AC98-4F22-86A7-095A9B6C91AE}" type="datetimeFigureOut">
              <a:rPr lang="en-US" smtClean="0"/>
              <a:t>10/10/2012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205120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451F4-AC98-4F22-86A7-095A9B6C91AE}" type="datetimeFigureOut">
              <a:rPr lang="en-US" smtClean="0"/>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177460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451F4-AC98-4F22-86A7-095A9B6C91AE}" type="datetimeFigureOut">
              <a:rPr lang="en-US" smtClean="0"/>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0863BA-75EA-4588-BEC2-9FF36B3109DE}" type="slidenum">
              <a:rPr lang="en-US" smtClean="0"/>
              <a:t>‹#›</a:t>
            </a:fld>
            <a:endParaRPr lang="en-US"/>
          </a:p>
        </p:txBody>
      </p:sp>
    </p:spTree>
    <p:extLst>
      <p:ext uri="{BB962C8B-B14F-4D97-AF65-F5344CB8AC3E}">
        <p14:creationId xmlns:p14="http://schemas.microsoft.com/office/powerpoint/2010/main" val="25185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451F4-AC98-4F22-86A7-095A9B6C91AE}" type="datetimeFigureOut">
              <a:rPr lang="en-US" smtClean="0"/>
              <a:t>10/10/2012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863BA-75EA-4588-BEC2-9FF36B3109DE}" type="slidenum">
              <a:rPr lang="en-US" smtClean="0"/>
              <a:t>‹#›</a:t>
            </a:fld>
            <a:endParaRPr lang="en-US"/>
          </a:p>
        </p:txBody>
      </p:sp>
    </p:spTree>
    <p:extLst>
      <p:ext uri="{BB962C8B-B14F-4D97-AF65-F5344CB8AC3E}">
        <p14:creationId xmlns:p14="http://schemas.microsoft.com/office/powerpoint/2010/main" val="2479549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0"/>
            <a:ext cx="8458200" cy="2152650"/>
          </a:xfrm>
        </p:spPr>
        <p:txBody>
          <a:bodyPr/>
          <a:lstStyle/>
          <a:p>
            <a:pPr algn="ctr"/>
            <a:r>
              <a:rPr lang="en-US" sz="4200" b="1" dirty="0" smtClean="0">
                <a:effectLst/>
              </a:rPr>
              <a:t>Examining a Knowledge Domain:  </a:t>
            </a:r>
            <a:br>
              <a:rPr lang="en-US" sz="4200" b="1" dirty="0" smtClean="0">
                <a:effectLst/>
              </a:rPr>
            </a:br>
            <a:r>
              <a:rPr lang="en-US" sz="2900" dirty="0" smtClean="0">
                <a:effectLst/>
              </a:rPr>
              <a:t>Interactive Visualization of the Geographic Information Science and Technology Body of Knowledge 1</a:t>
            </a:r>
            <a:endParaRPr lang="en-US" sz="2900" dirty="0">
              <a:effectLst/>
            </a:endParaRPr>
          </a:p>
        </p:txBody>
      </p:sp>
      <p:sp>
        <p:nvSpPr>
          <p:cNvPr id="3" name="Subtitle 2"/>
          <p:cNvSpPr>
            <a:spLocks noGrp="1"/>
          </p:cNvSpPr>
          <p:nvPr>
            <p:ph type="subTitle" idx="1"/>
          </p:nvPr>
        </p:nvSpPr>
        <p:spPr>
          <a:xfrm>
            <a:off x="762000" y="6239066"/>
            <a:ext cx="7620000" cy="542734"/>
          </a:xfrm>
        </p:spPr>
        <p:txBody>
          <a:bodyPr>
            <a:normAutofit fontScale="25000" lnSpcReduction="20000"/>
          </a:bodyPr>
          <a:lstStyle/>
          <a:p>
            <a:pPr algn="ctr"/>
            <a:endParaRPr lang="en-US" sz="2600" dirty="0"/>
          </a:p>
          <a:p>
            <a:pPr algn="ctr"/>
            <a:endParaRPr lang="en-US" sz="1600" dirty="0" smtClean="0"/>
          </a:p>
          <a:p>
            <a:pPr algn="ctr"/>
            <a:r>
              <a:rPr lang="en-US" sz="6400" dirty="0" smtClean="0">
                <a:solidFill>
                  <a:schemeClr val="tx1">
                    <a:lumMod val="65000"/>
                    <a:lumOff val="35000"/>
                  </a:schemeClr>
                </a:solidFill>
              </a:rPr>
              <a:t>Project Overview by Marilyn </a:t>
            </a:r>
            <a:r>
              <a:rPr lang="en-US" sz="6400" dirty="0" err="1" smtClean="0">
                <a:solidFill>
                  <a:schemeClr val="tx1">
                    <a:lumMod val="65000"/>
                    <a:lumOff val="35000"/>
                  </a:schemeClr>
                </a:solidFill>
              </a:rPr>
              <a:t>Stowell</a:t>
            </a:r>
            <a:r>
              <a:rPr lang="en-US" sz="6400" dirty="0" smtClean="0">
                <a:solidFill>
                  <a:schemeClr val="tx1">
                    <a:lumMod val="65000"/>
                    <a:lumOff val="35000"/>
                  </a:schemeClr>
                </a:solidFill>
              </a:rPr>
              <a:t>, Masters Student, SDSU Geography</a:t>
            </a:r>
            <a:endParaRPr lang="en-US" sz="6400" dirty="0">
              <a:solidFill>
                <a:schemeClr val="tx1">
                  <a:lumMod val="65000"/>
                  <a:lumOff val="35000"/>
                </a:schemeClr>
              </a:solidFill>
            </a:endParaRPr>
          </a:p>
        </p:txBody>
      </p:sp>
      <p:grpSp>
        <p:nvGrpSpPr>
          <p:cNvPr id="9" name="Group 8"/>
          <p:cNvGrpSpPr/>
          <p:nvPr/>
        </p:nvGrpSpPr>
        <p:grpSpPr>
          <a:xfrm>
            <a:off x="1181100" y="2209800"/>
            <a:ext cx="6781800" cy="4097018"/>
            <a:chOff x="152400" y="464819"/>
            <a:chExt cx="8805733" cy="6363873"/>
          </a:xfrm>
          <a:effectLst>
            <a:glow rad="139700">
              <a:schemeClr val="tx1">
                <a:lumMod val="95000"/>
                <a:lumOff val="5000"/>
                <a:alpha val="60000"/>
              </a:schemeClr>
            </a:glow>
          </a:effectLst>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4819"/>
              <a:ext cx="4462333" cy="34583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64819"/>
              <a:ext cx="4462333" cy="345830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370384"/>
              <a:ext cx="4462333" cy="345830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3352800"/>
              <a:ext cx="4462333" cy="3458308"/>
            </a:xfrm>
            <a:prstGeom prst="rect">
              <a:avLst/>
            </a:prstGeom>
          </p:spPr>
        </p:pic>
      </p:grpSp>
    </p:spTree>
    <p:extLst>
      <p:ext uri="{BB962C8B-B14F-4D97-AF65-F5344CB8AC3E}">
        <p14:creationId xmlns:p14="http://schemas.microsoft.com/office/powerpoint/2010/main" val="83167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9" y="-76200"/>
            <a:ext cx="9255369" cy="712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12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0"/>
            <a:ext cx="7543800" cy="914400"/>
          </a:xfrm>
        </p:spPr>
        <p:txBody>
          <a:bodyPr/>
          <a:lstStyle/>
          <a:p>
            <a:pPr algn="ctr"/>
            <a:r>
              <a:rPr lang="en-US" sz="4200" dirty="0" smtClean="0"/>
              <a:t>BoK2 Conceptual Model</a:t>
            </a:r>
            <a:endParaRPr lang="en-US" sz="4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838200"/>
            <a:ext cx="7086600" cy="5947362"/>
          </a:xfrm>
          <a:prstGeom prst="rect">
            <a:avLst/>
          </a:prstGeom>
        </p:spPr>
      </p:pic>
      <p:sp>
        <p:nvSpPr>
          <p:cNvPr id="5" name="Oval 4"/>
          <p:cNvSpPr/>
          <p:nvPr/>
        </p:nvSpPr>
        <p:spPr>
          <a:xfrm>
            <a:off x="1104900" y="3325586"/>
            <a:ext cx="1295400" cy="533400"/>
          </a:xfrm>
          <a:prstGeom prst="ellipse">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0" y="990600"/>
            <a:ext cx="2601686" cy="1222962"/>
          </a:xfrm>
        </p:spPr>
        <p:txBody>
          <a:bodyPr>
            <a:normAutofit fontScale="47500" lnSpcReduction="20000"/>
          </a:bodyPr>
          <a:lstStyle/>
          <a:p>
            <a:pPr>
              <a:buFont typeface="Arial" pitchFamily="34" charset="0"/>
              <a:buChar char="•"/>
            </a:pPr>
            <a:r>
              <a:rPr lang="en-US" dirty="0"/>
              <a:t>Hunter College:  Ontology</a:t>
            </a:r>
          </a:p>
          <a:p>
            <a:pPr>
              <a:buFont typeface="Arial" pitchFamily="34" charset="0"/>
              <a:buChar char="•"/>
            </a:pPr>
            <a:r>
              <a:rPr lang="en-US" dirty="0"/>
              <a:t>SDSU: Visualization</a:t>
            </a:r>
          </a:p>
          <a:p>
            <a:pPr>
              <a:buFont typeface="Arial" pitchFamily="34" charset="0"/>
              <a:buChar char="•"/>
            </a:pPr>
            <a:r>
              <a:rPr lang="en-US" dirty="0"/>
              <a:t>BYU: Wiki</a:t>
            </a:r>
          </a:p>
          <a:p>
            <a:pPr>
              <a:buFont typeface="Arial" pitchFamily="34" charset="0"/>
              <a:buChar char="•"/>
            </a:pPr>
            <a:r>
              <a:rPr lang="en-US" dirty="0"/>
              <a:t>New Mexico State: VPE</a:t>
            </a:r>
          </a:p>
          <a:p>
            <a:pPr marL="18288" indent="0">
              <a:buNone/>
            </a:pPr>
            <a:endParaRPr lang="en-US" dirty="0"/>
          </a:p>
        </p:txBody>
      </p:sp>
    </p:spTree>
    <p:extLst>
      <p:ext uri="{BB962C8B-B14F-4D97-AF65-F5344CB8AC3E}">
        <p14:creationId xmlns:p14="http://schemas.microsoft.com/office/powerpoint/2010/main" val="2681856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4" y="228600"/>
            <a:ext cx="8915400" cy="457200"/>
          </a:xfrm>
        </p:spPr>
        <p:txBody>
          <a:bodyPr>
            <a:noAutofit/>
          </a:bodyPr>
          <a:lstStyle/>
          <a:p>
            <a:pPr algn="ctr"/>
            <a:r>
              <a:rPr lang="en-US" sz="3600" dirty="0" smtClean="0"/>
              <a:t>Geospatial Technology Competency Model</a:t>
            </a:r>
            <a:endParaRPr lang="en-US" sz="3600" dirty="0"/>
          </a:p>
        </p:txBody>
      </p:sp>
      <p:pic>
        <p:nvPicPr>
          <p:cNvPr id="10" name="Picture 9"/>
          <p:cNvPicPr>
            <a:picLocks noChangeAspect="1" noChangeArrowheads="1"/>
          </p:cNvPicPr>
          <p:nvPr/>
        </p:nvPicPr>
        <p:blipFill>
          <a:blip r:embed="rId3" cstate="print"/>
          <a:srcRect/>
          <a:stretch>
            <a:fillRect/>
          </a:stretch>
        </p:blipFill>
        <p:spPr bwMode="auto">
          <a:xfrm>
            <a:off x="1524000" y="990600"/>
            <a:ext cx="6189036" cy="5638800"/>
          </a:xfrm>
          <a:prstGeom prst="rect">
            <a:avLst/>
          </a:prstGeom>
          <a:noFill/>
          <a:ln w="9525">
            <a:noFill/>
            <a:miter lim="800000"/>
            <a:headEnd/>
            <a:tailEnd/>
          </a:ln>
          <a:effectLst/>
        </p:spPr>
      </p:pic>
    </p:spTree>
    <p:extLst>
      <p:ext uri="{BB962C8B-B14F-4D97-AF65-F5344CB8AC3E}">
        <p14:creationId xmlns:p14="http://schemas.microsoft.com/office/powerpoint/2010/main" val="3439376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4" y="228600"/>
            <a:ext cx="8915400" cy="457200"/>
          </a:xfrm>
        </p:spPr>
        <p:txBody>
          <a:bodyPr>
            <a:noAutofit/>
          </a:bodyPr>
          <a:lstStyle/>
          <a:p>
            <a:pPr algn="ctr"/>
            <a:r>
              <a:rPr lang="en-US" sz="3600" dirty="0" smtClean="0"/>
              <a:t>Geospatial Technology Competency Model</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315200" cy="581020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859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4" y="228600"/>
            <a:ext cx="8915400" cy="457200"/>
          </a:xfrm>
        </p:spPr>
        <p:txBody>
          <a:bodyPr>
            <a:noAutofit/>
          </a:bodyPr>
          <a:lstStyle/>
          <a:p>
            <a:pPr algn="ctr"/>
            <a:r>
              <a:rPr lang="en-US" sz="3600" dirty="0" smtClean="0"/>
              <a:t>Geospatial Technology Competency Model</a:t>
            </a:r>
            <a:endParaRPr lang="en-US" sz="3600" dirty="0"/>
          </a:p>
        </p:txBody>
      </p:sp>
      <p:pic>
        <p:nvPicPr>
          <p:cNvPr id="4" name="Picture 3"/>
          <p:cNvPicPr>
            <a:picLocks noChangeAspect="1" noChangeArrowheads="1"/>
          </p:cNvPicPr>
          <p:nvPr/>
        </p:nvPicPr>
        <p:blipFill>
          <a:blip r:embed="rId3" cstate="print"/>
          <a:srcRect/>
          <a:stretch>
            <a:fillRect/>
          </a:stretch>
        </p:blipFill>
        <p:spPr bwMode="auto">
          <a:xfrm>
            <a:off x="297168" y="990600"/>
            <a:ext cx="8561388" cy="5203632"/>
          </a:xfrm>
          <a:prstGeom prst="rect">
            <a:avLst/>
          </a:prstGeom>
          <a:noFill/>
          <a:ln w="12700">
            <a:solidFill>
              <a:schemeClr val="tx1"/>
            </a:solidFill>
            <a:miter lim="800000"/>
            <a:headEnd/>
            <a:tailEnd/>
          </a:ln>
          <a:effectLst/>
        </p:spPr>
      </p:pic>
    </p:spTree>
    <p:extLst>
      <p:ext uri="{BB962C8B-B14F-4D97-AF65-F5344CB8AC3E}">
        <p14:creationId xmlns:p14="http://schemas.microsoft.com/office/powerpoint/2010/main" val="648132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4" y="228600"/>
            <a:ext cx="8915400" cy="457200"/>
          </a:xfrm>
        </p:spPr>
        <p:txBody>
          <a:bodyPr>
            <a:noAutofit/>
          </a:bodyPr>
          <a:lstStyle/>
          <a:p>
            <a:pPr algn="ctr"/>
            <a:r>
              <a:rPr lang="en-US" sz="3600" dirty="0" smtClean="0"/>
              <a:t>Visualization Demonstration</a:t>
            </a:r>
            <a:endParaRPr lang="en-US" sz="3600" dirty="0"/>
          </a:p>
        </p:txBody>
      </p:sp>
      <p:grpSp>
        <p:nvGrpSpPr>
          <p:cNvPr id="4" name="Group 3"/>
          <p:cNvGrpSpPr/>
          <p:nvPr/>
        </p:nvGrpSpPr>
        <p:grpSpPr>
          <a:xfrm>
            <a:off x="609600" y="990600"/>
            <a:ext cx="8001000" cy="5533292"/>
            <a:chOff x="152400" y="464819"/>
            <a:chExt cx="8805733" cy="6363873"/>
          </a:xfrm>
          <a:effectLst/>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4819"/>
              <a:ext cx="4462333" cy="3458308"/>
            </a:xfrm>
            <a:prstGeom prst="rect">
              <a:avLst/>
            </a:prstGeom>
            <a:ln w="12700">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64819"/>
              <a:ext cx="4462333" cy="3458308"/>
            </a:xfrm>
            <a:prstGeom prst="rect">
              <a:avLst/>
            </a:prstGeom>
            <a:ln w="12700">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370384"/>
              <a:ext cx="4462333" cy="3458308"/>
            </a:xfrm>
            <a:prstGeom prst="rect">
              <a:avLst/>
            </a:prstGeom>
            <a:ln w="12700">
              <a:solidFill>
                <a:schemeClr val="tx1"/>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3352800"/>
              <a:ext cx="4462333" cy="3458308"/>
            </a:xfrm>
            <a:prstGeom prst="rect">
              <a:avLst/>
            </a:prstGeom>
            <a:ln w="12700">
              <a:solidFill>
                <a:schemeClr val="tx1"/>
              </a:solidFill>
            </a:ln>
          </p:spPr>
        </p:pic>
      </p:grpSp>
    </p:spTree>
    <p:extLst>
      <p:ext uri="{BB962C8B-B14F-4D97-AF65-F5344CB8AC3E}">
        <p14:creationId xmlns:p14="http://schemas.microsoft.com/office/powerpoint/2010/main" val="1845924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0"/>
            <a:ext cx="7543800" cy="914400"/>
          </a:xfrm>
        </p:spPr>
        <p:txBody>
          <a:bodyPr/>
          <a:lstStyle/>
          <a:p>
            <a:pPr algn="ctr"/>
            <a:r>
              <a:rPr lang="en-US" sz="4200" dirty="0" smtClean="0"/>
              <a:t>GIS&amp;T Body of Knowledge</a:t>
            </a:r>
            <a:endParaRPr lang="en-US" sz="4200" dirty="0"/>
          </a:p>
        </p:txBody>
      </p:sp>
      <p:sp>
        <p:nvSpPr>
          <p:cNvPr id="5" name="TextBox 4"/>
          <p:cNvSpPr txBox="1"/>
          <p:nvPr/>
        </p:nvSpPr>
        <p:spPr>
          <a:xfrm>
            <a:off x="4419600" y="1676400"/>
            <a:ext cx="4572000" cy="5632311"/>
          </a:xfrm>
          <a:prstGeom prst="rect">
            <a:avLst/>
          </a:prstGeom>
          <a:noFill/>
        </p:spPr>
        <p:txBody>
          <a:bodyPr wrap="square" rtlCol="0">
            <a:spAutoFit/>
          </a:bodyPr>
          <a:lstStyle/>
          <a:p>
            <a:pPr marL="285750" indent="-285750">
              <a:buFont typeface="Arial" pitchFamily="34" charset="0"/>
              <a:buChar char="•"/>
            </a:pPr>
            <a:r>
              <a:rPr lang="en-US" sz="2400" dirty="0"/>
              <a:t>Content designed by experts in the field (UCGIS)</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Intended for </a:t>
            </a:r>
            <a:r>
              <a:rPr lang="en-US" sz="2400" u="sng" dirty="0" smtClean="0"/>
              <a:t>academic</a:t>
            </a:r>
            <a:r>
              <a:rPr lang="en-US" sz="2400" dirty="0" smtClean="0"/>
              <a:t> and </a:t>
            </a:r>
            <a:r>
              <a:rPr lang="en-US" sz="2400" u="sng" dirty="0" smtClean="0"/>
              <a:t>professional</a:t>
            </a:r>
            <a:r>
              <a:rPr lang="en-US" sz="2400" dirty="0" smtClean="0"/>
              <a:t> use (course planning, professional certifications, human resources)</a:t>
            </a:r>
          </a:p>
          <a:p>
            <a:endParaRPr lang="en-US" sz="2400" dirty="0"/>
          </a:p>
          <a:p>
            <a:pPr marL="285750" indent="-285750">
              <a:buFont typeface="Arial" pitchFamily="34" charset="0"/>
              <a:buChar char="•"/>
            </a:pPr>
            <a:r>
              <a:rPr lang="en-US" sz="2400" dirty="0"/>
              <a:t>Published by the Association of American Geographers</a:t>
            </a:r>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endParaRPr lang="en-US" sz="2400" dirty="0" smtClean="0"/>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89" y="1435100"/>
            <a:ext cx="3784411" cy="4889500"/>
          </a:xfrm>
          <a:prstGeom prst="rect">
            <a:avLst/>
          </a:prstGeom>
          <a:ln w="12700">
            <a:solidFill>
              <a:schemeClr val="tx1">
                <a:lumMod val="85000"/>
                <a:lumOff val="15000"/>
              </a:schemeClr>
            </a:solidFill>
          </a:ln>
        </p:spPr>
      </p:pic>
    </p:spTree>
    <p:extLst>
      <p:ext uri="{BB962C8B-B14F-4D97-AF65-F5344CB8AC3E}">
        <p14:creationId xmlns:p14="http://schemas.microsoft.com/office/powerpoint/2010/main" val="2628177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0"/>
            <a:ext cx="7543800" cy="914400"/>
          </a:xfrm>
        </p:spPr>
        <p:txBody>
          <a:bodyPr/>
          <a:lstStyle/>
          <a:p>
            <a:pPr algn="ctr"/>
            <a:r>
              <a:rPr lang="en-US" sz="4200" dirty="0" smtClean="0"/>
              <a:t>GIS&amp;T Body of Knowledge</a:t>
            </a:r>
            <a:endParaRPr lang="en-US" sz="4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89" y="1435100"/>
            <a:ext cx="3784411" cy="4889500"/>
          </a:xfrm>
          <a:prstGeom prst="rect">
            <a:avLst/>
          </a:prstGeom>
          <a:ln w="12700">
            <a:solidFill>
              <a:schemeClr val="tx1">
                <a:lumMod val="85000"/>
                <a:lumOff val="15000"/>
              </a:schemeClr>
            </a:solidFill>
          </a:ln>
        </p:spPr>
      </p:pic>
      <p:sp>
        <p:nvSpPr>
          <p:cNvPr id="7" name="TextBox 6"/>
          <p:cNvSpPr txBox="1"/>
          <p:nvPr/>
        </p:nvSpPr>
        <p:spPr>
          <a:xfrm>
            <a:off x="4114800" y="1295400"/>
            <a:ext cx="4800600" cy="5234146"/>
          </a:xfrm>
          <a:prstGeom prst="rect">
            <a:avLst/>
          </a:prstGeom>
          <a:noFill/>
        </p:spPr>
        <p:txBody>
          <a:bodyPr wrap="square" rtlCol="0">
            <a:spAutoFit/>
          </a:bodyPr>
          <a:lstStyle/>
          <a:p>
            <a:pPr marL="285750" indent="-285750">
              <a:buFont typeface="Arial" pitchFamily="34" charset="0"/>
              <a:buChar char="•"/>
            </a:pPr>
            <a:endParaRPr lang="en-US" dirty="0"/>
          </a:p>
          <a:p>
            <a:pPr lvl="1" algn="ctr"/>
            <a:r>
              <a:rPr lang="en-US" sz="2700" b="1" dirty="0" smtClean="0"/>
              <a:t>Body of Knowledge</a:t>
            </a:r>
          </a:p>
          <a:p>
            <a:pPr lvl="1" algn="ctr"/>
            <a:endParaRPr lang="en-US" dirty="0" smtClean="0"/>
          </a:p>
          <a:p>
            <a:pPr lvl="1" algn="ctr"/>
            <a:endParaRPr lang="en-US" dirty="0"/>
          </a:p>
          <a:p>
            <a:pPr lvl="1" algn="ctr"/>
            <a:r>
              <a:rPr lang="en-US" sz="2500" dirty="0" smtClean="0"/>
              <a:t>Knowledge Areas </a:t>
            </a:r>
            <a:endParaRPr lang="en-US" sz="2500" dirty="0">
              <a:sym typeface="Wingdings" pitchFamily="2" charset="2"/>
            </a:endParaRPr>
          </a:p>
          <a:p>
            <a:pPr lvl="1" algn="ctr"/>
            <a:endParaRPr lang="en-US" dirty="0" smtClean="0">
              <a:sym typeface="Wingdings" pitchFamily="2" charset="2"/>
            </a:endParaRPr>
          </a:p>
          <a:p>
            <a:pPr lvl="1" algn="ctr"/>
            <a:endParaRPr lang="en-US" dirty="0" smtClean="0">
              <a:sym typeface="Wingdings" pitchFamily="2" charset="2"/>
            </a:endParaRPr>
          </a:p>
          <a:p>
            <a:pPr lvl="1" algn="ctr"/>
            <a:r>
              <a:rPr lang="en-US" sz="2300" dirty="0" smtClean="0">
                <a:sym typeface="Wingdings" pitchFamily="2" charset="2"/>
              </a:rPr>
              <a:t>Knowledge Units </a:t>
            </a:r>
          </a:p>
          <a:p>
            <a:pPr lvl="1" algn="ctr"/>
            <a:endParaRPr lang="en-US" dirty="0" smtClean="0">
              <a:sym typeface="Wingdings" pitchFamily="2" charset="2"/>
            </a:endParaRPr>
          </a:p>
          <a:p>
            <a:pPr lvl="1" algn="ctr"/>
            <a:endParaRPr lang="en-US" dirty="0">
              <a:sym typeface="Wingdings" pitchFamily="2" charset="2"/>
            </a:endParaRPr>
          </a:p>
          <a:p>
            <a:pPr lvl="1" algn="ctr"/>
            <a:r>
              <a:rPr lang="en-US" sz="2100" dirty="0" smtClean="0">
                <a:sym typeface="Wingdings" pitchFamily="2" charset="2"/>
              </a:rPr>
              <a:t>Knowledge Topics </a:t>
            </a:r>
          </a:p>
          <a:p>
            <a:pPr lvl="1" algn="ctr"/>
            <a:endParaRPr lang="en-US" sz="2000" dirty="0" smtClean="0">
              <a:sym typeface="Wingdings" pitchFamily="2" charset="2"/>
            </a:endParaRPr>
          </a:p>
          <a:p>
            <a:pPr lvl="1" algn="ctr"/>
            <a:endParaRPr lang="en-US" sz="2000" dirty="0">
              <a:sym typeface="Wingdings" pitchFamily="2" charset="2"/>
            </a:endParaRPr>
          </a:p>
          <a:p>
            <a:pPr lvl="1" algn="ctr"/>
            <a:r>
              <a:rPr lang="en-US" sz="1900" dirty="0" smtClean="0">
                <a:sym typeface="Wingdings" pitchFamily="2" charset="2"/>
              </a:rPr>
              <a:t>Learning Objectives</a:t>
            </a:r>
            <a:endParaRPr lang="en-US" sz="19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22809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0"/>
            <a:ext cx="7543800" cy="914400"/>
          </a:xfrm>
        </p:spPr>
        <p:txBody>
          <a:bodyPr/>
          <a:lstStyle/>
          <a:p>
            <a:pPr algn="ctr"/>
            <a:r>
              <a:rPr lang="en-US" sz="4200" dirty="0" smtClean="0"/>
              <a:t>GIS&amp;T Body of Knowledge</a:t>
            </a:r>
            <a:endParaRPr lang="en-US" sz="4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50" y="838200"/>
            <a:ext cx="8394350" cy="591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742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4419600"/>
          </a:xfrm>
        </p:spPr>
        <p:txBody>
          <a:bodyPr>
            <a:normAutofit fontScale="55000" lnSpcReduction="20000"/>
          </a:bodyPr>
          <a:lstStyle/>
          <a:p>
            <a:pPr marL="18288" indent="0">
              <a:buNone/>
            </a:pPr>
            <a:r>
              <a:rPr lang="en-US" sz="4800" b="1" dirty="0" smtClean="0"/>
              <a:t>Objectives:</a:t>
            </a:r>
          </a:p>
          <a:p>
            <a:pPr marL="18288" indent="0">
              <a:buNone/>
            </a:pPr>
            <a:endParaRPr lang="en-US" sz="3000" dirty="0" smtClean="0"/>
          </a:p>
          <a:p>
            <a:pPr>
              <a:buFont typeface="Arial" pitchFamily="34" charset="0"/>
              <a:buChar char="•"/>
            </a:pPr>
            <a:r>
              <a:rPr lang="en-US" sz="4200" dirty="0" smtClean="0"/>
              <a:t>Create interactive visualizations which will improve accessibility and understanding of BoK1:</a:t>
            </a:r>
          </a:p>
          <a:p>
            <a:pPr marL="898398" lvl="1" indent="-514350">
              <a:buFont typeface="+mj-lt"/>
              <a:buAutoNum type="arabicPeriod"/>
            </a:pPr>
            <a:r>
              <a:rPr lang="en-US" sz="4200" dirty="0" smtClean="0"/>
              <a:t>Layout the hierarchical (tree) structure </a:t>
            </a:r>
          </a:p>
          <a:p>
            <a:pPr marL="898398" lvl="1" indent="-514350">
              <a:buFont typeface="+mj-lt"/>
              <a:buAutoNum type="arabicPeriod"/>
            </a:pPr>
            <a:r>
              <a:rPr lang="en-US" sz="4200" dirty="0" smtClean="0"/>
              <a:t>Break up the tree structure and layout the </a:t>
            </a:r>
            <a:r>
              <a:rPr lang="en-US" sz="4200" dirty="0" err="1" smtClean="0"/>
              <a:t>BoK</a:t>
            </a:r>
            <a:r>
              <a:rPr lang="en-US" sz="4200" dirty="0" smtClean="0"/>
              <a:t> based on its content</a:t>
            </a:r>
          </a:p>
          <a:p>
            <a:pPr marL="898398" lvl="1" indent="-514350">
              <a:buFont typeface="+mj-lt"/>
              <a:buAutoNum type="arabicPeriod"/>
            </a:pPr>
            <a:r>
              <a:rPr lang="en-US" sz="4200" dirty="0" smtClean="0"/>
              <a:t>Compare Spatial Layouts, User Testing</a:t>
            </a:r>
          </a:p>
          <a:p>
            <a:pPr lvl="1">
              <a:buFont typeface="Arial" pitchFamily="34" charset="0"/>
              <a:buChar char="•"/>
            </a:pPr>
            <a:endParaRPr lang="en-US" sz="4200" dirty="0"/>
          </a:p>
          <a:p>
            <a:pPr lvl="1">
              <a:buFont typeface="Arial" pitchFamily="34" charset="0"/>
              <a:buChar char="•"/>
            </a:pPr>
            <a:endParaRPr lang="en-US" sz="4200" dirty="0"/>
          </a:p>
          <a:p>
            <a:pPr>
              <a:buFont typeface="Arial" pitchFamily="34" charset="0"/>
              <a:buChar char="•"/>
            </a:pPr>
            <a:r>
              <a:rPr lang="en-US" sz="4200" dirty="0" smtClean="0"/>
              <a:t>Utilize these visualizations as </a:t>
            </a:r>
            <a:r>
              <a:rPr lang="en-US" sz="4200" b="1" u="sng" dirty="0" smtClean="0"/>
              <a:t>base maps </a:t>
            </a:r>
            <a:r>
              <a:rPr lang="en-US" sz="4200" dirty="0" smtClean="0"/>
              <a:t>for which other knowledge artifacts can be overlaid. (i.e. curricula, proficiencies, resumes)</a:t>
            </a:r>
          </a:p>
          <a:p>
            <a:pPr>
              <a:buFont typeface="Arial" pitchFamily="34" charset="0"/>
              <a:buChar char="•"/>
            </a:pPr>
            <a:endParaRPr lang="en-US" sz="4200" dirty="0" smtClean="0"/>
          </a:p>
          <a:p>
            <a:pPr marL="18288" indent="0">
              <a:buNone/>
            </a:pPr>
            <a:endParaRPr lang="en-US" sz="3000" dirty="0" smtClean="0"/>
          </a:p>
          <a:p>
            <a:endParaRPr lang="en-US" sz="3000" dirty="0" smtClean="0"/>
          </a:p>
          <a:p>
            <a:pPr marL="18288" indent="0">
              <a:buNone/>
            </a:pPr>
            <a:endParaRPr lang="en-US" dirty="0"/>
          </a:p>
          <a:p>
            <a:pPr marL="18288" indent="0">
              <a:buNone/>
            </a:pPr>
            <a:endParaRPr lang="en-US" dirty="0" smtClean="0"/>
          </a:p>
          <a:p>
            <a:pPr marL="18288" indent="0">
              <a:buNone/>
            </a:pPr>
            <a:endParaRPr lang="en-US" dirty="0"/>
          </a:p>
          <a:p>
            <a:pPr marL="18288" indent="0">
              <a:buNone/>
            </a:pPr>
            <a:endParaRPr lang="en-US" dirty="0"/>
          </a:p>
          <a:p>
            <a:pPr marL="18288" indent="0">
              <a:buNone/>
            </a:pPr>
            <a:endParaRPr lang="en-US" dirty="0" smtClean="0"/>
          </a:p>
          <a:p>
            <a:endParaRPr lang="en-US" dirty="0"/>
          </a:p>
          <a:p>
            <a:endParaRPr lang="en-US" dirty="0" smtClean="0"/>
          </a:p>
          <a:p>
            <a:endParaRPr lang="en-US" dirty="0"/>
          </a:p>
        </p:txBody>
      </p:sp>
      <p:sp>
        <p:nvSpPr>
          <p:cNvPr id="3" name="Title 2"/>
          <p:cNvSpPr>
            <a:spLocks noGrp="1"/>
          </p:cNvSpPr>
          <p:nvPr>
            <p:ph type="title"/>
          </p:nvPr>
        </p:nvSpPr>
        <p:spPr>
          <a:xfrm>
            <a:off x="838200" y="0"/>
            <a:ext cx="7543800" cy="914400"/>
          </a:xfrm>
        </p:spPr>
        <p:txBody>
          <a:bodyPr/>
          <a:lstStyle/>
          <a:p>
            <a:pPr algn="ctr"/>
            <a:r>
              <a:rPr lang="en-US" sz="4200" dirty="0" err="1" smtClean="0"/>
              <a:t>BoK</a:t>
            </a:r>
            <a:r>
              <a:rPr lang="en-US" sz="4200" dirty="0" smtClean="0"/>
              <a:t> Visualization (</a:t>
            </a:r>
            <a:r>
              <a:rPr lang="en-US" sz="4200" dirty="0" err="1" smtClean="0"/>
              <a:t>BoKVis</a:t>
            </a:r>
            <a:r>
              <a:rPr lang="en-US" sz="4200" dirty="0" smtClean="0"/>
              <a:t>)</a:t>
            </a:r>
            <a:endParaRPr lang="en-US" sz="4200" dirty="0"/>
          </a:p>
        </p:txBody>
      </p:sp>
    </p:spTree>
    <p:extLst>
      <p:ext uri="{BB962C8B-B14F-4D97-AF65-F5344CB8AC3E}">
        <p14:creationId xmlns:p14="http://schemas.microsoft.com/office/powerpoint/2010/main" val="3746351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7543800" cy="914400"/>
          </a:xfrm>
        </p:spPr>
        <p:txBody>
          <a:bodyPr/>
          <a:lstStyle/>
          <a:p>
            <a:pPr algn="ctr"/>
            <a:r>
              <a:rPr lang="en-US" sz="4200" dirty="0" err="1" smtClean="0"/>
              <a:t>BoK</a:t>
            </a:r>
            <a:r>
              <a:rPr lang="en-US" sz="4200" dirty="0" smtClean="0"/>
              <a:t> Visualization (</a:t>
            </a:r>
            <a:r>
              <a:rPr lang="en-US" sz="4200" dirty="0" err="1" smtClean="0"/>
              <a:t>BoKVis</a:t>
            </a:r>
            <a:r>
              <a:rPr lang="en-US" sz="4200" dirty="0" smtClean="0"/>
              <a:t>)</a:t>
            </a:r>
            <a:endParaRPr lang="en-US" sz="4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914400"/>
            <a:ext cx="7848600" cy="5833420"/>
          </a:xfrm>
        </p:spPr>
      </p:pic>
    </p:spTree>
    <p:extLst>
      <p:ext uri="{BB962C8B-B14F-4D97-AF65-F5344CB8AC3E}">
        <p14:creationId xmlns:p14="http://schemas.microsoft.com/office/powerpoint/2010/main" val="498459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292" y="76200"/>
            <a:ext cx="8153400" cy="914400"/>
          </a:xfrm>
        </p:spPr>
        <p:txBody>
          <a:bodyPr>
            <a:normAutofit fontScale="90000"/>
          </a:bodyPr>
          <a:lstStyle/>
          <a:p>
            <a:pPr algn="ctr"/>
            <a:r>
              <a:rPr lang="en-US" sz="4200" dirty="0" smtClean="0"/>
              <a:t>Structure-based Visualization of BoK1: </a:t>
            </a:r>
            <a:endParaRPr lang="en-US" sz="4200" dirty="0"/>
          </a:p>
        </p:txBody>
      </p:sp>
      <p:cxnSp>
        <p:nvCxnSpPr>
          <p:cNvPr id="6" name="Straight Arrow Connector 5"/>
          <p:cNvCxnSpPr/>
          <p:nvPr/>
        </p:nvCxnSpPr>
        <p:spPr>
          <a:xfrm>
            <a:off x="1066800" y="3956745"/>
            <a:ext cx="0" cy="310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4067" y="4267498"/>
            <a:ext cx="146546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XML</a:t>
            </a:r>
            <a:endParaRPr lang="en-US" sz="5400" b="1" cap="none" spc="0"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endParaRPr>
          </a:p>
        </p:txBody>
      </p:sp>
      <p:cxnSp>
        <p:nvCxnSpPr>
          <p:cNvPr id="9" name="Straight Arrow Connector 8"/>
          <p:cNvCxnSpPr>
            <a:stCxn id="8" idx="2"/>
          </p:cNvCxnSpPr>
          <p:nvPr/>
        </p:nvCxnSpPr>
        <p:spPr>
          <a:xfrm>
            <a:off x="1066800" y="5190828"/>
            <a:ext cx="0" cy="339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88152"/>
            <a:ext cx="5257800" cy="841248"/>
          </a:xfrm>
          <a:prstGeom prst="rect">
            <a:avLst/>
          </a:prstGeom>
          <a:effectLst>
            <a:glow rad="63500">
              <a:schemeClr val="accent6">
                <a:satMod val="175000"/>
                <a:alpha val="40000"/>
              </a:schemeClr>
            </a:glow>
          </a:effectLst>
        </p:spPr>
      </p:pic>
      <p:pic>
        <p:nvPicPr>
          <p:cNvPr id="1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 y="1367205"/>
            <a:ext cx="1831715" cy="2366595"/>
          </a:xfrm>
          <a:effectLst>
            <a:glow rad="63500">
              <a:schemeClr val="accent2">
                <a:satMod val="175000"/>
                <a:alpha val="40000"/>
              </a:schemeClr>
            </a:glow>
          </a:effectLst>
        </p:spPr>
      </p:pic>
      <p:cxnSp>
        <p:nvCxnSpPr>
          <p:cNvPr id="21" name="Straight Arrow Connector 20"/>
          <p:cNvCxnSpPr/>
          <p:nvPr/>
        </p:nvCxnSpPr>
        <p:spPr>
          <a:xfrm flipV="1">
            <a:off x="4495800" y="5376714"/>
            <a:ext cx="1114425" cy="123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343400" y="4343400"/>
            <a:ext cx="847725"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114800" y="4244874"/>
            <a:ext cx="0" cy="1012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2696" y="3826123"/>
            <a:ext cx="2905488" cy="2251754"/>
          </a:xfrm>
          <a:prstGeom prst="rect">
            <a:avLst/>
          </a:prstGeom>
          <a:effectLst>
            <a:glow rad="101600">
              <a:schemeClr val="accent6">
                <a:satMod val="175000"/>
                <a:alpha val="40000"/>
              </a:schemeClr>
            </a:glow>
          </a:effectLst>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6622" y="1766921"/>
            <a:ext cx="3024543" cy="2344021"/>
          </a:xfrm>
          <a:prstGeom prst="rect">
            <a:avLst/>
          </a:prstGeom>
          <a:effectLst>
            <a:glow rad="101600">
              <a:schemeClr val="accent6">
                <a:satMod val="175000"/>
                <a:alpha val="40000"/>
              </a:schemeClr>
            </a:glow>
          </a:effectLst>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4384" y="1556657"/>
            <a:ext cx="2809216" cy="2177143"/>
          </a:xfrm>
          <a:prstGeom prst="rect">
            <a:avLst/>
          </a:prstGeom>
          <a:effectLst>
            <a:glow rad="101600">
              <a:schemeClr val="accent6">
                <a:satMod val="175000"/>
                <a:alpha val="40000"/>
              </a:schemeClr>
            </a:glow>
          </a:effectLst>
        </p:spPr>
      </p:pic>
      <p:sp>
        <p:nvSpPr>
          <p:cNvPr id="48" name="TextBox 47"/>
          <p:cNvSpPr txBox="1"/>
          <p:nvPr/>
        </p:nvSpPr>
        <p:spPr>
          <a:xfrm>
            <a:off x="3505200" y="3733800"/>
            <a:ext cx="1757362" cy="369332"/>
          </a:xfrm>
          <a:prstGeom prst="rect">
            <a:avLst/>
          </a:prstGeom>
          <a:noFill/>
        </p:spPr>
        <p:txBody>
          <a:bodyPr wrap="square" rtlCol="0">
            <a:spAutoFit/>
          </a:bodyPr>
          <a:lstStyle/>
          <a:p>
            <a:r>
              <a:rPr lang="en-US" b="1" dirty="0" smtClean="0"/>
              <a:t>Tree Map</a:t>
            </a:r>
          </a:p>
        </p:txBody>
      </p:sp>
      <p:sp>
        <p:nvSpPr>
          <p:cNvPr id="49" name="TextBox 48"/>
          <p:cNvSpPr txBox="1"/>
          <p:nvPr/>
        </p:nvSpPr>
        <p:spPr>
          <a:xfrm>
            <a:off x="6570614" y="1371600"/>
            <a:ext cx="1757362" cy="369332"/>
          </a:xfrm>
          <a:prstGeom prst="rect">
            <a:avLst/>
          </a:prstGeom>
          <a:noFill/>
        </p:spPr>
        <p:txBody>
          <a:bodyPr wrap="square" rtlCol="0">
            <a:spAutoFit/>
          </a:bodyPr>
          <a:lstStyle/>
          <a:p>
            <a:r>
              <a:rPr lang="en-US" b="1" dirty="0" smtClean="0"/>
              <a:t>Tree Graph</a:t>
            </a:r>
          </a:p>
        </p:txBody>
      </p:sp>
      <p:sp>
        <p:nvSpPr>
          <p:cNvPr id="50" name="TextBox 49"/>
          <p:cNvSpPr txBox="1"/>
          <p:nvPr/>
        </p:nvSpPr>
        <p:spPr>
          <a:xfrm>
            <a:off x="6532514" y="6096000"/>
            <a:ext cx="1757362" cy="369332"/>
          </a:xfrm>
          <a:prstGeom prst="rect">
            <a:avLst/>
          </a:prstGeom>
          <a:noFill/>
        </p:spPr>
        <p:txBody>
          <a:bodyPr wrap="square" rtlCol="0">
            <a:spAutoFit/>
          </a:bodyPr>
          <a:lstStyle/>
          <a:p>
            <a:r>
              <a:rPr lang="en-US" b="1" dirty="0" smtClean="0"/>
              <a:t>Indented List</a:t>
            </a:r>
          </a:p>
        </p:txBody>
      </p:sp>
    </p:spTree>
    <p:extLst>
      <p:ext uri="{BB962C8B-B14F-4D97-AF65-F5344CB8AC3E}">
        <p14:creationId xmlns:p14="http://schemas.microsoft.com/office/powerpoint/2010/main" val="299886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247900" y="3810000"/>
            <a:ext cx="2743200" cy="1023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362200" y="1828800"/>
            <a:ext cx="2514600" cy="1246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33400" y="76200"/>
            <a:ext cx="8153400" cy="914400"/>
          </a:xfrm>
        </p:spPr>
        <p:txBody>
          <a:bodyPr>
            <a:normAutofit fontScale="90000"/>
          </a:bodyPr>
          <a:lstStyle/>
          <a:p>
            <a:pPr algn="ctr"/>
            <a:r>
              <a:rPr lang="en-US" sz="4200" dirty="0" smtClean="0"/>
              <a:t>Content-based Visualization of BoK1:</a:t>
            </a:r>
            <a:endParaRPr lang="en-US" sz="4200" dirty="0"/>
          </a:p>
        </p:txBody>
      </p:sp>
      <p:cxnSp>
        <p:nvCxnSpPr>
          <p:cNvPr id="6" name="Straight Arrow Connector 5"/>
          <p:cNvCxnSpPr/>
          <p:nvPr/>
        </p:nvCxnSpPr>
        <p:spPr>
          <a:xfrm>
            <a:off x="1066800" y="3810000"/>
            <a:ext cx="0" cy="310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7392" y="4267498"/>
            <a:ext cx="17588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XML</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9" name="Straight Arrow Connector 8"/>
          <p:cNvCxnSpPr>
            <a:stCxn id="8" idx="2"/>
          </p:cNvCxnSpPr>
          <p:nvPr/>
        </p:nvCxnSpPr>
        <p:spPr>
          <a:xfrm>
            <a:off x="1066800" y="5190828"/>
            <a:ext cx="0" cy="339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38001"/>
            <a:ext cx="6248400" cy="999744"/>
          </a:xfrm>
          <a:prstGeom prst="rect">
            <a:avLst/>
          </a:prstGeom>
          <a:effectLst>
            <a:glow rad="63500">
              <a:schemeClr val="accent6">
                <a:satMod val="175000"/>
                <a:alpha val="40000"/>
              </a:schemeClr>
            </a:glow>
          </a:effectLst>
        </p:spPr>
      </p:pic>
      <p:cxnSp>
        <p:nvCxnSpPr>
          <p:cNvPr id="18" name="Straight Arrow Connector 17"/>
          <p:cNvCxnSpPr/>
          <p:nvPr/>
        </p:nvCxnSpPr>
        <p:spPr>
          <a:xfrm flipH="1" flipV="1">
            <a:off x="3787758" y="4953000"/>
            <a:ext cx="174642" cy="38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5466844"/>
            <a:ext cx="1283018" cy="705356"/>
          </a:xfrm>
          <a:prstGeom prst="rect">
            <a:avLst/>
          </a:prstGeom>
          <a:effectLst>
            <a:glow rad="63500">
              <a:schemeClr val="accent6">
                <a:satMod val="175000"/>
                <a:alpha val="40000"/>
              </a:schemeClr>
            </a:glow>
          </a:effectLst>
        </p:spPr>
      </p:pic>
      <p:sp>
        <p:nvSpPr>
          <p:cNvPr id="12" name="TextBox 11"/>
          <p:cNvSpPr txBox="1"/>
          <p:nvPr/>
        </p:nvSpPr>
        <p:spPr>
          <a:xfrm>
            <a:off x="2171700" y="3862626"/>
            <a:ext cx="2857500" cy="861774"/>
          </a:xfrm>
          <a:prstGeom prst="rect">
            <a:avLst/>
          </a:prstGeom>
          <a:noFill/>
        </p:spPr>
        <p:txBody>
          <a:bodyPr wrap="square" rtlCol="0">
            <a:spAutoFit/>
          </a:bodyPr>
          <a:lstStyle/>
          <a:p>
            <a:pPr algn="ctr"/>
            <a:r>
              <a:rPr lang="en-US" sz="2500" b="1" dirty="0" smtClean="0"/>
              <a:t>Export Similarity Matrix </a:t>
            </a:r>
            <a:endParaRPr lang="en-US" sz="2500" b="1" dirty="0"/>
          </a:p>
        </p:txBody>
      </p:sp>
      <p:sp>
        <p:nvSpPr>
          <p:cNvPr id="24" name="TextBox 23"/>
          <p:cNvSpPr txBox="1"/>
          <p:nvPr/>
        </p:nvSpPr>
        <p:spPr>
          <a:xfrm>
            <a:off x="2209800" y="1828800"/>
            <a:ext cx="2857500" cy="1246495"/>
          </a:xfrm>
          <a:prstGeom prst="rect">
            <a:avLst/>
          </a:prstGeom>
          <a:noFill/>
        </p:spPr>
        <p:txBody>
          <a:bodyPr wrap="square" rtlCol="0">
            <a:spAutoFit/>
          </a:bodyPr>
          <a:lstStyle/>
          <a:p>
            <a:pPr algn="ctr"/>
            <a:r>
              <a:rPr lang="en-US" sz="2500" b="1" dirty="0" smtClean="0"/>
              <a:t>Dimensionality Reduction</a:t>
            </a:r>
          </a:p>
          <a:p>
            <a:pPr algn="ctr"/>
            <a:r>
              <a:rPr lang="en-US" sz="2500" b="1" dirty="0" smtClean="0"/>
              <a:t>(MDS/SOM)</a:t>
            </a:r>
            <a:endParaRPr lang="en-US" sz="2500" b="1" dirty="0"/>
          </a:p>
        </p:txBody>
      </p:sp>
      <p:cxnSp>
        <p:nvCxnSpPr>
          <p:cNvPr id="26" name="Straight Arrow Connector 25"/>
          <p:cNvCxnSpPr/>
          <p:nvPr/>
        </p:nvCxnSpPr>
        <p:spPr>
          <a:xfrm flipV="1">
            <a:off x="3657600" y="3276600"/>
            <a:ext cx="0" cy="348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629400" y="6705599"/>
            <a:ext cx="58193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5393" y="1219200"/>
            <a:ext cx="3072763" cy="2370757"/>
          </a:xfrm>
          <a:prstGeom prst="rect">
            <a:avLst/>
          </a:prstGeom>
          <a:effectLst>
            <a:glow rad="63500">
              <a:schemeClr val="accent6">
                <a:satMod val="175000"/>
                <a:alpha val="40000"/>
              </a:schemeClr>
            </a:glow>
          </a:effectLst>
        </p:spPr>
      </p:pic>
      <p:cxnSp>
        <p:nvCxnSpPr>
          <p:cNvPr id="51" name="Straight Arrow Connector 50"/>
          <p:cNvCxnSpPr/>
          <p:nvPr/>
        </p:nvCxnSpPr>
        <p:spPr>
          <a:xfrm>
            <a:off x="4991100" y="2578780"/>
            <a:ext cx="4730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445108" y="2578780"/>
            <a:ext cx="19050" cy="2907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7211331" y="6031610"/>
            <a:ext cx="0" cy="673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200" y="3149991"/>
            <a:ext cx="3055560" cy="2291670"/>
          </a:xfrm>
          <a:prstGeom prst="rect">
            <a:avLst/>
          </a:prstGeom>
          <a:effectLst>
            <a:glow rad="63500">
              <a:schemeClr val="accent6">
                <a:satMod val="175000"/>
                <a:alpha val="40000"/>
              </a:schemeClr>
            </a:glow>
          </a:effectLst>
        </p:spPr>
      </p:pic>
      <p:sp>
        <p:nvSpPr>
          <p:cNvPr id="22" name="Rectangle 21"/>
          <p:cNvSpPr/>
          <p:nvPr/>
        </p:nvSpPr>
        <p:spPr>
          <a:xfrm>
            <a:off x="334067" y="4267498"/>
            <a:ext cx="146546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XML</a:t>
            </a:r>
            <a:endParaRPr lang="en-US" sz="5400" b="1" cap="none" spc="0"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endParaRPr>
          </a:p>
        </p:txBody>
      </p:sp>
      <p:sp>
        <p:nvSpPr>
          <p:cNvPr id="23" name="TextBox 22"/>
          <p:cNvSpPr txBox="1"/>
          <p:nvPr/>
        </p:nvSpPr>
        <p:spPr>
          <a:xfrm>
            <a:off x="7089398" y="5530455"/>
            <a:ext cx="1757362" cy="369332"/>
          </a:xfrm>
          <a:prstGeom prst="rect">
            <a:avLst/>
          </a:prstGeom>
          <a:noFill/>
        </p:spPr>
        <p:txBody>
          <a:bodyPr wrap="square" rtlCol="0">
            <a:spAutoFit/>
          </a:bodyPr>
          <a:lstStyle/>
          <a:p>
            <a:r>
              <a:rPr lang="en-US" b="1" dirty="0" smtClean="0"/>
              <a:t>Similarity Graph</a:t>
            </a:r>
          </a:p>
        </p:txBody>
      </p:sp>
      <p:pic>
        <p:nvPicPr>
          <p:cNvPr id="25"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1367205"/>
            <a:ext cx="1831715" cy="2366595"/>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190865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153"/>
            <a:ext cx="8323263" cy="686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546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8F50FB7AE94442BD2F58823DF1C488" ma:contentTypeVersion="26" ma:contentTypeDescription="Create a new document." ma:contentTypeScope="" ma:versionID="211664207a9508d60ec36b0a2d526f44">
  <xsd:schema xmlns:xsd="http://www.w3.org/2001/XMLSchema" xmlns:xs="http://www.w3.org/2001/XMLSchema" xmlns:p="http://schemas.microsoft.com/office/2006/metadata/properties" xmlns:ns1="http://schemas.microsoft.com/sharepoint/v3" xmlns:ns2="952e4a77-dc0d-44ec-b9c4-c6831493c744" xmlns:ns3="dee199bb-2399-40a9-a792-be83fef8cb8b" targetNamespace="http://schemas.microsoft.com/office/2006/metadata/properties" ma:root="true" ma:fieldsID="fbb7bd6203a9efea2452b6c07e6a1e4f" ns1:_="" ns2:_="" ns3:_="">
    <xsd:import namespace="http://schemas.microsoft.com/sharepoint/v3"/>
    <xsd:import namespace="952e4a77-dc0d-44ec-b9c4-c6831493c744"/>
    <xsd:import namespace="dee199bb-2399-40a9-a792-be83fef8cb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ServiceOCR" minOccurs="0"/>
                <xsd:element ref="ns3:MediaLengthInSeconds"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element name="_dlc_Exempt" ma:index="21" nillable="true" ma:displayName="Exempt from Policy" ma:hidden="true" ma:internalName="_dlc_Exempt" ma:readOnly="true">
      <xsd:simpleType>
        <xsd:restriction base="dms:Unknown"/>
      </xsd:simpleType>
    </xsd:element>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52e4a77-dc0d-44ec-b9c4-c6831493c74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e199bb-2399-40a9-a792-be83fef8cb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Expiration" staticId="0x010100498F50FB7AE94442BD2F58823DF1C488|-51046458" UniqueId="008d6ad6-60c2-4f45-ade4-6a56095fc37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61</number>
                  <property>Created</property>
                  <propertyId>8c06beca-0777-48f7-91c7-6da68bc07b69</propertyId>
                  <period>days</period>
                </formula>
                <action type="action" id="Microsoft.Office.RecordsManagement.PolicyFeatures.Expiration.Action.MoveToRecycleBin"/>
              </data>
            </stages>
          </Schedule>
        </Schedules>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ExpireDateSaved xmlns="http://schemas.microsoft.com/sharepoint/v3" xsi:nil="true"/>
    <_dlc_ExpireDate xmlns="http://schemas.microsoft.com/sharepoint/v3">2022-03-13T23:57:25+00:00</_dlc_ExpireDate>
  </documentManagement>
</p:properties>
</file>

<file path=customXml/itemProps1.xml><?xml version="1.0" encoding="utf-8"?>
<ds:datastoreItem xmlns:ds="http://schemas.openxmlformats.org/officeDocument/2006/customXml" ds:itemID="{4E0BC11F-F6BA-4197-96A9-C33F3A4DB303}"/>
</file>

<file path=customXml/itemProps2.xml><?xml version="1.0" encoding="utf-8"?>
<ds:datastoreItem xmlns:ds="http://schemas.openxmlformats.org/officeDocument/2006/customXml" ds:itemID="{88A9ACD2-02BB-4772-9438-4C95C6945A4A}"/>
</file>

<file path=customXml/itemProps3.xml><?xml version="1.0" encoding="utf-8"?>
<ds:datastoreItem xmlns:ds="http://schemas.openxmlformats.org/officeDocument/2006/customXml" ds:itemID="{4EB5DED7-9813-4C71-A9B2-38EA12272B17}"/>
</file>

<file path=customXml/itemProps4.xml><?xml version="1.0" encoding="utf-8"?>
<ds:datastoreItem xmlns:ds="http://schemas.openxmlformats.org/officeDocument/2006/customXml" ds:itemID="{7729DF40-4A5F-4A9E-ACF1-45BE468EF9D4}"/>
</file>

<file path=docProps/app.xml><?xml version="1.0" encoding="utf-8"?>
<Properties xmlns="http://schemas.openxmlformats.org/officeDocument/2006/extended-properties" xmlns:vt="http://schemas.openxmlformats.org/officeDocument/2006/docPropsVTypes">
  <Template>Essential</Template>
  <TotalTime>104</TotalTime>
  <Words>1574</Words>
  <Application>Microsoft Office PowerPoint</Application>
  <PresentationFormat>On-screen Show (4:3)</PresentationFormat>
  <Paragraphs>151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Examining a Knowledge Domain:   Interactive Visualization of the Geographic Information Science and Technology Body of Knowledge 1</vt:lpstr>
      <vt:lpstr>GIS&amp;T Body of Knowledge</vt:lpstr>
      <vt:lpstr>GIS&amp;T Body of Knowledge</vt:lpstr>
      <vt:lpstr>GIS&amp;T Body of Knowledge</vt:lpstr>
      <vt:lpstr>BoK Visualization (BoKVis)</vt:lpstr>
      <vt:lpstr>BoK Visualization (BoKVis)</vt:lpstr>
      <vt:lpstr>Structure-based Visualization of BoK1: </vt:lpstr>
      <vt:lpstr>Content-based Visualization of BoK1:</vt:lpstr>
      <vt:lpstr>PowerPoint Presentation</vt:lpstr>
      <vt:lpstr>PowerPoint Presentation</vt:lpstr>
      <vt:lpstr>BoK2 Conceptual Model</vt:lpstr>
      <vt:lpstr>Geospatial Technology Competency Model</vt:lpstr>
      <vt:lpstr>Geospatial Technology Competency Model</vt:lpstr>
      <vt:lpstr>Geospatial Technology Competency Model</vt:lpstr>
      <vt:lpstr>Visualization Demonstration</vt:lpstr>
    </vt:vector>
  </TitlesOfParts>
  <Company>San Diego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a Knowledge Domain:   Interactive Visualization of the Geographic Information Science and Technology Body of Knowledge 1</dc:title>
  <dc:creator>Marilyn Stowell</dc:creator>
  <cp:lastModifiedBy>SDSU Geography</cp:lastModifiedBy>
  <cp:revision>15</cp:revision>
  <cp:lastPrinted>2012-10-10T15:07:19Z</cp:lastPrinted>
  <dcterms:created xsi:type="dcterms:W3CDTF">2012-10-05T20:38:14Z</dcterms:created>
  <dcterms:modified xsi:type="dcterms:W3CDTF">2012-10-10T15:07:35Z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0x010100498F50FB7AE94442BD2F58823DF1C488</vt:lpwstr>
  </property>
  <property fmtid="{D5CDD505-2E9C-101B-9397-08002B2CF9AE}" pid="3" name="_dlc_policyId">
    <vt:lpwstr>0x010100498F50FB7AE94442BD2F58823DF1C488|-51046458</vt:lpwstr>
  </property>
  <property fmtid="{D5CDD505-2E9C-101B-9397-08002B2CF9AE}" pid="4" name="ItemRetentionFormula">
    <vt:lpwstr>&lt;formula id="Microsoft.Office.RecordsManagement.PolicyFeatures.Expiration.Formula.BuiltIn"&gt;&lt;number&gt;61&lt;/number&gt;&lt;property&gt;Created&lt;/property&gt;&lt;propertyId&gt;8c06beca-0777-48f7-91c7-6da68bc07b69&lt;/propertyId&gt;&lt;period&gt;days&lt;/period&gt;&lt;/formula&gt;</vt:lpwstr>
  </property>
</Properties>
</file>