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93" r:id="rId2"/>
    <p:sldId id="374" r:id="rId3"/>
    <p:sldId id="389" r:id="rId4"/>
    <p:sldId id="348" r:id="rId5"/>
    <p:sldId id="376" r:id="rId6"/>
    <p:sldId id="379" r:id="rId7"/>
    <p:sldId id="344" r:id="rId8"/>
    <p:sldId id="369" r:id="rId9"/>
    <p:sldId id="375" r:id="rId10"/>
    <p:sldId id="347" r:id="rId11"/>
    <p:sldId id="370" r:id="rId12"/>
    <p:sldId id="371" r:id="rId13"/>
    <p:sldId id="378" r:id="rId14"/>
    <p:sldId id="355" r:id="rId15"/>
    <p:sldId id="356" r:id="rId16"/>
    <p:sldId id="360" r:id="rId17"/>
    <p:sldId id="357" r:id="rId18"/>
    <p:sldId id="372" r:id="rId19"/>
    <p:sldId id="340" r:id="rId20"/>
    <p:sldId id="341" r:id="rId21"/>
    <p:sldId id="385" r:id="rId22"/>
    <p:sldId id="361" r:id="rId23"/>
    <p:sldId id="381" r:id="rId24"/>
    <p:sldId id="382" r:id="rId25"/>
    <p:sldId id="383" r:id="rId26"/>
    <p:sldId id="384" r:id="rId27"/>
    <p:sldId id="386" r:id="rId28"/>
    <p:sldId id="390" r:id="rId29"/>
    <p:sldId id="387" r:id="rId30"/>
    <p:sldId id="358" r:id="rId31"/>
    <p:sldId id="388" r:id="rId32"/>
    <p:sldId id="380" r:id="rId33"/>
    <p:sldId id="368" r:id="rId34"/>
    <p:sldId id="362" r:id="rId35"/>
    <p:sldId id="363" r:id="rId36"/>
    <p:sldId id="364" r:id="rId37"/>
    <p:sldId id="365" r:id="rId38"/>
    <p:sldId id="366" r:id="rId39"/>
    <p:sldId id="367" r:id="rId40"/>
    <p:sldId id="377" r:id="rId41"/>
  </p:sldIdLst>
  <p:sldSz cx="9144000" cy="6858000" type="screen4x3"/>
  <p:notesSz cx="9236075" cy="6950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7" autoAdjust="0"/>
    <p:restoredTop sz="91297" autoAdjust="0"/>
  </p:normalViewPr>
  <p:slideViewPr>
    <p:cSldViewPr>
      <p:cViewPr varScale="1">
        <p:scale>
          <a:sx n="72" d="100"/>
          <a:sy n="72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400" y="0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33E07AE4-C5FA-4390-B649-D38D9C22E40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0825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400" y="6600825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D8CAE2C5-D222-443B-8B18-03A1A15E2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32400" y="0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934A9317-4BA2-4D14-BEB7-58A3AEAEC773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5037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23925" y="3302000"/>
            <a:ext cx="73882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600825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32400" y="6600825"/>
            <a:ext cx="4002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1CDADE35-163D-4620-8D44-CEC528ED7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1EB3-4095-459C-A1BC-230357C27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250825"/>
            <a:ext cx="2203450" cy="5907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250825"/>
            <a:ext cx="6462712" cy="5907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2096-FAD3-413E-98E4-CD36A4E12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50825"/>
            <a:ext cx="8818562" cy="966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611313"/>
            <a:ext cx="4132263" cy="454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11313"/>
            <a:ext cx="4133850" cy="454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11D2-7E67-4066-906E-E9B87519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4A07-5305-4F0C-B16A-2B4F884AB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11313"/>
            <a:ext cx="4132263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11313"/>
            <a:ext cx="41338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2BC5-58CF-4212-A05A-73CC91DE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90EF-37DB-424D-9571-389CD27C5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0CCD-4551-45D6-8CC4-7323A8A66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0B85-191E-4700-909B-72599521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CCB2-0F2D-4FF4-A62C-FAA6FA667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7393-867C-4474-A6D8-48C05D1FD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751E-A088-4F16-93AC-4152FCF01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50825"/>
            <a:ext cx="88185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611313"/>
            <a:ext cx="841851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73888" y="6624638"/>
            <a:ext cx="165893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2350" y="6626225"/>
            <a:ext cx="361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FD931B-64D2-40C4-A9F0-BF2F4122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17525" indent="-174625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Char char="–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/>
        </a:defRPr>
      </a:lvl2pPr>
      <a:lvl3pPr marL="781050" indent="-149225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Char char="•"/>
        <a:defRPr sz="1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/>
        </a:defRPr>
      </a:lvl3pPr>
      <a:lvl4pPr marL="1044575" indent="-149225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Char char="–"/>
        <a:defRPr sz="1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/>
        </a:defRPr>
      </a:lvl4pPr>
      <a:lvl5pPr marL="1344613" indent="-185738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Char char="»"/>
        <a:defRPr sz="1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Char char="»"/>
        <a:defRPr sz="1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Char char="»"/>
        <a:defRPr sz="1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Char char="»"/>
        <a:defRPr sz="1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Char char="»"/>
        <a:defRPr sz="12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City of Encinitas</a:t>
            </a:r>
            <a:r>
              <a:rPr lang="en-US" sz="1600" i="1" smtClean="0">
                <a:solidFill>
                  <a:srgbClr val="FFFF0D"/>
                </a:solidFill>
              </a:rPr>
              <a:t/>
            </a:r>
            <a:br>
              <a:rPr lang="en-US" sz="1600" i="1" smtClean="0">
                <a:solidFill>
                  <a:srgbClr val="FFFF0D"/>
                </a:solidFill>
              </a:rPr>
            </a:br>
            <a:r>
              <a:rPr lang="en-US" sz="1600" i="1" smtClean="0">
                <a:solidFill>
                  <a:srgbClr val="FFFF0D"/>
                </a:solidFill>
              </a:rPr>
              <a:t>GIS Division Project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11313"/>
            <a:ext cx="5486400" cy="4546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smtClean="0">
                <a:effectLst/>
              </a:rPr>
              <a:t>Encinitas in a Nutshell</a:t>
            </a:r>
          </a:p>
          <a:p>
            <a:pPr algn="ctr">
              <a:buFontTx/>
              <a:buNone/>
              <a:defRPr/>
            </a:pPr>
            <a:endParaRPr lang="en-US" sz="2400" smtClean="0">
              <a:effectLst/>
            </a:endParaRPr>
          </a:p>
          <a:p>
            <a:pPr>
              <a:defRPr/>
            </a:pPr>
            <a:r>
              <a:rPr lang="en-US" sz="1800" smtClean="0">
                <a:effectLst/>
              </a:rPr>
              <a:t>Incorporated in 1986</a:t>
            </a:r>
          </a:p>
          <a:p>
            <a:pPr>
              <a:defRPr/>
            </a:pPr>
            <a:r>
              <a:rPr lang="en-US" sz="1800" smtClean="0">
                <a:effectLst/>
              </a:rPr>
              <a:t>Population 63,000</a:t>
            </a:r>
          </a:p>
          <a:p>
            <a:pPr>
              <a:defRPr/>
            </a:pPr>
            <a:r>
              <a:rPr lang="en-US" sz="1800" smtClean="0">
                <a:effectLst/>
              </a:rPr>
              <a:t>~ 25 square miles</a:t>
            </a:r>
          </a:p>
          <a:p>
            <a:pPr>
              <a:defRPr/>
            </a:pPr>
            <a:r>
              <a:rPr lang="en-US" sz="1800" smtClean="0">
                <a:effectLst/>
              </a:rPr>
              <a:t>~ 22,800 tax parcels</a:t>
            </a:r>
          </a:p>
          <a:p>
            <a:pPr>
              <a:defRPr/>
            </a:pPr>
            <a:r>
              <a:rPr lang="en-US" sz="1800" smtClean="0">
                <a:effectLst/>
              </a:rPr>
              <a:t>A GIS user since 1990</a:t>
            </a:r>
          </a:p>
          <a:p>
            <a:pPr>
              <a:defRPr/>
            </a:pPr>
            <a:r>
              <a:rPr lang="en-US" sz="1800" smtClean="0">
                <a:effectLst/>
              </a:rPr>
              <a:t>Growing Enterprise GIS since 2003</a:t>
            </a:r>
          </a:p>
          <a:p>
            <a:pPr>
              <a:defRPr/>
            </a:pPr>
            <a:endParaRPr lang="en-US" sz="2400" smtClean="0">
              <a:effectLst/>
            </a:endParaRPr>
          </a:p>
          <a:p>
            <a:pPr>
              <a:defRPr/>
            </a:pPr>
            <a:r>
              <a:rPr lang="en-US" sz="1800" i="1" smtClean="0">
                <a:solidFill>
                  <a:srgbClr val="FFFF0D"/>
                </a:solidFill>
              </a:rPr>
              <a:t>Presentation presented to SDGRC July 2010. Origins of presentation designed to present new Cadastral Data to City Staff &amp; convey path going forward.</a:t>
            </a:r>
          </a:p>
          <a:p>
            <a:pPr>
              <a:defRPr/>
            </a:pPr>
            <a:endParaRPr lang="en-US" sz="1800" i="1" smtClean="0">
              <a:solidFill>
                <a:srgbClr val="FFFF0D"/>
              </a:solidFill>
            </a:endParaRPr>
          </a:p>
          <a:p>
            <a:pPr>
              <a:defRPr/>
            </a:pPr>
            <a:endParaRPr lang="en-US" sz="2400" smtClean="0">
              <a:effectLst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3940175" cy="10556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400" smtClean="0"/>
              <a:t>Bearings &amp; Distance from Plat</a:t>
            </a:r>
          </a:p>
          <a:p>
            <a:pPr>
              <a:buFontTx/>
              <a:buNone/>
              <a:defRPr/>
            </a:pPr>
            <a:r>
              <a:rPr lang="en-US" sz="1400" smtClean="0"/>
              <a:t>Input displayed in “page space”</a:t>
            </a:r>
          </a:p>
          <a:p>
            <a:pPr>
              <a:buFontTx/>
              <a:buNone/>
              <a:defRPr/>
            </a:pPr>
            <a:r>
              <a:rPr lang="en-US" sz="1400" smtClean="0"/>
              <a:t>First accuracy check -- Closure / mis-close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9600" y="1524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GIS Landbase – Process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i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legal boundary layer with survey accuracy!</a:t>
            </a:r>
          </a:p>
        </p:txBody>
      </p:sp>
      <p:pic>
        <p:nvPicPr>
          <p:cNvPr id="24582" name="Picture 7" descr="Traverse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4572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PageSpaceTraver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981200"/>
            <a:ext cx="31242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5800" y="1295400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Capturing Plat Detail</a:t>
            </a:r>
          </a:p>
        </p:txBody>
      </p:sp>
      <p:pic>
        <p:nvPicPr>
          <p:cNvPr id="24585" name="Picture 12" descr="Misclose Lot 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638800"/>
            <a:ext cx="4619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685800" y="5791200"/>
            <a:ext cx="3200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599238" cy="966788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GIS Landbase – Process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  <a:br>
              <a:rPr lang="en-US" sz="1600" i="1" smtClean="0">
                <a:solidFill>
                  <a:srgbClr val="FFFF0D"/>
                </a:solidFill>
              </a:rPr>
            </a:br>
            <a:endParaRPr lang="en-US" sz="1600" i="1" smtClean="0">
              <a:solidFill>
                <a:srgbClr val="FFFF0D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648200" cy="4546600"/>
          </a:xfrm>
        </p:spPr>
        <p:txBody>
          <a:bodyPr/>
          <a:lstStyle/>
          <a:p>
            <a:r>
              <a:rPr lang="en-US" sz="2000" smtClean="0">
                <a:effectLst/>
              </a:rPr>
              <a:t>Join - Page Space to Coordinate Space</a:t>
            </a:r>
          </a:p>
          <a:p>
            <a:pPr marL="742950" lvl="1" indent="-285750"/>
            <a:r>
              <a:rPr lang="en-US" sz="1600" smtClean="0">
                <a:effectLst/>
              </a:rPr>
              <a:t>to control</a:t>
            </a:r>
          </a:p>
          <a:p>
            <a:pPr marL="742950" lvl="1" indent="-285750"/>
            <a:r>
              <a:rPr lang="en-US" sz="1600" smtClean="0">
                <a:effectLst/>
              </a:rPr>
              <a:t>surrounding Fabric</a:t>
            </a:r>
          </a:p>
          <a:p>
            <a:r>
              <a:rPr lang="en-US" sz="2000" smtClean="0">
                <a:effectLst/>
              </a:rPr>
              <a:t>Measurements are key</a:t>
            </a:r>
          </a:p>
          <a:p>
            <a:r>
              <a:rPr lang="en-US" sz="2000" smtClean="0">
                <a:effectLst/>
              </a:rPr>
              <a:t>Measurements differ</a:t>
            </a:r>
          </a:p>
          <a:p>
            <a:pPr marL="742950" lvl="1" indent="-285750"/>
            <a:r>
              <a:rPr lang="en-US" sz="1800" smtClean="0">
                <a:effectLst/>
              </a:rPr>
              <a:t>depending on age of instrument</a:t>
            </a:r>
          </a:p>
          <a:p>
            <a:pPr marL="742950" lvl="1" indent="-285750"/>
            <a:r>
              <a:rPr lang="en-US" sz="1800" smtClean="0">
                <a:effectLst/>
              </a:rPr>
              <a:t>Surveyor performing measurement</a:t>
            </a:r>
          </a:p>
          <a:p>
            <a:pPr marL="742950" lvl="1" indent="-285750"/>
            <a:r>
              <a:rPr lang="en-US" sz="1800" smtClean="0">
                <a:effectLst/>
              </a:rPr>
              <a:t>Type of survey equipment used</a:t>
            </a:r>
          </a:p>
          <a:p>
            <a:r>
              <a:rPr lang="en-US" sz="2000" smtClean="0">
                <a:effectLst/>
              </a:rPr>
              <a:t>Ideally all measurements fit together – like a puzzle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Lot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3100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09600" y="1371600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Going from page space to coordinate space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218238" cy="966788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GIS Landbase – Process</a:t>
            </a:r>
            <a:br>
              <a:rPr lang="en-US" sz="24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3276600" cy="35814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Second accuracy check</a:t>
            </a:r>
          </a:p>
          <a:p>
            <a:pPr>
              <a:defRPr/>
            </a:pPr>
            <a:r>
              <a:rPr lang="en-US" sz="2000" smtClean="0"/>
              <a:t>Software reports how well records fit together</a:t>
            </a:r>
          </a:p>
          <a:p>
            <a:pPr>
              <a:defRPr/>
            </a:pPr>
            <a:r>
              <a:rPr lang="en-US" sz="2000" smtClean="0"/>
              <a:t>A low residual means you can be happy</a:t>
            </a:r>
          </a:p>
          <a:p>
            <a:pPr>
              <a:defRPr/>
            </a:pPr>
            <a:r>
              <a:rPr lang="en-US" sz="2000" smtClean="0"/>
              <a:t>A high residual means something is wrong </a:t>
            </a:r>
            <a:r>
              <a:rPr lang="en-US" sz="2000" smtClean="0">
                <a:sym typeface="Wingdings" pitchFamily="2" charset="2"/>
              </a:rPr>
              <a:t></a:t>
            </a:r>
          </a:p>
          <a:p>
            <a:pPr marL="742950" lvl="1" indent="-285750">
              <a:defRPr/>
            </a:pPr>
            <a:r>
              <a:rPr lang="en-US" sz="1400" smtClean="0">
                <a:solidFill>
                  <a:srgbClr val="FFFF0D"/>
                </a:solidFill>
                <a:sym typeface="Wingdings" pitchFamily="2" charset="2"/>
              </a:rPr>
              <a:t>Error in data entry</a:t>
            </a:r>
          </a:p>
          <a:p>
            <a:pPr marL="742950" lvl="1" indent="-285750">
              <a:defRPr/>
            </a:pPr>
            <a:r>
              <a:rPr lang="en-US" sz="1400" smtClean="0">
                <a:solidFill>
                  <a:srgbClr val="FFFF0D"/>
                </a:solidFill>
                <a:sym typeface="Wingdings" pitchFamily="2" charset="2"/>
              </a:rPr>
              <a:t>Error in record</a:t>
            </a:r>
          </a:p>
          <a:p>
            <a:pPr marL="742950" lvl="1" indent="-285750">
              <a:defRPr/>
            </a:pPr>
            <a:r>
              <a:rPr lang="en-US" sz="1400" smtClean="0">
                <a:solidFill>
                  <a:srgbClr val="FFFF0D"/>
                </a:solidFill>
                <a:sym typeface="Wingdings" pitchFamily="2" charset="2"/>
              </a:rPr>
              <a:t>Error in joining to an incorrect point</a:t>
            </a:r>
          </a:p>
          <a:p>
            <a:pPr>
              <a:defRPr/>
            </a:pPr>
            <a:endParaRPr lang="en-US" sz="2000" smtClean="0">
              <a:sym typeface="Wingdings" pitchFamily="2" charset="2"/>
            </a:endParaRPr>
          </a:p>
          <a:p>
            <a:pPr>
              <a:defRPr/>
            </a:pPr>
            <a:endParaRPr lang="en-US" sz="1600" smtClean="0"/>
          </a:p>
          <a:p>
            <a:pPr>
              <a:buFontTx/>
              <a:buNone/>
              <a:defRPr/>
            </a:pPr>
            <a:endParaRPr lang="en-US" sz="2000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9600" y="1524000"/>
            <a:ext cx="564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“puzzle” doesn’t fit… Piecing it together</a:t>
            </a:r>
          </a:p>
        </p:txBody>
      </p:sp>
      <p:pic>
        <p:nvPicPr>
          <p:cNvPr id="26630" name="Picture 8" descr="JoinPoorResidu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4762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5029200" y="40386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5105400" y="2971800"/>
            <a:ext cx="914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6218238" cy="966788"/>
          </a:xfrm>
        </p:spPr>
        <p:txBody>
          <a:bodyPr/>
          <a:lstStyle/>
          <a:p>
            <a:pPr>
              <a:defRPr/>
            </a:pPr>
            <a:r>
              <a:rPr lang="en-US" smtClean="0"/>
              <a:t>GIS Landbase – Process</a:t>
            </a:r>
            <a:br>
              <a:rPr lang="en-US" smtClean="0"/>
            </a:br>
            <a:r>
              <a:rPr lang="en-US" sz="18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1981200" cy="3581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smtClean="0"/>
              <a:t>As a final step an adjustment can be run to create a “best fit view”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Differential errors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Original measurements are always preserved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As more control added or newer records the “best fit view” is updated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smtClean="0">
              <a:sym typeface="Wingdings" pitchFamily="2" charset="2"/>
            </a:endParaRPr>
          </a:p>
          <a:p>
            <a:pPr>
              <a:lnSpc>
                <a:spcPct val="80000"/>
              </a:lnSpc>
              <a:defRPr/>
            </a:pPr>
            <a:endParaRPr lang="en-US" sz="120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09600" y="1524000"/>
            <a:ext cx="454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Adjusting – Further checking for error…</a:t>
            </a:r>
          </a:p>
        </p:txBody>
      </p:sp>
      <p:pic>
        <p:nvPicPr>
          <p:cNvPr id="27654" name="Picture 4" descr="LSA Summ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885950"/>
            <a:ext cx="57912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Intelligence </a:t>
            </a:r>
            <a:br>
              <a:rPr lang="en-US" smtClean="0"/>
            </a:br>
            <a:r>
              <a:rPr lang="en-US" sz="18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3200400" cy="32766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“Plan” Detail</a:t>
            </a:r>
          </a:p>
          <a:p>
            <a:pPr>
              <a:defRPr/>
            </a:pPr>
            <a:r>
              <a:rPr lang="en-US" sz="2400" smtClean="0"/>
              <a:t>All boundaries &amp; rights/restrictions can be traced back to their source</a:t>
            </a:r>
          </a:p>
          <a:p>
            <a:pPr>
              <a:defRPr/>
            </a:pPr>
            <a:r>
              <a:rPr lang="en-US" sz="2400" smtClean="0"/>
              <a:t>Trace chain of custody (historic never deleted)</a:t>
            </a:r>
          </a:p>
          <a:p>
            <a:pPr>
              <a:buFontTx/>
              <a:buNone/>
              <a:defRPr/>
            </a:pPr>
            <a:endParaRPr lang="en-US" sz="2400" smtClean="0"/>
          </a:p>
          <a:p>
            <a:pPr>
              <a:buFontTx/>
              <a:buNone/>
              <a:defRPr/>
            </a:pPr>
            <a:endParaRPr lang="en-US" sz="2400" smtClean="0"/>
          </a:p>
          <a:p>
            <a:pPr lvl="1">
              <a:defRPr/>
            </a:pPr>
            <a:endParaRPr lang="en-US" sz="2000" smtClean="0">
              <a:solidFill>
                <a:srgbClr val="FFFF0D"/>
              </a:solidFill>
            </a:endParaRPr>
          </a:p>
          <a:p>
            <a:pPr>
              <a:buFontTx/>
              <a:buNone/>
              <a:defRPr/>
            </a:pPr>
            <a:endParaRPr lang="en-US" sz="36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Plan Det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828800"/>
            <a:ext cx="4619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Intelligence </a:t>
            </a:r>
            <a:br>
              <a:rPr lang="en-US" smtClean="0"/>
            </a:br>
            <a:r>
              <a:rPr lang="en-US" sz="18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2590800" cy="4876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  <a:defRPr/>
            </a:pPr>
            <a:endParaRPr lang="en-US" sz="3600" smtClean="0">
              <a:solidFill>
                <a:srgbClr val="FFFF0D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“Parcel” Detail</a:t>
            </a:r>
            <a:r>
              <a:rPr lang="en-US" sz="2800" smtClean="0">
                <a:solidFill>
                  <a:srgbClr val="FFFF0D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FFFF0D"/>
                </a:solidFill>
              </a:rPr>
              <a:t>Plan Boundary in it’s entirety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FFFF0D"/>
                </a:solidFill>
              </a:rPr>
              <a:t>Block Boundary </a:t>
            </a:r>
            <a:r>
              <a:rPr lang="en-US" sz="2000" b="0" smtClean="0">
                <a:solidFill>
                  <a:srgbClr val="FFFF0D"/>
                </a:solidFill>
              </a:rPr>
              <a:t>(found only on older maps)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FFFF0D"/>
                </a:solidFill>
              </a:rPr>
              <a:t>“Parcel” Boundary </a:t>
            </a:r>
            <a:r>
              <a:rPr lang="en-US" sz="2000" b="0" smtClean="0">
                <a:solidFill>
                  <a:srgbClr val="FFFF0D"/>
                </a:solidFill>
              </a:rPr>
              <a:t>(Any closed polygon ‘type’-see next slide)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40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44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Line 20"/>
          <p:cNvSpPr>
            <a:spLocks noChangeShapeType="1"/>
          </p:cNvSpPr>
          <p:nvPr/>
        </p:nvSpPr>
        <p:spPr bwMode="auto">
          <a:xfrm>
            <a:off x="3886200" y="5562600"/>
            <a:ext cx="24384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6" name="Picture 8" descr="Parcel Det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295400"/>
            <a:ext cx="4484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4572000" y="5486400"/>
            <a:ext cx="1981200" cy="685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4648200" y="2743200"/>
            <a:ext cx="1981200" cy="685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Intelligence </a:t>
            </a:r>
            <a:br>
              <a:rPr lang="en-US" smtClean="0"/>
            </a:br>
            <a:r>
              <a:rPr lang="en-US" sz="18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153400" cy="129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smtClean="0"/>
              <a:t>Parcel Types</a:t>
            </a:r>
          </a:p>
          <a:p>
            <a:pPr>
              <a:defRPr/>
            </a:pPr>
            <a:r>
              <a:rPr lang="en-US" sz="1800" smtClean="0"/>
              <a:t>Flexibility was desired, maybe not all will</a:t>
            </a:r>
            <a:r>
              <a:rPr lang="en-US" sz="1800" smtClean="0">
                <a:solidFill>
                  <a:srgbClr val="FFFF0D"/>
                </a:solidFill>
              </a:rPr>
              <a:t> </a:t>
            </a:r>
            <a:r>
              <a:rPr lang="en-US" sz="1800" smtClean="0"/>
              <a:t>survive the test of time…</a:t>
            </a:r>
            <a:r>
              <a:rPr lang="en-US" sz="1400" smtClean="0">
                <a:solidFill>
                  <a:srgbClr val="FFFF0D"/>
                </a:solidFill>
              </a:rPr>
              <a:t> </a:t>
            </a:r>
          </a:p>
          <a:p>
            <a:pPr>
              <a:defRPr/>
            </a:pPr>
            <a:r>
              <a:rPr lang="en-US" sz="1800" smtClean="0"/>
              <a:t>Your input needed</a:t>
            </a:r>
          </a:p>
          <a:p>
            <a:pPr lvl="1">
              <a:buFontTx/>
              <a:buNone/>
              <a:defRPr/>
            </a:pPr>
            <a:endParaRPr lang="en-US" sz="1000" smtClean="0"/>
          </a:p>
          <a:p>
            <a:pPr lvl="1">
              <a:defRPr/>
            </a:pPr>
            <a:endParaRPr lang="en-US" sz="2000" smtClean="0">
              <a:solidFill>
                <a:srgbClr val="FFFF0D"/>
              </a:solidFill>
            </a:endParaRPr>
          </a:p>
          <a:p>
            <a:pPr lvl="1">
              <a:defRPr/>
            </a:pPr>
            <a:endParaRPr lang="en-US" sz="3200" smtClean="0">
              <a:solidFill>
                <a:srgbClr val="FFFF0D"/>
              </a:solidFill>
            </a:endParaRPr>
          </a:p>
          <a:p>
            <a:pPr>
              <a:defRPr/>
            </a:pPr>
            <a:endParaRPr lang="en-US" sz="1800" smtClean="0">
              <a:solidFill>
                <a:srgbClr val="FFFF0D"/>
              </a:solidFill>
            </a:endParaRPr>
          </a:p>
          <a:p>
            <a:pPr lvl="1">
              <a:buFontTx/>
              <a:buNone/>
              <a:defRPr/>
            </a:pPr>
            <a:endParaRPr lang="en-US" sz="2400" smtClean="0">
              <a:solidFill>
                <a:srgbClr val="FFFF00"/>
              </a:solidFill>
              <a:effectLst/>
            </a:endParaRPr>
          </a:p>
          <a:p>
            <a:pPr>
              <a:buFontTx/>
              <a:buNone/>
              <a:defRPr/>
            </a:pPr>
            <a:endParaRPr lang="en-US" smtClean="0">
              <a:solidFill>
                <a:srgbClr val="FFFF00"/>
              </a:solidFill>
              <a:effectLst/>
            </a:endParaRPr>
          </a:p>
          <a:p>
            <a:pPr>
              <a:buFontTx/>
              <a:buNone/>
              <a:defRPr/>
            </a:pPr>
            <a:endParaRPr lang="en-US" sz="24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12" name="Group 68"/>
          <p:cNvGraphicFramePr>
            <a:graphicFrameLocks noGrp="1"/>
          </p:cNvGraphicFramePr>
          <p:nvPr/>
        </p:nvGraphicFramePr>
        <p:xfrm>
          <a:off x="533400" y="2743200"/>
          <a:ext cx="8128000" cy="39624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  <a:gridCol w="20320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Block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Emergency Vehicle Access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Sight Distance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Open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CalTrans Relinquishment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Flowage - 16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Slope - 19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Certificate of Compliance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Irrigation - 2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Traffic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Parcel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(default)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Corner Record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Landscape 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Utility - 198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Remainder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Division Plat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Noise Protection - 7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Water - 100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Access - 54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Open Space - 272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Fuel Modification Zone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Tax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(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testing this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CalTrans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Other - 30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Bndry Adjustment (COC)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Clear Space - 11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Pedestrian - 51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Condo - 280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R/W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Covenant - 2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Road - 2253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Consolidation (COC)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Subdivision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Drainage - 197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Sewer - 165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Lot In Compliance (COC)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Vacation - 182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Abutters (note line)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E: Open Space - Bio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Intelligence </a:t>
            </a:r>
            <a:br>
              <a:rPr lang="en-US" smtClean="0"/>
            </a:br>
            <a:r>
              <a:rPr lang="en-US" sz="18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2057400" cy="2667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Line Detail</a:t>
            </a:r>
          </a:p>
          <a:p>
            <a:pPr>
              <a:defRPr/>
            </a:pPr>
            <a:r>
              <a:rPr lang="en-US" smtClean="0"/>
              <a:t>Cartographic flexibility</a:t>
            </a:r>
          </a:p>
          <a:p>
            <a:pPr>
              <a:defRPr/>
            </a:pPr>
            <a:r>
              <a:rPr lang="en-US" smtClean="0"/>
              <a:t>Smart lines</a:t>
            </a:r>
          </a:p>
          <a:p>
            <a:pPr lvl="1">
              <a:defRPr/>
            </a:pPr>
            <a:r>
              <a:rPr lang="en-US" sz="1000" smtClean="0">
                <a:solidFill>
                  <a:srgbClr val="FFFF0D"/>
                </a:solidFill>
              </a:rPr>
              <a:t>Origin</a:t>
            </a:r>
          </a:p>
          <a:p>
            <a:pPr lvl="1">
              <a:defRPr/>
            </a:pPr>
            <a:r>
              <a:rPr lang="en-US" sz="1000" smtClean="0">
                <a:solidFill>
                  <a:srgbClr val="FFFF0D"/>
                </a:solidFill>
              </a:rPr>
              <a:t>Length</a:t>
            </a:r>
          </a:p>
          <a:p>
            <a:pPr lvl="1">
              <a:defRPr/>
            </a:pPr>
            <a:r>
              <a:rPr lang="en-US" sz="1000" smtClean="0">
                <a:solidFill>
                  <a:srgbClr val="FFFF0D"/>
                </a:solidFill>
              </a:rPr>
              <a:t>Direction</a:t>
            </a:r>
          </a:p>
          <a:p>
            <a:pPr lvl="1">
              <a:defRPr/>
            </a:pPr>
            <a:r>
              <a:rPr lang="en-US" sz="1000" smtClean="0">
                <a:solidFill>
                  <a:srgbClr val="FFFF0D"/>
                </a:solidFill>
              </a:rPr>
              <a:t>Type</a:t>
            </a:r>
          </a:p>
          <a:p>
            <a:pPr marL="1143000" lvl="2" indent="-228600">
              <a:defRPr/>
            </a:pPr>
            <a:endParaRPr lang="en-US" sz="1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38" name="Group 46"/>
          <p:cNvGraphicFramePr>
            <a:graphicFrameLocks noGrp="1"/>
          </p:cNvGraphicFramePr>
          <p:nvPr/>
        </p:nvGraphicFramePr>
        <p:xfrm>
          <a:off x="2362200" y="2209800"/>
          <a:ext cx="1524000" cy="4275138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Boundary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Frontage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Centerline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Subdivision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Abutters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MHTL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Encumbrance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Tie 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Historic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Fwy Frontage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Control Tie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Radial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CR Boundary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53" name="Picture 48" descr="LineSymbolo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76400"/>
            <a:ext cx="4695825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GIS Landbase</a:t>
            </a:r>
            <a:br>
              <a:rPr lang="en-US" sz="24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effectLst/>
              </a:rPr>
              <a:t>Possibilities &amp; Ideas</a:t>
            </a:r>
          </a:p>
          <a:p>
            <a:pPr algn="ctr">
              <a:buFontTx/>
              <a:buNone/>
            </a:pP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Prioritize with your input</a:t>
            </a:r>
          </a:p>
          <a:p>
            <a:r>
              <a:rPr lang="en-US" smtClean="0">
                <a:effectLst/>
              </a:rPr>
              <a:t>Add your ideas to the list</a:t>
            </a:r>
          </a:p>
          <a:p>
            <a:r>
              <a:rPr lang="en-US" smtClean="0">
                <a:effectLst/>
              </a:rPr>
              <a:t>Focus on simplicity in delivery</a:t>
            </a:r>
          </a:p>
          <a:p>
            <a:r>
              <a:rPr lang="en-US" smtClean="0">
                <a:effectLst/>
              </a:rPr>
              <a:t>Ability to get directly at the information you need</a:t>
            </a:r>
          </a:p>
          <a:p>
            <a:endParaRPr lang="en-US" sz="2000" smtClean="0">
              <a:effectLst/>
            </a:endParaRPr>
          </a:p>
          <a:p>
            <a:pPr>
              <a:buFontTx/>
              <a:buNone/>
            </a:pPr>
            <a:endParaRPr lang="en-US" sz="2000" smtClean="0">
              <a:effectLst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GIS Landbase – Drill Down &amp; Find </a:t>
            </a:r>
            <a:br>
              <a:rPr lang="en-US" sz="24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267200" cy="685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9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Full access to a complete Land Information System Search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smtClean="0"/>
          </a:p>
          <a:p>
            <a:pPr lvl="1">
              <a:lnSpc>
                <a:spcPct val="80000"/>
              </a:lnSpc>
              <a:defRPr/>
            </a:pPr>
            <a:endParaRPr lang="en-US" sz="12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  <a:defRPr/>
            </a:pPr>
            <a:endParaRPr lang="en-US" sz="90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2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Identif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76400"/>
            <a:ext cx="360362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Basic Doc 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362200"/>
            <a:ext cx="39624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LegalDescriptionSear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267200"/>
            <a:ext cx="38862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Oval 10"/>
          <p:cNvSpPr>
            <a:spLocks noChangeArrowheads="1"/>
          </p:cNvSpPr>
          <p:nvPr/>
        </p:nvSpPr>
        <p:spPr bwMode="auto">
          <a:xfrm>
            <a:off x="533400" y="2971800"/>
            <a:ext cx="144780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11"/>
          <p:cNvSpPr>
            <a:spLocks noChangeArrowheads="1"/>
          </p:cNvSpPr>
          <p:nvPr/>
        </p:nvSpPr>
        <p:spPr bwMode="auto">
          <a:xfrm>
            <a:off x="2209800" y="4800600"/>
            <a:ext cx="144780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WordArt 12"/>
          <p:cNvSpPr>
            <a:spLocks noChangeArrowheads="1" noChangeShapeType="1" noTextEdit="1"/>
          </p:cNvSpPr>
          <p:nvPr/>
        </p:nvSpPr>
        <p:spPr bwMode="auto">
          <a:xfrm rot="-1047552">
            <a:off x="2362200" y="3962400"/>
            <a:ext cx="20097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atang"/>
              </a:rPr>
              <a:t>Prototype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effectLst/>
              </a:rPr>
              <a:t>Workshop – introducing the new GIS Landbase</a:t>
            </a:r>
            <a:br>
              <a:rPr lang="en-US" sz="2400" smtClean="0">
                <a:effectLst/>
              </a:rPr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11313"/>
            <a:ext cx="5486400" cy="4546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>
                <a:effectLst/>
              </a:rPr>
              <a:t>Agenda</a:t>
            </a:r>
          </a:p>
          <a:p>
            <a:pPr algn="ctr">
              <a:buFontTx/>
              <a:buNone/>
            </a:pP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Overview</a:t>
            </a:r>
          </a:p>
          <a:p>
            <a:r>
              <a:rPr lang="en-US" smtClean="0">
                <a:effectLst/>
              </a:rPr>
              <a:t>Process</a:t>
            </a:r>
          </a:p>
          <a:p>
            <a:r>
              <a:rPr lang="en-US" smtClean="0">
                <a:effectLst/>
              </a:rPr>
              <a:t>Rich content</a:t>
            </a:r>
          </a:p>
          <a:p>
            <a:r>
              <a:rPr lang="en-US" smtClean="0">
                <a:effectLst/>
              </a:rPr>
              <a:t>Usability</a:t>
            </a:r>
          </a:p>
          <a:p>
            <a:r>
              <a:rPr lang="en-US" smtClean="0">
                <a:effectLst/>
              </a:rPr>
              <a:t>Q &amp; A Discussion</a:t>
            </a:r>
          </a:p>
          <a:p>
            <a:endParaRPr lang="en-US" smtClean="0">
              <a:effectLst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GIS Landbase – Filter Your View </a:t>
            </a:r>
            <a:br>
              <a:rPr lang="en-US" sz="24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26670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The Fabric is a “complete” historical record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Older areas represent a lot of depth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Encumbrances can make viewing ‘messy’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Concept filtering mechanism</a:t>
            </a:r>
          </a:p>
          <a:p>
            <a:pPr lvl="1">
              <a:defRPr/>
            </a:pPr>
            <a:r>
              <a:rPr lang="en-US" sz="1400" smtClean="0">
                <a:solidFill>
                  <a:srgbClr val="FFFF00"/>
                </a:solidFill>
                <a:effectLst/>
              </a:rPr>
              <a:t>Note: complete is relative, depends on what you put into it</a:t>
            </a:r>
            <a:endParaRPr lang="en-US" sz="1400" smtClean="0"/>
          </a:p>
          <a:p>
            <a:pPr lvl="1">
              <a:defRPr/>
            </a:pPr>
            <a:endParaRPr lang="en-US" smtClean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0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Filter Fabric Me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62400"/>
            <a:ext cx="44481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WordArt 9"/>
          <p:cNvSpPr>
            <a:spLocks noChangeArrowheads="1" noChangeShapeType="1" noTextEdit="1"/>
          </p:cNvSpPr>
          <p:nvPr/>
        </p:nvSpPr>
        <p:spPr bwMode="auto">
          <a:xfrm rot="-1047552">
            <a:off x="4495800" y="5943600"/>
            <a:ext cx="20097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atang"/>
              </a:rPr>
              <a:t>Prototype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Related Covenants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1534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Related covenants by Subdivision or Parcel Map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Covenan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95800"/>
            <a:ext cx="7181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Covenenat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057400"/>
            <a:ext cx="70532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Right-of-Way Width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058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sz="2000" smtClean="0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RW wid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682466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Right-of-Way Aquisition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22860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Open Offers &amp;</a:t>
            </a:r>
          </a:p>
          <a:p>
            <a:pPr lvl="1">
              <a:buFontTx/>
              <a:buNone/>
              <a:defRPr/>
            </a:pPr>
            <a:r>
              <a:rPr lang="en-US" sz="2000" smtClean="0"/>
              <a:t>Dedicated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RW Aquisition wI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2578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Right-of-Way Vacation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1534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Vacated portion of Emma Drive</a:t>
            </a:r>
          </a:p>
          <a:p>
            <a:pPr lvl="1">
              <a:buFontTx/>
              <a:buNone/>
              <a:defRPr/>
            </a:pPr>
            <a:r>
              <a:rPr lang="en-US" sz="2000" smtClean="0"/>
              <a:t>Abutters rights of access relinquished 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6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RW Vacation and Abu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87677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Oval 8"/>
          <p:cNvSpPr>
            <a:spLocks noChangeArrowheads="1"/>
          </p:cNvSpPr>
          <p:nvPr/>
        </p:nvSpPr>
        <p:spPr bwMode="auto">
          <a:xfrm rot="641911">
            <a:off x="850900" y="4419600"/>
            <a:ext cx="3657600" cy="1143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1219200" y="2590800"/>
            <a:ext cx="685800" cy="1676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Building Line Restriction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1534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Vacated portion of Emma Drive</a:t>
            </a:r>
          </a:p>
          <a:p>
            <a:pPr lvl="1">
              <a:buFontTx/>
              <a:buNone/>
              <a:defRPr/>
            </a:pPr>
            <a:r>
              <a:rPr lang="en-US" sz="2000" smtClean="0"/>
              <a:t>Abutters rights of access relinquished 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 descr="Building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8043863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4800600" y="1676400"/>
            <a:ext cx="2590800" cy="2133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 flipH="1">
            <a:off x="1905000" y="1676400"/>
            <a:ext cx="2895600" cy="457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066800" y="1295400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Defined setback from ultimate R/W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Encroachments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1534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Potential Open Space Encroachment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OSEncro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753427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Encroachments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1534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Potential R/W Encroachments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RW Encro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76676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Oval 8"/>
          <p:cNvSpPr>
            <a:spLocks noChangeArrowheads="1"/>
          </p:cNvSpPr>
          <p:nvPr/>
        </p:nvSpPr>
        <p:spPr bwMode="auto">
          <a:xfrm>
            <a:off x="4267200" y="3733800"/>
            <a:ext cx="1828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GIS Landbase – Hot Links to Laserfiche </a:t>
            </a:r>
            <a:br>
              <a:rPr lang="en-US" sz="24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>
                <a:effectLst/>
              </a:rPr>
              <a:t>Click on a “parcel” bring up legal record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2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Map 8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06725"/>
            <a:ext cx="4648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EmergencyAccessEas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0"/>
            <a:ext cx="3448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Accuracy Quantification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153400" cy="1066800"/>
          </a:xfrm>
        </p:spPr>
        <p:txBody>
          <a:bodyPr/>
          <a:lstStyle/>
          <a:p>
            <a:pPr marL="342900" indent="-342900">
              <a:defRPr/>
            </a:pPr>
            <a:r>
              <a:rPr lang="en-US" sz="1600" smtClean="0"/>
              <a:t>Areas by mis-close</a:t>
            </a:r>
          </a:p>
          <a:p>
            <a:pPr marL="342900" indent="-342900">
              <a:defRPr/>
            </a:pPr>
            <a:r>
              <a:rPr lang="en-US" sz="1600" smtClean="0"/>
              <a:t>Misclose is but one example of an accuracy measurement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 descr="MiscloseBroad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458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7010400" y="2667000"/>
            <a:ext cx="152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Green &lt; .1’</a:t>
            </a:r>
          </a:p>
          <a:p>
            <a:pPr algn="ctr"/>
            <a:r>
              <a:rPr lang="en-US"/>
              <a:t>Yellow .4 – 1’</a:t>
            </a:r>
          </a:p>
          <a:p>
            <a:pPr algn="ctr"/>
            <a:r>
              <a:rPr lang="en-US"/>
              <a:t>Orange 1 – 2’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Workshop – introducing the new GIS Landbase</a:t>
            </a:r>
            <a:br>
              <a:rPr lang="en-US" smtClean="0">
                <a:effectLst/>
              </a:rPr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611313"/>
            <a:ext cx="7292975" cy="4789487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>
                <a:effectLst/>
              </a:rPr>
              <a:t>Goals</a:t>
            </a:r>
          </a:p>
          <a:p>
            <a:pPr>
              <a:buFontTx/>
              <a:buNone/>
            </a:pPr>
            <a:endParaRPr lang="en-US" sz="2400" smtClean="0">
              <a:effectLst/>
            </a:endParaRPr>
          </a:p>
          <a:p>
            <a:r>
              <a:rPr lang="en-US" smtClean="0">
                <a:effectLst/>
              </a:rPr>
              <a:t>Introduce “content”</a:t>
            </a:r>
          </a:p>
          <a:p>
            <a:r>
              <a:rPr lang="en-US" smtClean="0">
                <a:effectLst/>
              </a:rPr>
              <a:t>Define priorities for user accessibility</a:t>
            </a:r>
            <a:endParaRPr lang="en-US" sz="2400" smtClean="0">
              <a:effectLst/>
            </a:endParaRPr>
          </a:p>
          <a:p>
            <a:r>
              <a:rPr lang="en-US" smtClean="0">
                <a:effectLst/>
              </a:rPr>
              <a:t>Web Delivery</a:t>
            </a:r>
          </a:p>
          <a:p>
            <a:r>
              <a:rPr lang="en-US" smtClean="0">
                <a:effectLst/>
              </a:rPr>
              <a:t>Fast </a:t>
            </a:r>
          </a:p>
          <a:p>
            <a:r>
              <a:rPr lang="en-US" smtClean="0">
                <a:effectLst/>
              </a:rPr>
              <a:t>Easy to use reports / tools / interaction</a:t>
            </a:r>
          </a:p>
          <a:p>
            <a:r>
              <a:rPr lang="en-US" smtClean="0">
                <a:effectLst/>
              </a:rPr>
              <a:t>Staff input</a:t>
            </a:r>
            <a:endParaRPr lang="en-US" sz="2400" smtClean="0">
              <a:effectLst/>
            </a:endParaRPr>
          </a:p>
          <a:p>
            <a:pPr marL="742950" lvl="1" indent="-285750"/>
            <a:r>
              <a:rPr lang="en-US" sz="1800" smtClean="0">
                <a:effectLst/>
              </a:rPr>
              <a:t>What would help you consume this data</a:t>
            </a:r>
          </a:p>
          <a:p>
            <a:pPr marL="742950" lvl="1" indent="-285750"/>
            <a:r>
              <a:rPr lang="en-US" sz="1800" smtClean="0">
                <a:effectLst/>
              </a:rPr>
              <a:t>What kinds of analysis capabilities would you like to see</a:t>
            </a:r>
          </a:p>
          <a:p>
            <a:pPr marL="742950" lvl="1" indent="-285750"/>
            <a:r>
              <a:rPr lang="en-US" sz="1800" smtClean="0">
                <a:effectLst/>
              </a:rPr>
              <a:t>More than just “background display”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Monumentation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Fabric Points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solidFill>
                  <a:srgbClr val="FFFF0D"/>
                </a:solidFill>
              </a:rPr>
              <a:t>Control &amp; Attributes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solidFill>
                  <a:srgbClr val="FFFF0D"/>
                </a:solidFill>
              </a:rPr>
              <a:t>Monumentation &amp; Attributes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Survey Control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Corner Records</a:t>
            </a:r>
            <a:endParaRPr lang="en-US" sz="1400" smtClean="0">
              <a:solidFill>
                <a:srgbClr val="FFFF0D"/>
              </a:solidFill>
            </a:endParaRPr>
          </a:p>
          <a:p>
            <a:pPr marL="1143000" lvl="2" indent="-228600">
              <a:lnSpc>
                <a:spcPct val="90000"/>
              </a:lnSpc>
              <a:defRPr/>
            </a:pPr>
            <a:r>
              <a:rPr lang="en-US" sz="1200" smtClean="0">
                <a:solidFill>
                  <a:srgbClr val="FFFF0D"/>
                </a:solidFill>
              </a:rPr>
              <a:t>Capture monument size</a:t>
            </a:r>
          </a:p>
          <a:p>
            <a:pPr marL="1143000" lvl="2" indent="-228600">
              <a:lnSpc>
                <a:spcPct val="90000"/>
              </a:lnSpc>
              <a:defRPr/>
            </a:pPr>
            <a:r>
              <a:rPr lang="en-US" sz="1200" smtClean="0">
                <a:solidFill>
                  <a:srgbClr val="FFFF0D"/>
                </a:solidFill>
              </a:rPr>
              <a:t>Capture monument text</a:t>
            </a:r>
          </a:p>
          <a:p>
            <a:pPr marL="1143000" lvl="2" indent="-228600">
              <a:lnSpc>
                <a:spcPct val="90000"/>
              </a:lnSpc>
              <a:defRPr/>
            </a:pPr>
            <a:r>
              <a:rPr lang="en-US" sz="1200" smtClean="0">
                <a:solidFill>
                  <a:srgbClr val="FFFF0D"/>
                </a:solidFill>
              </a:rPr>
              <a:t>Capture monument type</a:t>
            </a:r>
          </a:p>
          <a:p>
            <a:pPr lvl="1">
              <a:lnSpc>
                <a:spcPct val="90000"/>
              </a:lnSpc>
              <a:defRPr/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smtClean="0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Corner Rec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62267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Record Dimensions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1534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Bearings</a:t>
            </a:r>
          </a:p>
          <a:p>
            <a:pPr lvl="1">
              <a:buFontTx/>
              <a:buNone/>
              <a:defRPr/>
            </a:pPr>
            <a:r>
              <a:rPr lang="en-US" sz="2000" smtClean="0"/>
              <a:t>Distances</a:t>
            </a:r>
          </a:p>
          <a:p>
            <a:pPr lvl="1">
              <a:buFontTx/>
              <a:buNone/>
              <a:defRPr/>
            </a:pPr>
            <a:r>
              <a:rPr lang="en-US" sz="2000" smtClean="0"/>
              <a:t>Areas</a:t>
            </a:r>
          </a:p>
          <a:p>
            <a:pPr lvl="1">
              <a:buFontTx/>
              <a:buNone/>
              <a:defRPr/>
            </a:pPr>
            <a:r>
              <a:rPr lang="en-US" sz="2000" smtClean="0"/>
              <a:t>Frontage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RecordDimens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8534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Public Land Survey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077200" cy="10668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sz="2000" smtClean="0"/>
          </a:p>
          <a:p>
            <a:pPr marL="342900" indent="-342900">
              <a:defRPr/>
            </a:pPr>
            <a:r>
              <a:rPr lang="en-US" sz="1600" smtClean="0"/>
              <a:t>Sixteenth Section Breakdown for the majority of the City</a:t>
            </a:r>
          </a:p>
          <a:p>
            <a:pPr marL="342900" indent="-342900">
              <a:defRPr/>
            </a:pPr>
            <a:r>
              <a:rPr lang="en-US" sz="1600" smtClean="0"/>
              <a:t>Example: Section 23-13-4W, NW ¼ of the SW ¼ </a:t>
            </a:r>
          </a:p>
          <a:p>
            <a:pPr marL="342900" indent="-342900">
              <a:defRPr/>
            </a:pPr>
            <a:r>
              <a:rPr lang="en-US" sz="1600" smtClean="0"/>
              <a:t>Quick search “zoom to”</a:t>
            </a:r>
          </a:p>
          <a:p>
            <a:pPr lvl="1">
              <a:buFontTx/>
              <a:buNone/>
              <a:defRPr/>
            </a:pPr>
            <a:endParaRPr lang="en-US" sz="2000" smtClean="0"/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2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Pre 1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0"/>
            <a:ext cx="54102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Any Point in Time 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05800" cy="2667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Fabric represents a complete historical record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Legal Start / End captured for each plan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Nothing is deleted from the fabric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In fact the more redundancy the better, historical records are a benefit and make the fabric stronger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Complete boundaries, no “current portion only”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  <a:effectLst/>
              </a:rPr>
              <a:t>Provides analytical capabilities for staff</a:t>
            </a:r>
          </a:p>
          <a:p>
            <a:pPr>
              <a:defRPr/>
            </a:pPr>
            <a:r>
              <a:rPr lang="en-US" smtClean="0"/>
              <a:t>Example …</a:t>
            </a:r>
          </a:p>
          <a:p>
            <a:pPr lvl="1">
              <a:defRPr/>
            </a:pPr>
            <a:endParaRPr lang="en-US" sz="2000" smtClean="0"/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276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DateQueryOnFab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44481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WordArt 7"/>
          <p:cNvSpPr>
            <a:spLocks noChangeArrowheads="1" noChangeShapeType="1" noTextEdit="1"/>
          </p:cNvSpPr>
          <p:nvPr/>
        </p:nvSpPr>
        <p:spPr bwMode="auto">
          <a:xfrm rot="-1047552">
            <a:off x="5410200" y="6019800"/>
            <a:ext cx="20097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Batang"/>
              </a:rPr>
              <a:t>Prototype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GIS Landbase – Dynamic “Time” Display</a:t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8001000" cy="39624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sz="2000" smtClean="0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7" descr="Pre 19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64770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Subdivision Growth… Pre 1950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7848600" cy="46482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sz="2000" smtClean="0"/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 descr="Pre 1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6400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Subdivision Growth…Pre 1960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7696200" cy="46482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Pre 1960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8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Pre 1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63436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Subdivision Growth… Pre 1965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7696200" cy="46482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Pre 1965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Pre 19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65532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Subdivision Growth…Pre 1975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000" smtClean="0"/>
              <a:t>Pre 1975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396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7" descr="Pre 19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651986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Subdivision Growth… Today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05800" cy="4572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sz="2000" smtClean="0"/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7772400" y="663575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 descr="To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65532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7848600" cy="2362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1800" smtClean="0"/>
          </a:p>
          <a:p>
            <a:pPr>
              <a:lnSpc>
                <a:spcPct val="80000"/>
              </a:lnSpc>
              <a:defRPr/>
            </a:pPr>
            <a:r>
              <a:rPr lang="en-US" sz="1800" smtClean="0"/>
              <a:t>Legal boundary – measured lines and points taken from instruments such as plat maps. These instruments are recorded with the County.</a:t>
            </a:r>
          </a:p>
          <a:p>
            <a:pPr>
              <a:lnSpc>
                <a:spcPct val="80000"/>
              </a:lnSpc>
              <a:defRPr/>
            </a:pPr>
            <a:endParaRPr lang="en-US" sz="1800" smtClean="0"/>
          </a:p>
          <a:p>
            <a:pPr>
              <a:lnSpc>
                <a:spcPct val="80000"/>
              </a:lnSpc>
              <a:defRPr/>
            </a:pPr>
            <a:r>
              <a:rPr lang="en-US" sz="1800" smtClean="0"/>
              <a:t>“Layer” a composition of: A network of points, lines and polygons that are interconnected through record measurements – creating a continuous “Fabric”.</a:t>
            </a:r>
          </a:p>
          <a:p>
            <a:pPr>
              <a:lnSpc>
                <a:spcPct val="80000"/>
              </a:lnSpc>
              <a:defRPr/>
            </a:pPr>
            <a:endParaRPr lang="en-US" sz="1800" smtClean="0"/>
          </a:p>
          <a:p>
            <a:pPr>
              <a:lnSpc>
                <a:spcPct val="80000"/>
              </a:lnSpc>
              <a:defRPr/>
            </a:pPr>
            <a:r>
              <a:rPr lang="en-US" sz="1800" smtClean="0"/>
              <a:t>Think of this Fabric as a large net cast over the City</a:t>
            </a:r>
          </a:p>
          <a:p>
            <a:pPr>
              <a:lnSpc>
                <a:spcPct val="80000"/>
              </a:lnSpc>
              <a:defRPr/>
            </a:pPr>
            <a:endParaRPr lang="en-US" sz="1800" smtClean="0"/>
          </a:p>
          <a:p>
            <a:pPr>
              <a:lnSpc>
                <a:spcPct val="80000"/>
              </a:lnSpc>
              <a:defRPr/>
            </a:pPr>
            <a:endParaRPr lang="en-US" sz="1800" smtClean="0"/>
          </a:p>
          <a:p>
            <a:pPr>
              <a:lnSpc>
                <a:spcPct val="80000"/>
              </a:lnSpc>
              <a:defRPr/>
            </a:pPr>
            <a:endParaRPr lang="en-US" sz="1800" smtClean="0"/>
          </a:p>
          <a:p>
            <a:pPr>
              <a:lnSpc>
                <a:spcPct val="80000"/>
              </a:lnSpc>
              <a:defRPr/>
            </a:pPr>
            <a:endParaRPr lang="en-US" sz="1800" smtClean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3400" y="228600"/>
            <a:ext cx="586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GIS Landbase - Overview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i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legal boundary layer with survey accuracy!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asting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95800"/>
            <a:ext cx="3048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0509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1512888"/>
            <a:ext cx="528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meant by legal boundary “layer”?</a:t>
            </a:r>
            <a:r>
              <a:rPr lang="en-US"/>
              <a:t> 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838200" y="5486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441" name="Picture 11" descr="Fabric 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495800"/>
            <a:ext cx="34290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6218238" cy="966788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GIS Landbase – End Result</a:t>
            </a:r>
            <a:br>
              <a:rPr lang="en-US" sz="2000" smtClean="0"/>
            </a:br>
            <a:r>
              <a:rPr lang="en-US" sz="20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7772400" cy="3581400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Complete legal history back to the first division of land</a:t>
            </a:r>
          </a:p>
          <a:p>
            <a:pPr>
              <a:defRPr/>
            </a:pPr>
            <a:r>
              <a:rPr lang="en-US" sz="1800" smtClean="0"/>
              <a:t>Sub-foot spatial accuracy</a:t>
            </a:r>
          </a:p>
          <a:p>
            <a:pPr marL="742950" lvl="1" indent="-285750">
              <a:defRPr/>
            </a:pPr>
            <a:r>
              <a:rPr lang="en-US" sz="1800" smtClean="0"/>
              <a:t>More positionally accurate than the Orthophotos</a:t>
            </a:r>
          </a:p>
          <a:p>
            <a:pPr>
              <a:defRPr/>
            </a:pPr>
            <a:r>
              <a:rPr lang="en-US" sz="1800" smtClean="0"/>
              <a:t>Correct configuration and alignment </a:t>
            </a:r>
          </a:p>
          <a:p>
            <a:pPr marL="742950" lvl="1" indent="-285750">
              <a:defRPr/>
            </a:pPr>
            <a:r>
              <a:rPr lang="en-US" sz="1800" smtClean="0"/>
              <a:t>We can account for tenths of a foot in a parcel boundary</a:t>
            </a:r>
          </a:p>
          <a:p>
            <a:pPr>
              <a:defRPr/>
            </a:pPr>
            <a:r>
              <a:rPr lang="en-US" sz="1800" smtClean="0"/>
              <a:t>Foundation in which we can continue to build on for encumbrances</a:t>
            </a:r>
          </a:p>
          <a:p>
            <a:pPr>
              <a:defRPr/>
            </a:pPr>
            <a:r>
              <a:rPr lang="en-US" sz="1800" smtClean="0"/>
              <a:t>Foundation for new permitting system</a:t>
            </a:r>
          </a:p>
          <a:p>
            <a:pPr>
              <a:defRPr/>
            </a:pPr>
            <a:r>
              <a:rPr lang="en-US" sz="1800" smtClean="0"/>
              <a:t>Caught &amp; Uncovered many mistakes in records</a:t>
            </a:r>
          </a:p>
          <a:p>
            <a:pPr>
              <a:defRPr/>
            </a:pPr>
            <a:r>
              <a:rPr lang="en-US" sz="1800" smtClean="0"/>
              <a:t>Improved quality of submitted plats to City (ongoing / pre-check)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4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09600" y="1524000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Went from a “lot” layer with no intelligence, to: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GIS Landbase - Overview</a:t>
            </a:r>
            <a:br>
              <a:rPr lang="en-US" sz="24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418513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smtClean="0">
                <a:solidFill>
                  <a:srgbClr val="FFFF0D"/>
                </a:solidFill>
              </a:rPr>
              <a:t>What is meant by ‘Survey Accuracy’?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600" smtClean="0">
              <a:solidFill>
                <a:srgbClr val="FFFF0D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smtClean="0"/>
              <a:t>Each part of the net fits mathematically – much like a jigsaw puzzle</a:t>
            </a:r>
          </a:p>
          <a:p>
            <a:pPr>
              <a:lnSpc>
                <a:spcPct val="90000"/>
              </a:lnSpc>
              <a:defRPr/>
            </a:pPr>
            <a:endParaRPr lang="en-US" sz="1600" smtClean="0"/>
          </a:p>
          <a:p>
            <a:pPr>
              <a:lnSpc>
                <a:spcPct val="90000"/>
              </a:lnSpc>
              <a:defRPr/>
            </a:pPr>
            <a:r>
              <a:rPr lang="en-US" sz="1600" smtClean="0"/>
              <a:t>Every knot in the net (point in the network), has a known position on the ground</a:t>
            </a:r>
          </a:p>
          <a:p>
            <a:pPr>
              <a:lnSpc>
                <a:spcPct val="90000"/>
              </a:lnSpc>
              <a:defRPr/>
            </a:pPr>
            <a:endParaRPr lang="en-US" sz="1600" smtClean="0"/>
          </a:p>
          <a:p>
            <a:pPr>
              <a:lnSpc>
                <a:spcPct val="90000"/>
              </a:lnSpc>
              <a:defRPr/>
            </a:pPr>
            <a:r>
              <a:rPr lang="en-US" sz="1600" smtClean="0"/>
              <a:t>Positions are based on precise known locations. These known locations are referred to as Survey Control and can be positionally accurate to thousandths of a foot (.001)</a:t>
            </a:r>
          </a:p>
          <a:p>
            <a:pPr>
              <a:lnSpc>
                <a:spcPct val="90000"/>
              </a:lnSpc>
              <a:defRPr/>
            </a:pPr>
            <a:endParaRPr lang="en-US" sz="1600" smtClean="0"/>
          </a:p>
          <a:p>
            <a:pPr>
              <a:lnSpc>
                <a:spcPct val="90000"/>
              </a:lnSpc>
              <a:defRPr/>
            </a:pPr>
            <a:r>
              <a:rPr lang="en-US" sz="1600" smtClean="0"/>
              <a:t>Surveyed lengths &amp; direction and point locations are all taken from the recorded plat </a:t>
            </a:r>
          </a:p>
          <a:p>
            <a:pPr>
              <a:lnSpc>
                <a:spcPct val="90000"/>
              </a:lnSpc>
              <a:defRPr/>
            </a:pPr>
            <a:endParaRPr lang="en-US" sz="1600" smtClean="0"/>
          </a:p>
          <a:p>
            <a:pPr>
              <a:lnSpc>
                <a:spcPct val="90000"/>
              </a:lnSpc>
              <a:defRPr/>
            </a:pPr>
            <a:r>
              <a:rPr lang="en-US" sz="1600" smtClean="0"/>
              <a:t>In the real world these points and lines translate as property corners and ownership boundaries.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600" smtClean="0">
              <a:solidFill>
                <a:srgbClr val="FFFF0D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1600" smtClean="0">
              <a:solidFill>
                <a:srgbClr val="FFFF0D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600" smtClean="0">
              <a:solidFill>
                <a:srgbClr val="FFFF0D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" y="205740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Measurement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953000"/>
            <a:ext cx="44767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172200" y="6172200"/>
            <a:ext cx="1752600" cy="457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GIS Landbase - Overview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  <a:r>
              <a:rPr lang="en-US" sz="2000" i="1" smtClean="0">
                <a:solidFill>
                  <a:srgbClr val="FFFF0D"/>
                </a:solidFill>
              </a:rPr>
              <a:t/>
            </a:r>
            <a:br>
              <a:rPr lang="en-US" sz="2000" i="1" smtClean="0">
                <a:solidFill>
                  <a:srgbClr val="FFFF0D"/>
                </a:solidFill>
              </a:rPr>
            </a:br>
            <a:endParaRPr lang="en-US" sz="2000" i="1" smtClean="0">
              <a:solidFill>
                <a:srgbClr val="FFFF0D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11313"/>
            <a:ext cx="8418513" cy="4460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rgbClr val="FFFF0D"/>
                </a:solidFill>
              </a:rPr>
              <a:t>Distribution of Control</a:t>
            </a:r>
          </a:p>
          <a:p>
            <a:pPr>
              <a:defRPr/>
            </a:pPr>
            <a:endParaRPr lang="en-US" sz="2000" smtClean="0">
              <a:effectLst/>
            </a:endParaRPr>
          </a:p>
        </p:txBody>
      </p:sp>
      <p:pic>
        <p:nvPicPr>
          <p:cNvPr id="20483" name="Picture 4" descr="Control Util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0104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TieDiagramToContr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39338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3200" smtClean="0"/>
          </a:p>
          <a:p>
            <a:pPr lvl="1">
              <a:defRPr/>
            </a:pPr>
            <a:endParaRPr lang="en-US" sz="2800" smtClean="0">
              <a:solidFill>
                <a:srgbClr val="FFFF0D"/>
              </a:solidFill>
            </a:endParaRPr>
          </a:p>
          <a:p>
            <a:pPr>
              <a:defRPr/>
            </a:pPr>
            <a:endParaRPr lang="en-US" sz="2800" smtClean="0">
              <a:solidFill>
                <a:srgbClr val="FFFF0D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9600" y="1574800"/>
            <a:ext cx="291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we go from this…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3048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GIS Landbase - Overview</a:t>
            </a:r>
            <a:b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i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legal boundary layer with survey accuracy!</a:t>
            </a:r>
          </a:p>
        </p:txBody>
      </p:sp>
      <p:pic>
        <p:nvPicPr>
          <p:cNvPr id="21511" name="Picture 8" descr="PaperM7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70104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867400" cy="966788"/>
          </a:xfrm>
        </p:spPr>
        <p:txBody>
          <a:bodyPr/>
          <a:lstStyle/>
          <a:p>
            <a:pPr>
              <a:defRPr/>
            </a:pPr>
            <a:r>
              <a:rPr lang="en-US" smtClean="0"/>
              <a:t>GIS Landbase - Overview</a:t>
            </a:r>
            <a:br>
              <a:rPr lang="en-US" smtClean="0"/>
            </a:br>
            <a:r>
              <a:rPr lang="en-US" sz="18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391400" cy="3657600"/>
          </a:xfrm>
        </p:spPr>
        <p:txBody>
          <a:bodyPr/>
          <a:lstStyle/>
          <a:p>
            <a:pPr>
              <a:buFontTx/>
              <a:buNone/>
            </a:pPr>
            <a:endParaRPr lang="en-US" sz="2000" smtClean="0">
              <a:effectLst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9600" y="15240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this…</a:t>
            </a:r>
          </a:p>
        </p:txBody>
      </p:sp>
      <p:pic>
        <p:nvPicPr>
          <p:cNvPr id="22534" name="Picture 7" descr="DigitalResultM7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798671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32638" cy="966788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GIS Landbase – Approach</a:t>
            </a:r>
            <a:r>
              <a:rPr lang="en-US" smtClean="0"/>
              <a:t/>
            </a:r>
            <a:br>
              <a:rPr lang="en-US" smtClean="0"/>
            </a:br>
            <a:r>
              <a:rPr lang="en-US" sz="1600" i="1" smtClean="0">
                <a:solidFill>
                  <a:srgbClr val="FFFF0D"/>
                </a:solidFill>
              </a:rPr>
              <a:t>A legal boundary layer with survey accuracy!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400" smtClean="0"/>
              <a:t>Not a realignment </a:t>
            </a:r>
          </a:p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80000"/>
              </a:lnSpc>
              <a:defRPr/>
            </a:pPr>
            <a:r>
              <a:rPr lang="en-US" sz="1400" smtClean="0"/>
              <a:t>Built from Record Data</a:t>
            </a:r>
          </a:p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80000"/>
              </a:lnSpc>
              <a:defRPr/>
            </a:pPr>
            <a:r>
              <a:rPr lang="en-US" sz="1400" smtClean="0"/>
              <a:t>Use Coordinate Geometry (COGO)</a:t>
            </a:r>
          </a:p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80000"/>
              </a:lnSpc>
              <a:defRPr/>
            </a:pPr>
            <a:r>
              <a:rPr lang="en-US" sz="1400" smtClean="0"/>
              <a:t>COGO ‘core’ documents – late 1800s to present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Subdivision Maps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Records of Survey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Parcel Maps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Licensed Survey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Miscellaneous Maps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CalTrans Surveys &amp; Relinquishments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Start of easements &amp; other encumbrances</a:t>
            </a:r>
          </a:p>
          <a:p>
            <a:pPr marL="1143000" lvl="2" indent="-228600" eaLnBrk="1" hangingPunct="1">
              <a:lnSpc>
                <a:spcPct val="80000"/>
              </a:lnSpc>
              <a:buFontTx/>
              <a:buNone/>
              <a:defRPr/>
            </a:pPr>
            <a:endParaRPr lang="en-US" sz="1000" smtClean="0"/>
          </a:p>
          <a:p>
            <a:pPr>
              <a:lnSpc>
                <a:spcPct val="80000"/>
              </a:lnSpc>
              <a:defRPr/>
            </a:pPr>
            <a:r>
              <a:rPr lang="en-US" sz="1400" smtClean="0"/>
              <a:t>Compile Complete Legal Record</a:t>
            </a:r>
            <a:endParaRPr lang="en-US" sz="800" smtClean="0">
              <a:solidFill>
                <a:srgbClr val="FFFF0D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Entire plat entered for old &amp; new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Nothing deleted even when historic</a:t>
            </a:r>
          </a:p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80000"/>
              </a:lnSpc>
              <a:defRPr/>
            </a:pPr>
            <a:r>
              <a:rPr lang="en-US" sz="1400" smtClean="0"/>
              <a:t>Not done but could be in the future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Road Surveys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000" smtClean="0">
                <a:solidFill>
                  <a:srgbClr val="FFFF0D"/>
                </a:solidFill>
              </a:rPr>
              <a:t>Highway 101</a:t>
            </a:r>
          </a:p>
          <a:p>
            <a:pPr lvl="1">
              <a:lnSpc>
                <a:spcPct val="80000"/>
              </a:lnSpc>
              <a:defRPr/>
            </a:pPr>
            <a:endParaRPr lang="en-US" sz="1000" smtClean="0">
              <a:solidFill>
                <a:srgbClr val="FFFF0D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smtClean="0"/>
              <a:t>Does not include Deed Lots</a:t>
            </a:r>
          </a:p>
          <a:p>
            <a:pPr>
              <a:lnSpc>
                <a:spcPct val="80000"/>
              </a:lnSpc>
              <a:defRPr/>
            </a:pPr>
            <a:endParaRPr lang="en-US" sz="1400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772400" y="685800"/>
            <a:ext cx="990600" cy="86042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5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09600"/>
            <a:ext cx="10033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25foot 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743200"/>
            <a:ext cx="441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724400" y="5867400"/>
            <a:ext cx="102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</a:rPr>
              <a:t>25’ Delta</a:t>
            </a:r>
          </a:p>
        </p:txBody>
      </p:sp>
      <p:sp>
        <p:nvSpPr>
          <p:cNvPr id="23559" name="Oval 9"/>
          <p:cNvSpPr>
            <a:spLocks noChangeArrowheads="1"/>
          </p:cNvSpPr>
          <p:nvPr/>
        </p:nvSpPr>
        <p:spPr bwMode="auto">
          <a:xfrm>
            <a:off x="4419600" y="5257800"/>
            <a:ext cx="1524000" cy="1066800"/>
          </a:xfrm>
          <a:prstGeom prst="ellipse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09_TechWorkshops_Template">
  <a:themeElements>
    <a:clrScheme name="">
      <a:dk1>
        <a:srgbClr val="000000"/>
      </a:dk1>
      <a:lt1>
        <a:srgbClr val="326097"/>
      </a:lt1>
      <a:dk2>
        <a:srgbClr val="FFFFFF"/>
      </a:dk2>
      <a:lt2>
        <a:srgbClr val="000000"/>
      </a:lt2>
      <a:accent1>
        <a:srgbClr val="A7C32F"/>
      </a:accent1>
      <a:accent2>
        <a:srgbClr val="FFFF66"/>
      </a:accent2>
      <a:accent3>
        <a:srgbClr val="ADB6C9"/>
      </a:accent3>
      <a:accent4>
        <a:srgbClr val="000000"/>
      </a:accent4>
      <a:accent5>
        <a:srgbClr val="D0DEAD"/>
      </a:accent5>
      <a:accent6>
        <a:srgbClr val="E7E75C"/>
      </a:accent6>
      <a:hlink>
        <a:srgbClr val="FFFF66"/>
      </a:hlink>
      <a:folHlink>
        <a:srgbClr val="A7C32F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14687"/>
            </a:gs>
            <a:gs pos="100000">
              <a:srgbClr val="3393C2"/>
            </a:gs>
          </a:gsLst>
          <a:lin ang="2700000" scaled="1"/>
        </a:gradFill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14687"/>
            </a:gs>
            <a:gs pos="100000">
              <a:srgbClr val="3393C2"/>
            </a:gs>
          </a:gsLst>
          <a:lin ang="2700000" scaled="1"/>
        </a:gradFill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2022-03-13T23:57:15+00:00</_dlc_ExpireDate>
  </documentManagement>
</p:properties>
</file>

<file path=customXml/itemProps1.xml><?xml version="1.0" encoding="utf-8"?>
<ds:datastoreItem xmlns:ds="http://schemas.openxmlformats.org/officeDocument/2006/customXml" ds:itemID="{A58C40C2-D55D-460A-8445-5E188A18325A}"/>
</file>

<file path=customXml/itemProps2.xml><?xml version="1.0" encoding="utf-8"?>
<ds:datastoreItem xmlns:ds="http://schemas.openxmlformats.org/officeDocument/2006/customXml" ds:itemID="{3031ECB6-FCAD-4C92-97F8-A70FFD16E18B}"/>
</file>

<file path=customXml/itemProps3.xml><?xml version="1.0" encoding="utf-8"?>
<ds:datastoreItem xmlns:ds="http://schemas.openxmlformats.org/officeDocument/2006/customXml" ds:itemID="{7DFE1E2F-4197-48D1-A1FF-5D3180E3F337}"/>
</file>

<file path=customXml/itemProps4.xml><?xml version="1.0" encoding="utf-8"?>
<ds:datastoreItem xmlns:ds="http://schemas.openxmlformats.org/officeDocument/2006/customXml" ds:itemID="{EBE65495-29BB-43EE-8CF0-B7D113D9B9FF}"/>
</file>

<file path=docProps/app.xml><?xml version="1.0" encoding="utf-8"?>
<Properties xmlns="http://schemas.openxmlformats.org/officeDocument/2006/extended-properties" xmlns:vt="http://schemas.openxmlformats.org/officeDocument/2006/docPropsVTypes">
  <Template>UC09_TechWorkshops_Template</Template>
  <TotalTime>11749</TotalTime>
  <Words>1384</Words>
  <Application>Microsoft Office PowerPoint</Application>
  <PresentationFormat>On-screen Show (4:3)</PresentationFormat>
  <Paragraphs>298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ＭＳ Ｐゴシック</vt:lpstr>
      <vt:lpstr>Calibri</vt:lpstr>
      <vt:lpstr>Wingdings</vt:lpstr>
      <vt:lpstr>UC09_TechWorkshops_Template</vt:lpstr>
      <vt:lpstr>City of Encinitas GIS Division Project</vt:lpstr>
      <vt:lpstr>Workshop – introducing the new GIS Landbase A legal boundary layer with survey accuracy!</vt:lpstr>
      <vt:lpstr>Workshop – introducing the new GIS Landbase A legal boundary layer with survey accuracy!</vt:lpstr>
      <vt:lpstr>Slide 4</vt:lpstr>
      <vt:lpstr>GIS Landbase - Overview A legal boundary layer with survey accuracy!</vt:lpstr>
      <vt:lpstr>GIS Landbase - Overview A legal boundary layer with survey accuracy! </vt:lpstr>
      <vt:lpstr>Slide 7</vt:lpstr>
      <vt:lpstr>GIS Landbase - Overview A legal boundary layer with survey accuracy!</vt:lpstr>
      <vt:lpstr>GIS Landbase – Approach A legal boundary layer with survey accuracy!</vt:lpstr>
      <vt:lpstr>Slide 10</vt:lpstr>
      <vt:lpstr>GIS Landbase – Process A legal boundary layer with survey accuracy! </vt:lpstr>
      <vt:lpstr>GIS Landbase – Process A legal boundary layer with survey accuracy!</vt:lpstr>
      <vt:lpstr>GIS Landbase – Process A legal boundary layer with survey accuracy!</vt:lpstr>
      <vt:lpstr>GIS Landbase – Intelligence  A legal boundary layer with survey accuracy!</vt:lpstr>
      <vt:lpstr>GIS Landbase – Intelligence  A legal boundary layer with survey accuracy!</vt:lpstr>
      <vt:lpstr>GIS Landbase – Intelligence  A legal boundary layer with survey accuracy!</vt:lpstr>
      <vt:lpstr>GIS Landbase – Intelligence  A legal boundary layer with survey accuracy!</vt:lpstr>
      <vt:lpstr>GIS Landbase A legal boundary layer with survey accuracy!</vt:lpstr>
      <vt:lpstr>GIS Landbase – Drill Down &amp; Find  A legal boundary layer with survey accuracy!</vt:lpstr>
      <vt:lpstr>GIS Landbase – Filter Your View  A legal boundary layer with survey accuracy!</vt:lpstr>
      <vt:lpstr>GIS Landbase – Related Covenants  A legal boundary layer with survey accuracy!</vt:lpstr>
      <vt:lpstr>GIS Landbase – Right-of-Way Width A legal boundary layer with survey accuracy!</vt:lpstr>
      <vt:lpstr>GIS Landbase – Right-of-Way Aquisition  A legal boundary layer with survey accuracy!</vt:lpstr>
      <vt:lpstr>GIS Landbase – Right-of-Way Vacation  A legal boundary layer with survey accuracy!</vt:lpstr>
      <vt:lpstr>GIS Landbase – Building Line Restriction  A legal boundary layer with survey accuracy!</vt:lpstr>
      <vt:lpstr>GIS Landbase – Encroachments  A legal boundary layer with survey accuracy!</vt:lpstr>
      <vt:lpstr>GIS Landbase – Encroachments  A legal boundary layer with survey accuracy!</vt:lpstr>
      <vt:lpstr>GIS Landbase – Hot Links to Laserfiche  A legal boundary layer with survey accuracy!</vt:lpstr>
      <vt:lpstr>GIS Landbase – Accuracy Quantification A legal boundary layer with survey accuracy!</vt:lpstr>
      <vt:lpstr>GIS Landbase – Monumentation A legal boundary layer with survey accuracy!</vt:lpstr>
      <vt:lpstr>GIS Landbase – Record Dimensions A legal boundary layer with survey accuracy!</vt:lpstr>
      <vt:lpstr>GIS Landbase – Public Land Survey A legal boundary layer with survey accuracy!</vt:lpstr>
      <vt:lpstr>GIS Landbase – Any Point in Time  A legal boundary layer with survey accuracy!</vt:lpstr>
      <vt:lpstr>GIS Landbase – Dynamic “Time” Display A legal boundary layer with survey accuracy!</vt:lpstr>
      <vt:lpstr>Subdivision Growth… Pre 1950</vt:lpstr>
      <vt:lpstr>Subdivision Growth…Pre 1960</vt:lpstr>
      <vt:lpstr>Subdivision Growth… Pre 1965</vt:lpstr>
      <vt:lpstr>Subdivision Growth…Pre 1975</vt:lpstr>
      <vt:lpstr>Subdivision Growth… Today</vt:lpstr>
      <vt:lpstr>GIS Landbase – End Result A legal boundary layer with survey accuracy!</vt:lpstr>
    </vt:vector>
  </TitlesOfParts>
  <Company>ESRI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dani2800</dc:creator>
  <cp:lastModifiedBy>dvanpelt</cp:lastModifiedBy>
  <cp:revision>423</cp:revision>
  <dcterms:created xsi:type="dcterms:W3CDTF">2009-06-04T16:29:13Z</dcterms:created>
  <dcterms:modified xsi:type="dcterms:W3CDTF">2010-08-09T18:00:27Z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