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.xml" ContentType="application/vnd.openxmlformats-officedocument.presentationml.slideLayout+xml"/>
  <Override PartName="/ppt/charts/chart2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5.xml" ContentType="application/vnd.openxmlformats-officedocument.drawingml.chart+xml"/>
  <Override PartName="/ppt/theme/themeOverride10.xml" ContentType="application/vnd.openxmlformats-officedocument.themeOverride+xml"/>
  <Override PartName="/ppt/charts/chart27.xml" ContentType="application/vnd.openxmlformats-officedocument.drawingml.chart+xml"/>
  <Override PartName="/ppt/theme/themeOverride11.xml" ContentType="application/vnd.openxmlformats-officedocument.themeOverride+xml"/>
  <Override PartName="/ppt/charts/chart19.xml" ContentType="application/vnd.openxmlformats-officedocument.drawingml.chart+xml"/>
  <Override PartName="/ppt/theme/themeOverride2.xml" ContentType="application/vnd.openxmlformats-officedocument.themeOverride+xml"/>
  <Override PartName="/ppt/charts/chart18.xml" ContentType="application/vnd.openxmlformats-officedocument.drawingml.chart+xml"/>
  <Override PartName="/ppt/charts/chart26.xml" ContentType="application/vnd.openxmlformats-officedocument.drawingml.chart+xml"/>
  <Override PartName="/ppt/charts/chart20.xml" ContentType="application/vnd.openxmlformats-officedocument.drawingml.chart+xml"/>
  <Override PartName="/ppt/theme/themeOverride9.xml" ContentType="application/vnd.openxmlformats-officedocument.themeOverride+xml"/>
  <Override PartName="/ppt/charts/chart22.xml" ContentType="application/vnd.openxmlformats-officedocument.drawingml.chart+xml"/>
  <Override PartName="/ppt/theme/themeOverride7.xml" ContentType="application/vnd.openxmlformats-officedocument.themeOverride+xml"/>
  <Override PartName="/ppt/charts/chart23.xml" ContentType="application/vnd.openxmlformats-officedocument.drawingml.chart+xml"/>
  <Override PartName="/ppt/theme/themeOverride8.xml" ContentType="application/vnd.openxmlformats-officedocument.themeOverride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17.xml" ContentType="application/vnd.openxmlformats-officedocument.drawingml.chart+xml"/>
  <Override PartName="/ppt/notesMasters/notesMaster1.xml" ContentType="application/vnd.openxmlformats-officedocument.presentationml.notesMaster+xml"/>
  <Override PartName="/ppt/charts/chart15.xml" ContentType="application/vnd.openxmlformats-officedocument.drawingml.chart+xml"/>
  <Override PartName="/ppt/charts/chart9.xml" ContentType="application/vnd.openxmlformats-officedocument.drawingml.chart+xml"/>
  <Override PartName="/ppt/charts/chart8.xml" ContentType="application/vnd.openxmlformats-officedocument.drawingml.chart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16.xml" ContentType="application/vnd.openxmlformats-officedocument.drawingml.chart+xml"/>
  <Override PartName="/ppt/charts/chart10.xml" ContentType="application/vnd.openxmlformats-officedocument.drawingml.chart+xml"/>
  <Override PartName="/ppt/theme/themeOverride5.xml" ContentType="application/vnd.openxmlformats-officedocument.themeOverride+xml"/>
  <Override PartName="/ppt/charts/chart14.xml" ContentType="application/vnd.openxmlformats-officedocument.drawingml.chart+xml"/>
  <Override PartName="/ppt/charts/chart13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theme/themeOverride6.xml" ContentType="application/vnd.openxmlformats-officedocument.themeOverr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2"/>
  </p:notesMasterIdLst>
  <p:sldIdLst>
    <p:sldId id="272" r:id="rId2"/>
    <p:sldId id="273" r:id="rId3"/>
    <p:sldId id="274" r:id="rId4"/>
    <p:sldId id="282" r:id="rId5"/>
    <p:sldId id="287" r:id="rId6"/>
    <p:sldId id="288" r:id="rId7"/>
    <p:sldId id="283" r:id="rId8"/>
    <p:sldId id="289" r:id="rId9"/>
    <p:sldId id="290" r:id="rId10"/>
    <p:sldId id="291" r:id="rId11"/>
    <p:sldId id="292" r:id="rId12"/>
    <p:sldId id="284" r:id="rId13"/>
    <p:sldId id="293" r:id="rId14"/>
    <p:sldId id="294" r:id="rId15"/>
    <p:sldId id="295" r:id="rId16"/>
    <p:sldId id="285" r:id="rId17"/>
    <p:sldId id="296" r:id="rId18"/>
    <p:sldId id="297" r:id="rId19"/>
    <p:sldId id="286" r:id="rId20"/>
    <p:sldId id="298" r:id="rId2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900"/>
    <a:srgbClr val="EAEAEA"/>
    <a:srgbClr val="FF0000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46" autoAdjust="0"/>
    <p:restoredTop sz="86203" autoAdjust="0"/>
  </p:normalViewPr>
  <p:slideViewPr>
    <p:cSldViewPr>
      <p:cViewPr>
        <p:scale>
          <a:sx n="97" d="100"/>
          <a:sy n="97" d="100"/>
        </p:scale>
        <p:origin x="-11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568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Relationship Id="rId30" Type="http://schemas.openxmlformats.org/officeDocument/2006/relationships/customXml" Target="../customXml/item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wartell:Desktop:SurveySummary_06282011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wartell:Desktop:SurveySummary_06282011.xls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jwartell:Desktop:SurveySummary_06282011.xls" TargetMode="External"/><Relationship Id="rId1" Type="http://schemas.openxmlformats.org/officeDocument/2006/relationships/themeOverride" Target="../theme/themeOverride5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jwartell:Desktop:SurveySummary_06282011.xls" TargetMode="External"/><Relationship Id="rId1" Type="http://schemas.openxmlformats.org/officeDocument/2006/relationships/themeOverride" Target="../theme/themeOverride6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wartell:Desktop:SurveySummary_06282011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wartell:Desktop:SurveySummary_06282011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wartell:Desktop:SurveySummary_06282011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wartell:Desktop:SurveySummary_06282011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wartell:Desktop:SurveySummary_06282011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wartell:Desktop:SurveySummary_06282011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wartell:Desktop:SurveySummary_06282011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jwartell:Desktop:SurveySummary_06282011.xls" TargetMode="External"/><Relationship Id="rId1" Type="http://schemas.openxmlformats.org/officeDocument/2006/relationships/themeOverride" Target="../theme/themeOverride1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wartell:Desktop:SurveySummary_06282011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wartell:Desktop:SurveySummary_06282011.xls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jwartell:Desktop:SurveySummary_06282011.xls" TargetMode="External"/><Relationship Id="rId1" Type="http://schemas.openxmlformats.org/officeDocument/2006/relationships/themeOverride" Target="../theme/themeOverride7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jwartell:Desktop:SurveySummary_06282011.xls" TargetMode="External"/><Relationship Id="rId1" Type="http://schemas.openxmlformats.org/officeDocument/2006/relationships/themeOverride" Target="../theme/themeOverride8.xm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wartell:Desktop:SurveySummary_06282011.xls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jwartell:Desktop:SurveySummary_06282011.xls" TargetMode="External"/><Relationship Id="rId1" Type="http://schemas.openxmlformats.org/officeDocument/2006/relationships/themeOverride" Target="../theme/themeOverride9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jwartell:Desktop:SurveySummary_06282011.xls" TargetMode="External"/><Relationship Id="rId1" Type="http://schemas.openxmlformats.org/officeDocument/2006/relationships/themeOverride" Target="../theme/themeOverride10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jwartell:Desktop:SurveySummary_06282011.xls" TargetMode="External"/><Relationship Id="rId1" Type="http://schemas.openxmlformats.org/officeDocument/2006/relationships/themeOverride" Target="../theme/themeOverride1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wartell:Desktop:SurveySummary_06282011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jwartell:Desktop:SurveySummary_06282011.xls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jwartell:Desktop:SurveySummary_06282011.xls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jwartell:Desktop:SurveySummary_06282011.xls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wartell:Desktop:SurveySummary_0628201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wartell:Desktop:SurveySummary_06282011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wartell:Desktop:SurveySummary_062820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How</a:t>
            </a:r>
            <a:r>
              <a:rPr lang="en-US" sz="1400" baseline="0"/>
              <a:t> many years has your agency used GIS?</a:t>
            </a:r>
            <a:endParaRPr lang="en-US" sz="14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'Question 3'!$D$2</c:f>
              <c:strCache>
                <c:ptCount val="1"/>
                <c:pt idx="0">
                  <c:v>Response Count</c:v>
                </c:pt>
              </c:strCache>
            </c:strRef>
          </c:tx>
          <c:invertIfNegative val="0"/>
          <c:cat>
            <c:strRef>
              <c:f>'Question 3'!$A$3:$A$7</c:f>
              <c:strCache>
                <c:ptCount val="5"/>
                <c:pt idx="0">
                  <c:v>Less than 1</c:v>
                </c:pt>
                <c:pt idx="1">
                  <c:v>1-4</c:v>
                </c:pt>
                <c:pt idx="2">
                  <c:v>5-10</c:v>
                </c:pt>
                <c:pt idx="3">
                  <c:v>11-15</c:v>
                </c:pt>
                <c:pt idx="4">
                  <c:v>16 or more</c:v>
                </c:pt>
              </c:strCache>
            </c:strRef>
          </c:cat>
          <c:val>
            <c:numRef>
              <c:f>'Question 3'!$D$3:$D$7</c:f>
              <c:numCache>
                <c:formatCode>0</c:formatCode>
                <c:ptCount val="5"/>
                <c:pt idx="0">
                  <c:v>3</c:v>
                </c:pt>
                <c:pt idx="1">
                  <c:v>4</c:v>
                </c:pt>
                <c:pt idx="2">
                  <c:v>11</c:v>
                </c:pt>
                <c:pt idx="3">
                  <c:v>10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228160"/>
        <c:axId val="81229696"/>
      </c:barChart>
      <c:catAx>
        <c:axId val="81228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1229696"/>
        <c:crosses val="autoZero"/>
        <c:auto val="1"/>
        <c:lblAlgn val="ctr"/>
        <c:lblOffset val="100"/>
        <c:noMultiLvlLbl val="0"/>
      </c:catAx>
      <c:valAx>
        <c:axId val="8122969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1228160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/>
              <a:t>Does your jurisdiction/agency have an Esri Enterprise License Agreement?</a:t>
            </a:r>
          </a:p>
        </c:rich>
      </c:tx>
      <c:layout>
        <c:manualLayout>
          <c:xMode val="edge"/>
          <c:yMode val="edge"/>
          <c:x val="7.1504726334636004E-2"/>
          <c:y val="5.19606299212597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368078220076199"/>
          <c:y val="0.200000287224677"/>
          <c:w val="0.41840348714783898"/>
          <c:h val="0.70882454736981204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Lbls>
            <c:txPr>
              <a:bodyPr/>
              <a:lstStyle/>
              <a:p>
                <a:pPr>
                  <a:defRPr sz="1400" b="1" i="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12'!$A$4:$A$6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yet, but looking into it.</c:v>
                </c:pt>
              </c:strCache>
            </c:strRef>
          </c:cat>
          <c:val>
            <c:numRef>
              <c:f>'Question 12'!$C$4:$C$6</c:f>
              <c:numCache>
                <c:formatCode>0.0%</c:formatCode>
                <c:ptCount val="3"/>
                <c:pt idx="0">
                  <c:v>0.41</c:v>
                </c:pt>
                <c:pt idx="1">
                  <c:v>0.51300000000000001</c:v>
                </c:pt>
                <c:pt idx="2">
                  <c:v>7.6999999999999999E-2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ln w="25400">
          <a:noFill/>
        </a:ln>
      </c:spPr>
    </c:plotArea>
    <c:legend>
      <c:legendPos val="r"/>
      <c:layout>
        <c:manualLayout>
          <c:xMode val="edge"/>
          <c:yMode val="edge"/>
          <c:x val="0.61564522649827702"/>
          <c:y val="0.34999934383202103"/>
          <c:w val="0.27672970138566499"/>
          <c:h val="0.34999928792462598"/>
        </c:manualLayout>
      </c:layout>
      <c:overlay val="0"/>
      <c:spPr>
        <a:solidFill>
          <a:srgbClr val="FFFFFF"/>
        </a:solidFill>
        <a:ln w="3175">
          <a:solidFill>
            <a:srgbClr val="333333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Microsoft Sans Serif"/>
              <a:ea typeface="Microsoft Sans Serif"/>
              <a:cs typeface="Microsoft Sans Serif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/>
              <a:t>Do you use GPS?  If so, what is the accuracy?</a:t>
            </a:r>
          </a:p>
        </c:rich>
      </c:tx>
      <c:layout>
        <c:manualLayout>
          <c:xMode val="edge"/>
          <c:yMode val="edge"/>
          <c:x val="0.17428258967629001"/>
          <c:y val="6.58493729950423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368078220076199"/>
          <c:y val="0.200000287224677"/>
          <c:w val="0.41840348714783898"/>
          <c:h val="0.70882454736981204"/>
        </c:manualLayout>
      </c:layout>
      <c:pieChart>
        <c:varyColors val="1"/>
        <c:ser>
          <c:idx val="0"/>
          <c:order val="0"/>
          <c:tx>
            <c:strRef>
              <c:f>'Question 13'!$B$3</c:f>
              <c:strCache>
                <c:ptCount val="1"/>
                <c:pt idx="0">
                  <c:v>Response Percent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4BACC6">
                  <a:lumMod val="40000"/>
                  <a:lumOff val="60000"/>
                </a:srgbClr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Lbls>
            <c:txPr>
              <a:bodyPr/>
              <a:lstStyle/>
              <a:p>
                <a:pPr>
                  <a:defRPr sz="1400" b="1" i="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13'!$A$4:$A$7</c:f>
              <c:strCache>
                <c:ptCount val="4"/>
                <c:pt idx="0">
                  <c:v>Don't use</c:v>
                </c:pt>
                <c:pt idx="1">
                  <c:v>Use LOW accuracy</c:v>
                </c:pt>
                <c:pt idx="2">
                  <c:v>Use MEDIUM accuracy</c:v>
                </c:pt>
                <c:pt idx="3">
                  <c:v>Use HIGH accuracy</c:v>
                </c:pt>
              </c:strCache>
            </c:strRef>
          </c:cat>
          <c:val>
            <c:numRef>
              <c:f>'Question 13'!$B$4:$B$7</c:f>
              <c:numCache>
                <c:formatCode>0.0%</c:formatCode>
                <c:ptCount val="4"/>
                <c:pt idx="0">
                  <c:v>0.23699999999999999</c:v>
                </c:pt>
                <c:pt idx="1">
                  <c:v>7.9000000000000001E-2</c:v>
                </c:pt>
                <c:pt idx="2">
                  <c:v>0.42099999999999999</c:v>
                </c:pt>
                <c:pt idx="3">
                  <c:v>0.26300000000000001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ln w="25400">
          <a:noFill/>
        </a:ln>
      </c:spPr>
    </c:plotArea>
    <c:legend>
      <c:legendPos val="r"/>
      <c:layout>
        <c:manualLayout>
          <c:xMode val="edge"/>
          <c:yMode val="edge"/>
          <c:x val="0.61564522649827702"/>
          <c:y val="0.23888815981335701"/>
          <c:w val="0.27672970138566499"/>
          <c:h val="0.60462890055409702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Microsoft Sans Serif"/>
              <a:ea typeface="Microsoft Sans Serif"/>
              <a:cs typeface="Microsoft Sans Serif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/>
              <a:t>Does your agency consume map services as part of your GIS workflow?</a:t>
            </a:r>
          </a:p>
        </c:rich>
      </c:tx>
      <c:layout>
        <c:manualLayout>
          <c:xMode val="edge"/>
          <c:yMode val="edge"/>
          <c:x val="9.9282589676290403E-2"/>
          <c:y val="5.1960484106153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368078220076199"/>
          <c:y val="0.200000287224677"/>
          <c:w val="0.41840348714783898"/>
          <c:h val="0.70882454736981204"/>
        </c:manualLayout>
      </c:layout>
      <c:pieChart>
        <c:varyColors val="1"/>
        <c:ser>
          <c:idx val="0"/>
          <c:order val="0"/>
          <c:tx>
            <c:strRef>
              <c:f>'Question 14'!$B$3</c:f>
              <c:strCache>
                <c:ptCount val="1"/>
                <c:pt idx="0">
                  <c:v>Response Percent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4BACC6">
                  <a:lumMod val="40000"/>
                  <a:lumOff val="60000"/>
                </a:srgbClr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Lbls>
            <c:txPr>
              <a:bodyPr/>
              <a:lstStyle/>
              <a:p>
                <a:pPr>
                  <a:defRPr sz="1400" b="1" i="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14'!$A$4:$A$6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No, but planning on it in the next year</c:v>
                </c:pt>
              </c:strCache>
            </c:strRef>
          </c:cat>
          <c:val>
            <c:numRef>
              <c:f>'Question 14'!$B$4:$B$6</c:f>
              <c:numCache>
                <c:formatCode>0.0%</c:formatCode>
                <c:ptCount val="3"/>
                <c:pt idx="0">
                  <c:v>0.36799999999999999</c:v>
                </c:pt>
                <c:pt idx="1">
                  <c:v>0.39500000000000002</c:v>
                </c:pt>
                <c:pt idx="2">
                  <c:v>0.23699999999999999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ln w="25400">
          <a:noFill/>
        </a:ln>
      </c:spPr>
    </c:plotArea>
    <c:legend>
      <c:legendPos val="r"/>
      <c:layout>
        <c:manualLayout>
          <c:xMode val="edge"/>
          <c:yMode val="edge"/>
          <c:x val="0.61564522649827702"/>
          <c:y val="0.30833260425780101"/>
          <c:w val="0.27672970138566499"/>
          <c:h val="0.53981408573928302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Microsoft Sans Serif"/>
              <a:ea typeface="Microsoft Sans Serif"/>
              <a:cs typeface="Microsoft Sans Serif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/>
              <a:t>Does your agency use the following SanGIS data layers? Please check all that apply. </a:t>
            </a:r>
          </a:p>
        </c:rich>
      </c:tx>
      <c:layout>
        <c:manualLayout>
          <c:xMode val="edge"/>
          <c:yMode val="edge"/>
          <c:x val="8.05036398752043E-2"/>
          <c:y val="5.19606299212597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1180676236769297E-2"/>
          <c:y val="0.18235320305779401"/>
          <c:w val="0.57986209422148705"/>
          <c:h val="0.39411821306039302"/>
        </c:manualLayout>
      </c:layout>
      <c:barChart>
        <c:barDir val="col"/>
        <c:grouping val="clustered"/>
        <c:varyColors val="0"/>
        <c:ser>
          <c:idx val="0"/>
          <c:order val="0"/>
          <c:tx>
            <c:v>Send updated data back to SanGIS</c:v>
          </c:tx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16'!$A$4:$A$10</c:f>
              <c:strCache>
                <c:ptCount val="7"/>
                <c:pt idx="0">
                  <c:v>Parcels</c:v>
                </c:pt>
                <c:pt idx="1">
                  <c:v>Road Center Lines</c:v>
                </c:pt>
                <c:pt idx="2">
                  <c:v>Address Points</c:v>
                </c:pt>
                <c:pt idx="3">
                  <c:v>Lots</c:v>
                </c:pt>
                <c:pt idx="4">
                  <c:v>Subdivision Boundaries</c:v>
                </c:pt>
                <c:pt idx="5">
                  <c:v>Open Space Easements</c:v>
                </c:pt>
                <c:pt idx="6">
                  <c:v>Rivers and Lakes</c:v>
                </c:pt>
              </c:strCache>
            </c:strRef>
          </c:cat>
          <c:val>
            <c:numRef>
              <c:f>'Question 16'!$E$4:$E$10</c:f>
              <c:numCache>
                <c:formatCode>General</c:formatCode>
                <c:ptCount val="7"/>
                <c:pt idx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v>Update SanGIS with local data</c:v>
          </c:tx>
          <c:spPr>
            <a:solidFill>
              <a:srgbClr val="993366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16'!$A$4:$A$10</c:f>
              <c:strCache>
                <c:ptCount val="7"/>
                <c:pt idx="0">
                  <c:v>Parcels</c:v>
                </c:pt>
                <c:pt idx="1">
                  <c:v>Road Center Lines</c:v>
                </c:pt>
                <c:pt idx="2">
                  <c:v>Address Points</c:v>
                </c:pt>
                <c:pt idx="3">
                  <c:v>Lots</c:v>
                </c:pt>
                <c:pt idx="4">
                  <c:v>Subdivision Boundaries</c:v>
                </c:pt>
                <c:pt idx="5">
                  <c:v>Open Space Easements</c:v>
                </c:pt>
                <c:pt idx="6">
                  <c:v>Rivers and Lakes</c:v>
                </c:pt>
              </c:strCache>
            </c:strRef>
          </c:cat>
          <c:val>
            <c:numRef>
              <c:f>'Question 16'!$D$4:$D$10</c:f>
              <c:numCache>
                <c:formatCode>General</c:formatCode>
                <c:ptCount val="7"/>
                <c:pt idx="0">
                  <c:v>2</c:v>
                </c:pt>
                <c:pt idx="1">
                  <c:v>5</c:v>
                </c:pt>
                <c:pt idx="2">
                  <c:v>6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4</c:v>
                </c:pt>
              </c:numCache>
            </c:numRef>
          </c:val>
        </c:ser>
        <c:ser>
          <c:idx val="2"/>
          <c:order val="2"/>
          <c:tx>
            <c:v>Use as base maps</c:v>
          </c:tx>
          <c:spPr>
            <a:solidFill>
              <a:srgbClr val="FFFFCC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16'!$A$4:$A$10</c:f>
              <c:strCache>
                <c:ptCount val="7"/>
                <c:pt idx="0">
                  <c:v>Parcels</c:v>
                </c:pt>
                <c:pt idx="1">
                  <c:v>Road Center Lines</c:v>
                </c:pt>
                <c:pt idx="2">
                  <c:v>Address Points</c:v>
                </c:pt>
                <c:pt idx="3">
                  <c:v>Lots</c:v>
                </c:pt>
                <c:pt idx="4">
                  <c:v>Subdivision Boundaries</c:v>
                </c:pt>
                <c:pt idx="5">
                  <c:v>Open Space Easements</c:v>
                </c:pt>
                <c:pt idx="6">
                  <c:v>Rivers and Lakes</c:v>
                </c:pt>
              </c:strCache>
            </c:strRef>
          </c:cat>
          <c:val>
            <c:numRef>
              <c:f>'Question 16'!$C$4:$C$10</c:f>
              <c:numCache>
                <c:formatCode>General</c:formatCode>
                <c:ptCount val="7"/>
                <c:pt idx="0">
                  <c:v>28</c:v>
                </c:pt>
                <c:pt idx="1">
                  <c:v>23</c:v>
                </c:pt>
                <c:pt idx="2">
                  <c:v>19</c:v>
                </c:pt>
                <c:pt idx="3">
                  <c:v>21</c:v>
                </c:pt>
                <c:pt idx="4">
                  <c:v>14</c:v>
                </c:pt>
                <c:pt idx="5">
                  <c:v>12</c:v>
                </c:pt>
                <c:pt idx="6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142336"/>
        <c:axId val="82143872"/>
      </c:barChart>
      <c:catAx>
        <c:axId val="8214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2143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143872"/>
        <c:scaling>
          <c:orientation val="minMax"/>
        </c:scaling>
        <c:delete val="0"/>
        <c:axPos val="l"/>
        <c:majorGridlines>
          <c:spPr>
            <a:ln w="3175">
              <a:solidFill>
                <a:srgbClr val="333333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2142336"/>
        <c:crossesAt val="1"/>
        <c:crossBetween val="between"/>
      </c:valAx>
      <c:spPr>
        <a:solidFill>
          <a:schemeClr val="bg1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67714917710757805"/>
          <c:y val="0.27916633858267698"/>
          <c:w val="0.31362584393931903"/>
          <c:h val="0.21824311023622001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333333"/>
              </a:solidFill>
              <a:latin typeface="Microsoft Sans Serif"/>
              <a:ea typeface="Microsoft Sans Serif"/>
              <a:cs typeface="Microsoft Sans Serif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/>
              <a:t>Please provide the source for your agency.  If from multiple sources, check all that apply.</a:t>
            </a:r>
          </a:p>
        </c:rich>
      </c:tx>
      <c:layout>
        <c:manualLayout>
          <c:xMode val="edge"/>
          <c:yMode val="edge"/>
          <c:x val="0.11227843859943"/>
          <c:y val="5.19606299212597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7381064832509103E-2"/>
          <c:y val="0.18235320305779401"/>
          <c:w val="0.66666763548007801"/>
          <c:h val="0.43823592347760099"/>
        </c:manualLayout>
      </c:layout>
      <c:barChart>
        <c:barDir val="col"/>
        <c:grouping val="stacked"/>
        <c:varyColors val="0"/>
        <c:ser>
          <c:idx val="0"/>
          <c:order val="0"/>
          <c:tx>
            <c:v>Purchase from Vendor</c:v>
          </c:tx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17'!$A$4:$A$22</c:f>
              <c:strCache>
                <c:ptCount val="19"/>
                <c:pt idx="0">
                  <c:v>Parcels</c:v>
                </c:pt>
                <c:pt idx="1">
                  <c:v>Address Points</c:v>
                </c:pt>
                <c:pt idx="2">
                  <c:v>Street Centerlines</c:v>
                </c:pt>
                <c:pt idx="3">
                  <c:v>Contours</c:v>
                </c:pt>
                <c:pt idx="4">
                  <c:v>DEM</c:v>
                </c:pt>
                <c:pt idx="5">
                  <c:v>LiDAR</c:v>
                </c:pt>
                <c:pt idx="6">
                  <c:v>Imagery</c:v>
                </c:pt>
                <c:pt idx="7">
                  <c:v>Rights-of-Way</c:v>
                </c:pt>
                <c:pt idx="8">
                  <c:v>Easements</c:v>
                </c:pt>
                <c:pt idx="9">
                  <c:v>Special Districts</c:v>
                </c:pt>
                <c:pt idx="10">
                  <c:v>Building Footprints</c:v>
                </c:pt>
                <c:pt idx="11">
                  <c:v>Routable Network</c:v>
                </c:pt>
                <c:pt idx="12">
                  <c:v>Utility Networks</c:v>
                </c:pt>
                <c:pt idx="13">
                  <c:v>Hydro</c:v>
                </c:pt>
                <c:pt idx="14">
                  <c:v>Census</c:v>
                </c:pt>
                <c:pt idx="15">
                  <c:v>Land Use</c:v>
                </c:pt>
                <c:pt idx="16">
                  <c:v>Zoning</c:v>
                </c:pt>
                <c:pt idx="17">
                  <c:v>General Plan</c:v>
                </c:pt>
                <c:pt idx="18">
                  <c:v>Neighborhood Areas</c:v>
                </c:pt>
              </c:strCache>
            </c:strRef>
          </c:cat>
          <c:val>
            <c:numRef>
              <c:f>'Question 17'!$H$4:$H$22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8</c:v>
                </c:pt>
                <c:pt idx="4">
                  <c:v>5</c:v>
                </c:pt>
                <c:pt idx="5">
                  <c:v>7</c:v>
                </c:pt>
                <c:pt idx="6">
                  <c:v>15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ser>
          <c:idx val="1"/>
          <c:order val="1"/>
          <c:tx>
            <c:v>State/Fed Agency</c:v>
          </c:tx>
          <c:spPr>
            <a:solidFill>
              <a:srgbClr val="993366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17'!$A$4:$A$22</c:f>
              <c:strCache>
                <c:ptCount val="19"/>
                <c:pt idx="0">
                  <c:v>Parcels</c:v>
                </c:pt>
                <c:pt idx="1">
                  <c:v>Address Points</c:v>
                </c:pt>
                <c:pt idx="2">
                  <c:v>Street Centerlines</c:v>
                </c:pt>
                <c:pt idx="3">
                  <c:v>Contours</c:v>
                </c:pt>
                <c:pt idx="4">
                  <c:v>DEM</c:v>
                </c:pt>
                <c:pt idx="5">
                  <c:v>LiDAR</c:v>
                </c:pt>
                <c:pt idx="6">
                  <c:v>Imagery</c:v>
                </c:pt>
                <c:pt idx="7">
                  <c:v>Rights-of-Way</c:v>
                </c:pt>
                <c:pt idx="8">
                  <c:v>Easements</c:v>
                </c:pt>
                <c:pt idx="9">
                  <c:v>Special Districts</c:v>
                </c:pt>
                <c:pt idx="10">
                  <c:v>Building Footprints</c:v>
                </c:pt>
                <c:pt idx="11">
                  <c:v>Routable Network</c:v>
                </c:pt>
                <c:pt idx="12">
                  <c:v>Utility Networks</c:v>
                </c:pt>
                <c:pt idx="13">
                  <c:v>Hydro</c:v>
                </c:pt>
                <c:pt idx="14">
                  <c:v>Census</c:v>
                </c:pt>
                <c:pt idx="15">
                  <c:v>Land Use</c:v>
                </c:pt>
                <c:pt idx="16">
                  <c:v>Zoning</c:v>
                </c:pt>
                <c:pt idx="17">
                  <c:v>General Plan</c:v>
                </c:pt>
                <c:pt idx="18">
                  <c:v>Neighborhood Areas</c:v>
                </c:pt>
              </c:strCache>
            </c:strRef>
          </c:cat>
          <c:val>
            <c:numRef>
              <c:f>'Question 17'!$G$4:$G$22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7</c:v>
                </c:pt>
                <c:pt idx="5">
                  <c:v>4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10</c:v>
                </c:pt>
                <c:pt idx="14">
                  <c:v>11</c:v>
                </c:pt>
                <c:pt idx="15">
                  <c:v>4</c:v>
                </c:pt>
                <c:pt idx="16">
                  <c:v>1</c:v>
                </c:pt>
                <c:pt idx="17">
                  <c:v>3</c:v>
                </c:pt>
                <c:pt idx="18">
                  <c:v>1</c:v>
                </c:pt>
              </c:numCache>
            </c:numRef>
          </c:val>
        </c:ser>
        <c:ser>
          <c:idx val="2"/>
          <c:order val="2"/>
          <c:tx>
            <c:v>SANDAG</c:v>
          </c:tx>
          <c:spPr>
            <a:solidFill>
              <a:srgbClr val="FFFFCC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17'!$A$4:$A$22</c:f>
              <c:strCache>
                <c:ptCount val="19"/>
                <c:pt idx="0">
                  <c:v>Parcels</c:v>
                </c:pt>
                <c:pt idx="1">
                  <c:v>Address Points</c:v>
                </c:pt>
                <c:pt idx="2">
                  <c:v>Street Centerlines</c:v>
                </c:pt>
                <c:pt idx="3">
                  <c:v>Contours</c:v>
                </c:pt>
                <c:pt idx="4">
                  <c:v>DEM</c:v>
                </c:pt>
                <c:pt idx="5">
                  <c:v>LiDAR</c:v>
                </c:pt>
                <c:pt idx="6">
                  <c:v>Imagery</c:v>
                </c:pt>
                <c:pt idx="7">
                  <c:v>Rights-of-Way</c:v>
                </c:pt>
                <c:pt idx="8">
                  <c:v>Easements</c:v>
                </c:pt>
                <c:pt idx="9">
                  <c:v>Special Districts</c:v>
                </c:pt>
                <c:pt idx="10">
                  <c:v>Building Footprints</c:v>
                </c:pt>
                <c:pt idx="11">
                  <c:v>Routable Network</c:v>
                </c:pt>
                <c:pt idx="12">
                  <c:v>Utility Networks</c:v>
                </c:pt>
                <c:pt idx="13">
                  <c:v>Hydro</c:v>
                </c:pt>
                <c:pt idx="14">
                  <c:v>Census</c:v>
                </c:pt>
                <c:pt idx="15">
                  <c:v>Land Use</c:v>
                </c:pt>
                <c:pt idx="16">
                  <c:v>Zoning</c:v>
                </c:pt>
                <c:pt idx="17">
                  <c:v>General Plan</c:v>
                </c:pt>
                <c:pt idx="18">
                  <c:v>Neighborhood Areas</c:v>
                </c:pt>
              </c:strCache>
            </c:strRef>
          </c:cat>
          <c:val>
            <c:numRef>
              <c:f>'Question 17'!$F$4:$F$22</c:f>
              <c:numCache>
                <c:formatCode>General</c:formatCode>
                <c:ptCount val="19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8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6</c:v>
                </c:pt>
                <c:pt idx="14">
                  <c:v>18</c:v>
                </c:pt>
                <c:pt idx="15">
                  <c:v>14</c:v>
                </c:pt>
                <c:pt idx="16">
                  <c:v>7</c:v>
                </c:pt>
                <c:pt idx="17">
                  <c:v>8</c:v>
                </c:pt>
                <c:pt idx="18">
                  <c:v>5</c:v>
                </c:pt>
              </c:numCache>
            </c:numRef>
          </c:val>
        </c:ser>
        <c:ser>
          <c:idx val="3"/>
          <c:order val="3"/>
          <c:tx>
            <c:v>SanGIS</c:v>
          </c:tx>
          <c:spPr>
            <a:solidFill>
              <a:srgbClr val="CCFFFF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17'!$A$4:$A$22</c:f>
              <c:strCache>
                <c:ptCount val="19"/>
                <c:pt idx="0">
                  <c:v>Parcels</c:v>
                </c:pt>
                <c:pt idx="1">
                  <c:v>Address Points</c:v>
                </c:pt>
                <c:pt idx="2">
                  <c:v>Street Centerlines</c:v>
                </c:pt>
                <c:pt idx="3">
                  <c:v>Contours</c:v>
                </c:pt>
                <c:pt idx="4">
                  <c:v>DEM</c:v>
                </c:pt>
                <c:pt idx="5">
                  <c:v>LiDAR</c:v>
                </c:pt>
                <c:pt idx="6">
                  <c:v>Imagery</c:v>
                </c:pt>
                <c:pt idx="7">
                  <c:v>Rights-of-Way</c:v>
                </c:pt>
                <c:pt idx="8">
                  <c:v>Easements</c:v>
                </c:pt>
                <c:pt idx="9">
                  <c:v>Special Districts</c:v>
                </c:pt>
                <c:pt idx="10">
                  <c:v>Building Footprints</c:v>
                </c:pt>
                <c:pt idx="11">
                  <c:v>Routable Network</c:v>
                </c:pt>
                <c:pt idx="12">
                  <c:v>Utility Networks</c:v>
                </c:pt>
                <c:pt idx="13">
                  <c:v>Hydro</c:v>
                </c:pt>
                <c:pt idx="14">
                  <c:v>Census</c:v>
                </c:pt>
                <c:pt idx="15">
                  <c:v>Land Use</c:v>
                </c:pt>
                <c:pt idx="16">
                  <c:v>Zoning</c:v>
                </c:pt>
                <c:pt idx="17">
                  <c:v>General Plan</c:v>
                </c:pt>
                <c:pt idx="18">
                  <c:v>Neighborhood Areas</c:v>
                </c:pt>
              </c:strCache>
            </c:strRef>
          </c:cat>
          <c:val>
            <c:numRef>
              <c:f>'Question 17'!$E$4:$E$22</c:f>
              <c:numCache>
                <c:formatCode>General</c:formatCode>
                <c:ptCount val="19"/>
                <c:pt idx="0">
                  <c:v>30</c:v>
                </c:pt>
                <c:pt idx="1">
                  <c:v>21</c:v>
                </c:pt>
                <c:pt idx="2">
                  <c:v>23</c:v>
                </c:pt>
                <c:pt idx="3">
                  <c:v>8</c:v>
                </c:pt>
                <c:pt idx="4">
                  <c:v>3</c:v>
                </c:pt>
                <c:pt idx="5">
                  <c:v>1</c:v>
                </c:pt>
                <c:pt idx="6">
                  <c:v>5</c:v>
                </c:pt>
                <c:pt idx="7">
                  <c:v>27</c:v>
                </c:pt>
                <c:pt idx="8">
                  <c:v>8</c:v>
                </c:pt>
                <c:pt idx="9">
                  <c:v>19</c:v>
                </c:pt>
                <c:pt idx="10">
                  <c:v>4</c:v>
                </c:pt>
                <c:pt idx="11">
                  <c:v>9</c:v>
                </c:pt>
                <c:pt idx="12">
                  <c:v>10</c:v>
                </c:pt>
                <c:pt idx="13">
                  <c:v>17</c:v>
                </c:pt>
                <c:pt idx="14">
                  <c:v>11</c:v>
                </c:pt>
                <c:pt idx="15">
                  <c:v>13</c:v>
                </c:pt>
                <c:pt idx="16">
                  <c:v>14</c:v>
                </c:pt>
                <c:pt idx="17">
                  <c:v>9</c:v>
                </c:pt>
                <c:pt idx="18">
                  <c:v>13</c:v>
                </c:pt>
              </c:numCache>
            </c:numRef>
          </c:val>
        </c:ser>
        <c:ser>
          <c:idx val="4"/>
          <c:order val="4"/>
          <c:tx>
            <c:v>ArcGIS Online</c:v>
          </c:tx>
          <c:spPr>
            <a:solidFill>
              <a:srgbClr val="660066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17'!$A$4:$A$22</c:f>
              <c:strCache>
                <c:ptCount val="19"/>
                <c:pt idx="0">
                  <c:v>Parcels</c:v>
                </c:pt>
                <c:pt idx="1">
                  <c:v>Address Points</c:v>
                </c:pt>
                <c:pt idx="2">
                  <c:v>Street Centerlines</c:v>
                </c:pt>
                <c:pt idx="3">
                  <c:v>Contours</c:v>
                </c:pt>
                <c:pt idx="4">
                  <c:v>DEM</c:v>
                </c:pt>
                <c:pt idx="5">
                  <c:v>LiDAR</c:v>
                </c:pt>
                <c:pt idx="6">
                  <c:v>Imagery</c:v>
                </c:pt>
                <c:pt idx="7">
                  <c:v>Rights-of-Way</c:v>
                </c:pt>
                <c:pt idx="8">
                  <c:v>Easements</c:v>
                </c:pt>
                <c:pt idx="9">
                  <c:v>Special Districts</c:v>
                </c:pt>
                <c:pt idx="10">
                  <c:v>Building Footprints</c:v>
                </c:pt>
                <c:pt idx="11">
                  <c:v>Routable Network</c:v>
                </c:pt>
                <c:pt idx="12">
                  <c:v>Utility Networks</c:v>
                </c:pt>
                <c:pt idx="13">
                  <c:v>Hydro</c:v>
                </c:pt>
                <c:pt idx="14">
                  <c:v>Census</c:v>
                </c:pt>
                <c:pt idx="15">
                  <c:v>Land Use</c:v>
                </c:pt>
                <c:pt idx="16">
                  <c:v>Zoning</c:v>
                </c:pt>
                <c:pt idx="17">
                  <c:v>General Plan</c:v>
                </c:pt>
                <c:pt idx="18">
                  <c:v>Neighborhood Areas</c:v>
                </c:pt>
              </c:strCache>
            </c:strRef>
          </c:cat>
          <c:val>
            <c:numRef>
              <c:f>'Question 17'!$D$4:$D$22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ser>
          <c:idx val="5"/>
          <c:order val="5"/>
          <c:tx>
            <c:v>Our own Agency</c:v>
          </c:tx>
          <c:spPr>
            <a:solidFill>
              <a:srgbClr val="FF8080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17'!$A$4:$A$22</c:f>
              <c:strCache>
                <c:ptCount val="19"/>
                <c:pt idx="0">
                  <c:v>Parcels</c:v>
                </c:pt>
                <c:pt idx="1">
                  <c:v>Address Points</c:v>
                </c:pt>
                <c:pt idx="2">
                  <c:v>Street Centerlines</c:v>
                </c:pt>
                <c:pt idx="3">
                  <c:v>Contours</c:v>
                </c:pt>
                <c:pt idx="4">
                  <c:v>DEM</c:v>
                </c:pt>
                <c:pt idx="5">
                  <c:v>LiDAR</c:v>
                </c:pt>
                <c:pt idx="6">
                  <c:v>Imagery</c:v>
                </c:pt>
                <c:pt idx="7">
                  <c:v>Rights-of-Way</c:v>
                </c:pt>
                <c:pt idx="8">
                  <c:v>Easements</c:v>
                </c:pt>
                <c:pt idx="9">
                  <c:v>Special Districts</c:v>
                </c:pt>
                <c:pt idx="10">
                  <c:v>Building Footprints</c:v>
                </c:pt>
                <c:pt idx="11">
                  <c:v>Routable Network</c:v>
                </c:pt>
                <c:pt idx="12">
                  <c:v>Utility Networks</c:v>
                </c:pt>
                <c:pt idx="13">
                  <c:v>Hydro</c:v>
                </c:pt>
                <c:pt idx="14">
                  <c:v>Census</c:v>
                </c:pt>
                <c:pt idx="15">
                  <c:v>Land Use</c:v>
                </c:pt>
                <c:pt idx="16">
                  <c:v>Zoning</c:v>
                </c:pt>
                <c:pt idx="17">
                  <c:v>General Plan</c:v>
                </c:pt>
                <c:pt idx="18">
                  <c:v>Neighborhood Areas</c:v>
                </c:pt>
              </c:strCache>
            </c:strRef>
          </c:cat>
          <c:val>
            <c:numRef>
              <c:f>'Question 17'!$C$4:$C$22</c:f>
              <c:numCache>
                <c:formatCode>General</c:formatCode>
                <c:ptCount val="19"/>
                <c:pt idx="0">
                  <c:v>7</c:v>
                </c:pt>
                <c:pt idx="1">
                  <c:v>11</c:v>
                </c:pt>
                <c:pt idx="2">
                  <c:v>13</c:v>
                </c:pt>
                <c:pt idx="3">
                  <c:v>16</c:v>
                </c:pt>
                <c:pt idx="4">
                  <c:v>15</c:v>
                </c:pt>
                <c:pt idx="5">
                  <c:v>16</c:v>
                </c:pt>
                <c:pt idx="6">
                  <c:v>19</c:v>
                </c:pt>
                <c:pt idx="7">
                  <c:v>9</c:v>
                </c:pt>
                <c:pt idx="8">
                  <c:v>17</c:v>
                </c:pt>
                <c:pt idx="9">
                  <c:v>11</c:v>
                </c:pt>
                <c:pt idx="10">
                  <c:v>18</c:v>
                </c:pt>
                <c:pt idx="11">
                  <c:v>7</c:v>
                </c:pt>
                <c:pt idx="12">
                  <c:v>19</c:v>
                </c:pt>
                <c:pt idx="13">
                  <c:v>9</c:v>
                </c:pt>
                <c:pt idx="14">
                  <c:v>1</c:v>
                </c:pt>
                <c:pt idx="15">
                  <c:v>14</c:v>
                </c:pt>
                <c:pt idx="16">
                  <c:v>15</c:v>
                </c:pt>
                <c:pt idx="17">
                  <c:v>15</c:v>
                </c:pt>
                <c:pt idx="18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184832"/>
        <c:axId val="82198912"/>
      </c:barChart>
      <c:catAx>
        <c:axId val="8218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2198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198912"/>
        <c:scaling>
          <c:orientation val="minMax"/>
        </c:scaling>
        <c:delete val="0"/>
        <c:axPos val="l"/>
        <c:majorGridlines>
          <c:spPr>
            <a:ln w="3175">
              <a:solidFill>
                <a:srgbClr val="333333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2184832"/>
        <c:crossesAt val="1"/>
        <c:crossBetween val="between"/>
      </c:valAx>
      <c:spPr>
        <a:ln w="25400">
          <a:noFill/>
        </a:ln>
      </c:spPr>
    </c:plotArea>
    <c:legend>
      <c:legendPos val="r"/>
      <c:layout>
        <c:manualLayout>
          <c:xMode val="edge"/>
          <c:yMode val="edge"/>
          <c:x val="0.77304897612531798"/>
          <c:y val="0.18333296034147101"/>
          <c:w val="0.203900532693605"/>
          <c:h val="0.39999918619957198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333333"/>
              </a:solidFill>
              <a:latin typeface="Microsoft Sans Serif"/>
              <a:ea typeface="Microsoft Sans Serif"/>
              <a:cs typeface="Microsoft Sans Serif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Please rank the importance to your agency.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'Question 18'!$B$3</c:f>
              <c:strCache>
                <c:ptCount val="1"/>
                <c:pt idx="0">
                  <c:v>Very Important</c:v>
                </c:pt>
              </c:strCache>
            </c:strRef>
          </c:tx>
          <c:invertIfNegative val="0"/>
          <c:cat>
            <c:strRef>
              <c:f>'Question 18'!$A$4:$A$23</c:f>
              <c:strCache>
                <c:ptCount val="20"/>
                <c:pt idx="0">
                  <c:v>Parcels</c:v>
                </c:pt>
                <c:pt idx="1">
                  <c:v>Address Points</c:v>
                </c:pt>
                <c:pt idx="2">
                  <c:v>Street Centerlines</c:v>
                </c:pt>
                <c:pt idx="3">
                  <c:v>Contours</c:v>
                </c:pt>
                <c:pt idx="4">
                  <c:v>DEM</c:v>
                </c:pt>
                <c:pt idx="5">
                  <c:v>LiDAR</c:v>
                </c:pt>
                <c:pt idx="6">
                  <c:v>Lots</c:v>
                </c:pt>
                <c:pt idx="7">
                  <c:v>Imagery</c:v>
                </c:pt>
                <c:pt idx="8">
                  <c:v>Rights-of-Way</c:v>
                </c:pt>
                <c:pt idx="9">
                  <c:v>Easements</c:v>
                </c:pt>
                <c:pt idx="10">
                  <c:v>Special Districts</c:v>
                </c:pt>
                <c:pt idx="11">
                  <c:v>Building Footprints</c:v>
                </c:pt>
                <c:pt idx="12">
                  <c:v>Routable Network</c:v>
                </c:pt>
                <c:pt idx="13">
                  <c:v>Utility Networks</c:v>
                </c:pt>
                <c:pt idx="14">
                  <c:v>Hydro</c:v>
                </c:pt>
                <c:pt idx="15">
                  <c:v>Census</c:v>
                </c:pt>
                <c:pt idx="16">
                  <c:v>Land Use</c:v>
                </c:pt>
                <c:pt idx="17">
                  <c:v>Zoning</c:v>
                </c:pt>
                <c:pt idx="18">
                  <c:v>General Plan</c:v>
                </c:pt>
                <c:pt idx="19">
                  <c:v>Neighborhood Areas</c:v>
                </c:pt>
              </c:strCache>
            </c:strRef>
          </c:cat>
          <c:val>
            <c:numRef>
              <c:f>'Question 18'!$B$4:$B$23</c:f>
              <c:numCache>
                <c:formatCode>General</c:formatCode>
                <c:ptCount val="20"/>
                <c:pt idx="0">
                  <c:v>31</c:v>
                </c:pt>
                <c:pt idx="1">
                  <c:v>23</c:v>
                </c:pt>
                <c:pt idx="2">
                  <c:v>28</c:v>
                </c:pt>
                <c:pt idx="3">
                  <c:v>22</c:v>
                </c:pt>
                <c:pt idx="4">
                  <c:v>17</c:v>
                </c:pt>
                <c:pt idx="5">
                  <c:v>5</c:v>
                </c:pt>
                <c:pt idx="6">
                  <c:v>17</c:v>
                </c:pt>
                <c:pt idx="7">
                  <c:v>33</c:v>
                </c:pt>
                <c:pt idx="8">
                  <c:v>28</c:v>
                </c:pt>
                <c:pt idx="9">
                  <c:v>17</c:v>
                </c:pt>
                <c:pt idx="10">
                  <c:v>19</c:v>
                </c:pt>
                <c:pt idx="11">
                  <c:v>15</c:v>
                </c:pt>
                <c:pt idx="12">
                  <c:v>12</c:v>
                </c:pt>
                <c:pt idx="13">
                  <c:v>24</c:v>
                </c:pt>
                <c:pt idx="14">
                  <c:v>18</c:v>
                </c:pt>
                <c:pt idx="15">
                  <c:v>12</c:v>
                </c:pt>
                <c:pt idx="16">
                  <c:v>26</c:v>
                </c:pt>
                <c:pt idx="17">
                  <c:v>24</c:v>
                </c:pt>
                <c:pt idx="18">
                  <c:v>21</c:v>
                </c:pt>
                <c:pt idx="19">
                  <c:v>9</c:v>
                </c:pt>
              </c:numCache>
            </c:numRef>
          </c:val>
        </c:ser>
        <c:ser>
          <c:idx val="1"/>
          <c:order val="1"/>
          <c:tx>
            <c:strRef>
              <c:f>'Question 18'!$C$3</c:f>
              <c:strCache>
                <c:ptCount val="1"/>
                <c:pt idx="0">
                  <c:v>Somewhat Important</c:v>
                </c:pt>
              </c:strCache>
            </c:strRef>
          </c:tx>
          <c:invertIfNegative val="0"/>
          <c:cat>
            <c:strRef>
              <c:f>'Question 18'!$A$4:$A$23</c:f>
              <c:strCache>
                <c:ptCount val="20"/>
                <c:pt idx="0">
                  <c:v>Parcels</c:v>
                </c:pt>
                <c:pt idx="1">
                  <c:v>Address Points</c:v>
                </c:pt>
                <c:pt idx="2">
                  <c:v>Street Centerlines</c:v>
                </c:pt>
                <c:pt idx="3">
                  <c:v>Contours</c:v>
                </c:pt>
                <c:pt idx="4">
                  <c:v>DEM</c:v>
                </c:pt>
                <c:pt idx="5">
                  <c:v>LiDAR</c:v>
                </c:pt>
                <c:pt idx="6">
                  <c:v>Lots</c:v>
                </c:pt>
                <c:pt idx="7">
                  <c:v>Imagery</c:v>
                </c:pt>
                <c:pt idx="8">
                  <c:v>Rights-of-Way</c:v>
                </c:pt>
                <c:pt idx="9">
                  <c:v>Easements</c:v>
                </c:pt>
                <c:pt idx="10">
                  <c:v>Special Districts</c:v>
                </c:pt>
                <c:pt idx="11">
                  <c:v>Building Footprints</c:v>
                </c:pt>
                <c:pt idx="12">
                  <c:v>Routable Network</c:v>
                </c:pt>
                <c:pt idx="13">
                  <c:v>Utility Networks</c:v>
                </c:pt>
                <c:pt idx="14">
                  <c:v>Hydro</c:v>
                </c:pt>
                <c:pt idx="15">
                  <c:v>Census</c:v>
                </c:pt>
                <c:pt idx="16">
                  <c:v>Land Use</c:v>
                </c:pt>
                <c:pt idx="17">
                  <c:v>Zoning</c:v>
                </c:pt>
                <c:pt idx="18">
                  <c:v>General Plan</c:v>
                </c:pt>
                <c:pt idx="19">
                  <c:v>Neighborhood Areas</c:v>
                </c:pt>
              </c:strCache>
            </c:strRef>
          </c:cat>
          <c:val>
            <c:numRef>
              <c:f>'Question 18'!$C$4:$C$23</c:f>
              <c:numCache>
                <c:formatCode>General</c:formatCode>
                <c:ptCount val="20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11</c:v>
                </c:pt>
                <c:pt idx="4">
                  <c:v>7</c:v>
                </c:pt>
                <c:pt idx="5">
                  <c:v>16</c:v>
                </c:pt>
                <c:pt idx="6">
                  <c:v>10</c:v>
                </c:pt>
                <c:pt idx="7">
                  <c:v>3</c:v>
                </c:pt>
                <c:pt idx="8">
                  <c:v>5</c:v>
                </c:pt>
                <c:pt idx="9">
                  <c:v>10</c:v>
                </c:pt>
                <c:pt idx="10">
                  <c:v>6</c:v>
                </c:pt>
                <c:pt idx="11">
                  <c:v>9</c:v>
                </c:pt>
                <c:pt idx="12">
                  <c:v>6</c:v>
                </c:pt>
                <c:pt idx="13">
                  <c:v>4</c:v>
                </c:pt>
                <c:pt idx="14">
                  <c:v>12</c:v>
                </c:pt>
                <c:pt idx="15">
                  <c:v>16</c:v>
                </c:pt>
                <c:pt idx="16">
                  <c:v>8</c:v>
                </c:pt>
                <c:pt idx="17">
                  <c:v>7</c:v>
                </c:pt>
                <c:pt idx="18">
                  <c:v>4</c:v>
                </c:pt>
                <c:pt idx="19">
                  <c:v>12</c:v>
                </c:pt>
              </c:numCache>
            </c:numRef>
          </c:val>
        </c:ser>
        <c:ser>
          <c:idx val="2"/>
          <c:order val="2"/>
          <c:tx>
            <c:strRef>
              <c:f>'Question 18'!$D$3</c:f>
              <c:strCache>
                <c:ptCount val="1"/>
                <c:pt idx="0">
                  <c:v>Not that Important</c:v>
                </c:pt>
              </c:strCache>
            </c:strRef>
          </c:tx>
          <c:invertIfNegative val="0"/>
          <c:cat>
            <c:strRef>
              <c:f>'Question 18'!$A$4:$A$23</c:f>
              <c:strCache>
                <c:ptCount val="20"/>
                <c:pt idx="0">
                  <c:v>Parcels</c:v>
                </c:pt>
                <c:pt idx="1">
                  <c:v>Address Points</c:v>
                </c:pt>
                <c:pt idx="2">
                  <c:v>Street Centerlines</c:v>
                </c:pt>
                <c:pt idx="3">
                  <c:v>Contours</c:v>
                </c:pt>
                <c:pt idx="4">
                  <c:v>DEM</c:v>
                </c:pt>
                <c:pt idx="5">
                  <c:v>LiDAR</c:v>
                </c:pt>
                <c:pt idx="6">
                  <c:v>Lots</c:v>
                </c:pt>
                <c:pt idx="7">
                  <c:v>Imagery</c:v>
                </c:pt>
                <c:pt idx="8">
                  <c:v>Rights-of-Way</c:v>
                </c:pt>
                <c:pt idx="9">
                  <c:v>Easements</c:v>
                </c:pt>
                <c:pt idx="10">
                  <c:v>Special Districts</c:v>
                </c:pt>
                <c:pt idx="11">
                  <c:v>Building Footprints</c:v>
                </c:pt>
                <c:pt idx="12">
                  <c:v>Routable Network</c:v>
                </c:pt>
                <c:pt idx="13">
                  <c:v>Utility Networks</c:v>
                </c:pt>
                <c:pt idx="14">
                  <c:v>Hydro</c:v>
                </c:pt>
                <c:pt idx="15">
                  <c:v>Census</c:v>
                </c:pt>
                <c:pt idx="16">
                  <c:v>Land Use</c:v>
                </c:pt>
                <c:pt idx="17">
                  <c:v>Zoning</c:v>
                </c:pt>
                <c:pt idx="18">
                  <c:v>General Plan</c:v>
                </c:pt>
                <c:pt idx="19">
                  <c:v>Neighborhood Areas</c:v>
                </c:pt>
              </c:strCache>
            </c:strRef>
          </c:cat>
          <c:val>
            <c:numRef>
              <c:f>'Question 18'!$D$4:$D$23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6</c:v>
                </c:pt>
                <c:pt idx="5">
                  <c:v>8</c:v>
                </c:pt>
                <c:pt idx="6">
                  <c:v>4</c:v>
                </c:pt>
                <c:pt idx="7">
                  <c:v>0</c:v>
                </c:pt>
                <c:pt idx="8">
                  <c:v>1</c:v>
                </c:pt>
                <c:pt idx="9">
                  <c:v>4</c:v>
                </c:pt>
                <c:pt idx="10">
                  <c:v>6</c:v>
                </c:pt>
                <c:pt idx="11">
                  <c:v>8</c:v>
                </c:pt>
                <c:pt idx="12">
                  <c:v>7</c:v>
                </c:pt>
                <c:pt idx="13">
                  <c:v>3</c:v>
                </c:pt>
                <c:pt idx="14">
                  <c:v>2</c:v>
                </c:pt>
                <c:pt idx="15">
                  <c:v>5</c:v>
                </c:pt>
                <c:pt idx="16">
                  <c:v>2</c:v>
                </c:pt>
                <c:pt idx="17">
                  <c:v>2</c:v>
                </c:pt>
                <c:pt idx="18">
                  <c:v>6</c:v>
                </c:pt>
                <c:pt idx="19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859328"/>
        <c:axId val="81860864"/>
      </c:barChart>
      <c:catAx>
        <c:axId val="81859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81860864"/>
        <c:crosses val="autoZero"/>
        <c:auto val="1"/>
        <c:lblAlgn val="ctr"/>
        <c:lblOffset val="100"/>
        <c:noMultiLvlLbl val="0"/>
      </c:catAx>
      <c:valAx>
        <c:axId val="81860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859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91829843765105"/>
          <c:y val="0.19294469404048101"/>
          <c:w val="0.18626447836375501"/>
          <c:h val="0.23955761494027999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Please rank the need for improvement.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'Question 19'!$B$3</c:f>
              <c:strCache>
                <c:ptCount val="1"/>
                <c:pt idx="0">
                  <c:v>Needs a lot of work</c:v>
                </c:pt>
              </c:strCache>
            </c:strRef>
          </c:tx>
          <c:invertIfNegative val="0"/>
          <c:cat>
            <c:strRef>
              <c:f>'Question 19'!$A$4:$A$22</c:f>
              <c:strCache>
                <c:ptCount val="19"/>
                <c:pt idx="0">
                  <c:v>Parcels</c:v>
                </c:pt>
                <c:pt idx="1">
                  <c:v>Address Points</c:v>
                </c:pt>
                <c:pt idx="2">
                  <c:v>Street Centerlines</c:v>
                </c:pt>
                <c:pt idx="3">
                  <c:v>Contours</c:v>
                </c:pt>
                <c:pt idx="4">
                  <c:v>DEM</c:v>
                </c:pt>
                <c:pt idx="5">
                  <c:v>LiDAR</c:v>
                </c:pt>
                <c:pt idx="6">
                  <c:v>Imagery</c:v>
                </c:pt>
                <c:pt idx="7">
                  <c:v>Rights-of-Way</c:v>
                </c:pt>
                <c:pt idx="8">
                  <c:v>Easements</c:v>
                </c:pt>
                <c:pt idx="9">
                  <c:v>Special Districts</c:v>
                </c:pt>
                <c:pt idx="10">
                  <c:v>Building Footprints</c:v>
                </c:pt>
                <c:pt idx="11">
                  <c:v>Routable Network</c:v>
                </c:pt>
                <c:pt idx="12">
                  <c:v>Utility Networks</c:v>
                </c:pt>
                <c:pt idx="13">
                  <c:v>Hydro</c:v>
                </c:pt>
                <c:pt idx="14">
                  <c:v>Census</c:v>
                </c:pt>
                <c:pt idx="15">
                  <c:v>Land Use</c:v>
                </c:pt>
                <c:pt idx="16">
                  <c:v>Zoning</c:v>
                </c:pt>
                <c:pt idx="17">
                  <c:v>General Plan</c:v>
                </c:pt>
                <c:pt idx="18">
                  <c:v>Neighborhood Areas</c:v>
                </c:pt>
              </c:strCache>
            </c:strRef>
          </c:cat>
          <c:val>
            <c:numRef>
              <c:f>'Question 19'!$B$4:$B$22</c:f>
              <c:numCache>
                <c:formatCode>General</c:formatCode>
                <c:ptCount val="19"/>
                <c:pt idx="0">
                  <c:v>8</c:v>
                </c:pt>
                <c:pt idx="1">
                  <c:v>5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  <c:pt idx="7">
                  <c:v>9</c:v>
                </c:pt>
                <c:pt idx="8">
                  <c:v>12</c:v>
                </c:pt>
                <c:pt idx="9">
                  <c:v>2</c:v>
                </c:pt>
                <c:pt idx="10">
                  <c:v>13</c:v>
                </c:pt>
                <c:pt idx="11">
                  <c:v>7</c:v>
                </c:pt>
                <c:pt idx="12">
                  <c:v>6</c:v>
                </c:pt>
                <c:pt idx="13">
                  <c:v>3</c:v>
                </c:pt>
                <c:pt idx="14">
                  <c:v>2</c:v>
                </c:pt>
                <c:pt idx="15">
                  <c:v>7</c:v>
                </c:pt>
                <c:pt idx="16">
                  <c:v>6</c:v>
                </c:pt>
                <c:pt idx="17">
                  <c:v>7</c:v>
                </c:pt>
                <c:pt idx="18">
                  <c:v>2</c:v>
                </c:pt>
              </c:numCache>
            </c:numRef>
          </c:val>
        </c:ser>
        <c:ser>
          <c:idx val="1"/>
          <c:order val="1"/>
          <c:tx>
            <c:strRef>
              <c:f>'Question 19'!$C$3</c:f>
              <c:strCache>
                <c:ptCount val="1"/>
                <c:pt idx="0">
                  <c:v>Needs some work</c:v>
                </c:pt>
              </c:strCache>
            </c:strRef>
          </c:tx>
          <c:invertIfNegative val="0"/>
          <c:cat>
            <c:strRef>
              <c:f>'Question 19'!$A$4:$A$22</c:f>
              <c:strCache>
                <c:ptCount val="19"/>
                <c:pt idx="0">
                  <c:v>Parcels</c:v>
                </c:pt>
                <c:pt idx="1">
                  <c:v>Address Points</c:v>
                </c:pt>
                <c:pt idx="2">
                  <c:v>Street Centerlines</c:v>
                </c:pt>
                <c:pt idx="3">
                  <c:v>Contours</c:v>
                </c:pt>
                <c:pt idx="4">
                  <c:v>DEM</c:v>
                </c:pt>
                <c:pt idx="5">
                  <c:v>LiDAR</c:v>
                </c:pt>
                <c:pt idx="6">
                  <c:v>Imagery</c:v>
                </c:pt>
                <c:pt idx="7">
                  <c:v>Rights-of-Way</c:v>
                </c:pt>
                <c:pt idx="8">
                  <c:v>Easements</c:v>
                </c:pt>
                <c:pt idx="9">
                  <c:v>Special Districts</c:v>
                </c:pt>
                <c:pt idx="10">
                  <c:v>Building Footprints</c:v>
                </c:pt>
                <c:pt idx="11">
                  <c:v>Routable Network</c:v>
                </c:pt>
                <c:pt idx="12">
                  <c:v>Utility Networks</c:v>
                </c:pt>
                <c:pt idx="13">
                  <c:v>Hydro</c:v>
                </c:pt>
                <c:pt idx="14">
                  <c:v>Census</c:v>
                </c:pt>
                <c:pt idx="15">
                  <c:v>Land Use</c:v>
                </c:pt>
                <c:pt idx="16">
                  <c:v>Zoning</c:v>
                </c:pt>
                <c:pt idx="17">
                  <c:v>General Plan</c:v>
                </c:pt>
                <c:pt idx="18">
                  <c:v>Neighborhood Areas</c:v>
                </c:pt>
              </c:strCache>
            </c:strRef>
          </c:cat>
          <c:val>
            <c:numRef>
              <c:f>'Question 19'!$C$4:$C$22</c:f>
              <c:numCache>
                <c:formatCode>General</c:formatCode>
                <c:ptCount val="19"/>
                <c:pt idx="0">
                  <c:v>17</c:v>
                </c:pt>
                <c:pt idx="1">
                  <c:v>17</c:v>
                </c:pt>
                <c:pt idx="2">
                  <c:v>14</c:v>
                </c:pt>
                <c:pt idx="3">
                  <c:v>12</c:v>
                </c:pt>
                <c:pt idx="4">
                  <c:v>11</c:v>
                </c:pt>
                <c:pt idx="5">
                  <c:v>6</c:v>
                </c:pt>
                <c:pt idx="6">
                  <c:v>5</c:v>
                </c:pt>
                <c:pt idx="7">
                  <c:v>16</c:v>
                </c:pt>
                <c:pt idx="8">
                  <c:v>10</c:v>
                </c:pt>
                <c:pt idx="9">
                  <c:v>11</c:v>
                </c:pt>
                <c:pt idx="10">
                  <c:v>7</c:v>
                </c:pt>
                <c:pt idx="11">
                  <c:v>5</c:v>
                </c:pt>
                <c:pt idx="12">
                  <c:v>12</c:v>
                </c:pt>
                <c:pt idx="13">
                  <c:v>10</c:v>
                </c:pt>
                <c:pt idx="14">
                  <c:v>12</c:v>
                </c:pt>
                <c:pt idx="15">
                  <c:v>14</c:v>
                </c:pt>
                <c:pt idx="16">
                  <c:v>13</c:v>
                </c:pt>
                <c:pt idx="17">
                  <c:v>7</c:v>
                </c:pt>
                <c:pt idx="18">
                  <c:v>6</c:v>
                </c:pt>
              </c:numCache>
            </c:numRef>
          </c:val>
        </c:ser>
        <c:ser>
          <c:idx val="2"/>
          <c:order val="2"/>
          <c:tx>
            <c:strRef>
              <c:f>'Question 19'!$D$3</c:f>
              <c:strCache>
                <c:ptCount val="1"/>
                <c:pt idx="0">
                  <c:v>Needs no work</c:v>
                </c:pt>
              </c:strCache>
            </c:strRef>
          </c:tx>
          <c:invertIfNegative val="0"/>
          <c:cat>
            <c:strRef>
              <c:f>'Question 19'!$A$4:$A$22</c:f>
              <c:strCache>
                <c:ptCount val="19"/>
                <c:pt idx="0">
                  <c:v>Parcels</c:v>
                </c:pt>
                <c:pt idx="1">
                  <c:v>Address Points</c:v>
                </c:pt>
                <c:pt idx="2">
                  <c:v>Street Centerlines</c:v>
                </c:pt>
                <c:pt idx="3">
                  <c:v>Contours</c:v>
                </c:pt>
                <c:pt idx="4">
                  <c:v>DEM</c:v>
                </c:pt>
                <c:pt idx="5">
                  <c:v>LiDAR</c:v>
                </c:pt>
                <c:pt idx="6">
                  <c:v>Imagery</c:v>
                </c:pt>
                <c:pt idx="7">
                  <c:v>Rights-of-Way</c:v>
                </c:pt>
                <c:pt idx="8">
                  <c:v>Easements</c:v>
                </c:pt>
                <c:pt idx="9">
                  <c:v>Special Districts</c:v>
                </c:pt>
                <c:pt idx="10">
                  <c:v>Building Footprints</c:v>
                </c:pt>
                <c:pt idx="11">
                  <c:v>Routable Network</c:v>
                </c:pt>
                <c:pt idx="12">
                  <c:v>Utility Networks</c:v>
                </c:pt>
                <c:pt idx="13">
                  <c:v>Hydro</c:v>
                </c:pt>
                <c:pt idx="14">
                  <c:v>Census</c:v>
                </c:pt>
                <c:pt idx="15">
                  <c:v>Land Use</c:v>
                </c:pt>
                <c:pt idx="16">
                  <c:v>Zoning</c:v>
                </c:pt>
                <c:pt idx="17">
                  <c:v>General Plan</c:v>
                </c:pt>
                <c:pt idx="18">
                  <c:v>Neighborhood Areas</c:v>
                </c:pt>
              </c:strCache>
            </c:strRef>
          </c:cat>
          <c:val>
            <c:numRef>
              <c:f>'Question 19'!$D$4:$D$22</c:f>
              <c:numCache>
                <c:formatCode>General</c:formatCode>
                <c:ptCount val="19"/>
                <c:pt idx="0">
                  <c:v>5</c:v>
                </c:pt>
                <c:pt idx="1">
                  <c:v>3</c:v>
                </c:pt>
                <c:pt idx="2">
                  <c:v>8</c:v>
                </c:pt>
                <c:pt idx="3">
                  <c:v>9</c:v>
                </c:pt>
                <c:pt idx="4">
                  <c:v>8</c:v>
                </c:pt>
                <c:pt idx="5">
                  <c:v>11</c:v>
                </c:pt>
                <c:pt idx="6">
                  <c:v>22</c:v>
                </c:pt>
                <c:pt idx="7">
                  <c:v>3</c:v>
                </c:pt>
                <c:pt idx="8">
                  <c:v>2</c:v>
                </c:pt>
                <c:pt idx="9">
                  <c:v>10</c:v>
                </c:pt>
                <c:pt idx="10">
                  <c:v>3</c:v>
                </c:pt>
                <c:pt idx="11">
                  <c:v>5</c:v>
                </c:pt>
                <c:pt idx="12">
                  <c:v>5</c:v>
                </c:pt>
                <c:pt idx="13">
                  <c:v>12</c:v>
                </c:pt>
                <c:pt idx="14">
                  <c:v>12</c:v>
                </c:pt>
                <c:pt idx="15">
                  <c:v>7</c:v>
                </c:pt>
                <c:pt idx="16">
                  <c:v>7</c:v>
                </c:pt>
                <c:pt idx="17">
                  <c:v>11</c:v>
                </c:pt>
                <c:pt idx="18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899520"/>
        <c:axId val="81901056"/>
      </c:barChart>
      <c:catAx>
        <c:axId val="81899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81901056"/>
        <c:crosses val="autoZero"/>
        <c:auto val="1"/>
        <c:lblAlgn val="ctr"/>
        <c:lblOffset val="100"/>
        <c:noMultiLvlLbl val="0"/>
      </c:catAx>
      <c:valAx>
        <c:axId val="81901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899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554114856921199"/>
          <c:y val="0.17298245614035099"/>
          <c:w val="0.18812307825992999"/>
          <c:h val="0.22284569691946399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Please </a:t>
            </a:r>
            <a:r>
              <a:rPr lang="en-US" sz="1200" dirty="0" smtClean="0"/>
              <a:t>rank </a:t>
            </a:r>
            <a:r>
              <a:rPr lang="en-US" sz="1200" dirty="0"/>
              <a:t>the priority for regional maintenance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'Question 20'!$B$3</c:f>
              <c:strCache>
                <c:ptCount val="1"/>
                <c:pt idx="0">
                  <c:v>Very Important</c:v>
                </c:pt>
              </c:strCache>
            </c:strRef>
          </c:tx>
          <c:invertIfNegative val="0"/>
          <c:cat>
            <c:strRef>
              <c:f>'Question 20'!$A$4:$A$22</c:f>
              <c:strCache>
                <c:ptCount val="19"/>
                <c:pt idx="0">
                  <c:v>Parcels</c:v>
                </c:pt>
                <c:pt idx="1">
                  <c:v>Address Points</c:v>
                </c:pt>
                <c:pt idx="2">
                  <c:v>Street Centerlines</c:v>
                </c:pt>
                <c:pt idx="3">
                  <c:v>Contours</c:v>
                </c:pt>
                <c:pt idx="4">
                  <c:v>DEM</c:v>
                </c:pt>
                <c:pt idx="5">
                  <c:v>LiDAR</c:v>
                </c:pt>
                <c:pt idx="6">
                  <c:v>Imagery</c:v>
                </c:pt>
                <c:pt idx="7">
                  <c:v>Rights-of-Way</c:v>
                </c:pt>
                <c:pt idx="8">
                  <c:v>Easements</c:v>
                </c:pt>
                <c:pt idx="9">
                  <c:v>Special Districts</c:v>
                </c:pt>
                <c:pt idx="10">
                  <c:v>Building Footprints</c:v>
                </c:pt>
                <c:pt idx="11">
                  <c:v>Routable Network</c:v>
                </c:pt>
                <c:pt idx="12">
                  <c:v>Utility Networks</c:v>
                </c:pt>
                <c:pt idx="13">
                  <c:v>Hydro</c:v>
                </c:pt>
                <c:pt idx="14">
                  <c:v>Census</c:v>
                </c:pt>
                <c:pt idx="15">
                  <c:v>Land Use</c:v>
                </c:pt>
                <c:pt idx="16">
                  <c:v>Zoning</c:v>
                </c:pt>
                <c:pt idx="17">
                  <c:v>General Plan</c:v>
                </c:pt>
                <c:pt idx="18">
                  <c:v>Neighborhood Areas</c:v>
                </c:pt>
              </c:strCache>
            </c:strRef>
          </c:cat>
          <c:val>
            <c:numRef>
              <c:f>'Question 20'!$B$4:$B$22</c:f>
              <c:numCache>
                <c:formatCode>General</c:formatCode>
                <c:ptCount val="19"/>
                <c:pt idx="0">
                  <c:v>29</c:v>
                </c:pt>
                <c:pt idx="1">
                  <c:v>21</c:v>
                </c:pt>
                <c:pt idx="2">
                  <c:v>28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22</c:v>
                </c:pt>
                <c:pt idx="7">
                  <c:v>24</c:v>
                </c:pt>
                <c:pt idx="8">
                  <c:v>11</c:v>
                </c:pt>
                <c:pt idx="9">
                  <c:v>12</c:v>
                </c:pt>
                <c:pt idx="10">
                  <c:v>10</c:v>
                </c:pt>
                <c:pt idx="11">
                  <c:v>8</c:v>
                </c:pt>
                <c:pt idx="12">
                  <c:v>13</c:v>
                </c:pt>
                <c:pt idx="13">
                  <c:v>15</c:v>
                </c:pt>
                <c:pt idx="14">
                  <c:v>13</c:v>
                </c:pt>
                <c:pt idx="15">
                  <c:v>17</c:v>
                </c:pt>
                <c:pt idx="16">
                  <c:v>16</c:v>
                </c:pt>
                <c:pt idx="17">
                  <c:v>16</c:v>
                </c:pt>
                <c:pt idx="18">
                  <c:v>6</c:v>
                </c:pt>
              </c:numCache>
            </c:numRef>
          </c:val>
        </c:ser>
        <c:ser>
          <c:idx val="1"/>
          <c:order val="1"/>
          <c:tx>
            <c:strRef>
              <c:f>'Question 20'!$C$3</c:f>
              <c:strCache>
                <c:ptCount val="1"/>
                <c:pt idx="0">
                  <c:v>Somewhat Important</c:v>
                </c:pt>
              </c:strCache>
            </c:strRef>
          </c:tx>
          <c:invertIfNegative val="0"/>
          <c:cat>
            <c:strRef>
              <c:f>'Question 20'!$A$4:$A$22</c:f>
              <c:strCache>
                <c:ptCount val="19"/>
                <c:pt idx="0">
                  <c:v>Parcels</c:v>
                </c:pt>
                <c:pt idx="1">
                  <c:v>Address Points</c:v>
                </c:pt>
                <c:pt idx="2">
                  <c:v>Street Centerlines</c:v>
                </c:pt>
                <c:pt idx="3">
                  <c:v>Contours</c:v>
                </c:pt>
                <c:pt idx="4">
                  <c:v>DEM</c:v>
                </c:pt>
                <c:pt idx="5">
                  <c:v>LiDAR</c:v>
                </c:pt>
                <c:pt idx="6">
                  <c:v>Imagery</c:v>
                </c:pt>
                <c:pt idx="7">
                  <c:v>Rights-of-Way</c:v>
                </c:pt>
                <c:pt idx="8">
                  <c:v>Easements</c:v>
                </c:pt>
                <c:pt idx="9">
                  <c:v>Special Districts</c:v>
                </c:pt>
                <c:pt idx="10">
                  <c:v>Building Footprints</c:v>
                </c:pt>
                <c:pt idx="11">
                  <c:v>Routable Network</c:v>
                </c:pt>
                <c:pt idx="12">
                  <c:v>Utility Networks</c:v>
                </c:pt>
                <c:pt idx="13">
                  <c:v>Hydro</c:v>
                </c:pt>
                <c:pt idx="14">
                  <c:v>Census</c:v>
                </c:pt>
                <c:pt idx="15">
                  <c:v>Land Use</c:v>
                </c:pt>
                <c:pt idx="16">
                  <c:v>Zoning</c:v>
                </c:pt>
                <c:pt idx="17">
                  <c:v>General Plan</c:v>
                </c:pt>
                <c:pt idx="18">
                  <c:v>Neighborhood Areas</c:v>
                </c:pt>
              </c:strCache>
            </c:strRef>
          </c:cat>
          <c:val>
            <c:numRef>
              <c:f>'Question 20'!$C$4:$C$22</c:f>
              <c:numCache>
                <c:formatCode>General</c:formatCode>
                <c:ptCount val="1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12</c:v>
                </c:pt>
                <c:pt idx="4">
                  <c:v>13</c:v>
                </c:pt>
                <c:pt idx="5">
                  <c:v>9</c:v>
                </c:pt>
                <c:pt idx="6">
                  <c:v>5</c:v>
                </c:pt>
                <c:pt idx="7">
                  <c:v>4</c:v>
                </c:pt>
                <c:pt idx="8">
                  <c:v>12</c:v>
                </c:pt>
                <c:pt idx="9">
                  <c:v>7</c:v>
                </c:pt>
                <c:pt idx="10">
                  <c:v>6</c:v>
                </c:pt>
                <c:pt idx="11">
                  <c:v>10</c:v>
                </c:pt>
                <c:pt idx="12">
                  <c:v>9</c:v>
                </c:pt>
                <c:pt idx="13">
                  <c:v>10</c:v>
                </c:pt>
                <c:pt idx="14">
                  <c:v>11</c:v>
                </c:pt>
                <c:pt idx="15">
                  <c:v>10</c:v>
                </c:pt>
                <c:pt idx="16">
                  <c:v>11</c:v>
                </c:pt>
                <c:pt idx="17">
                  <c:v>9</c:v>
                </c:pt>
                <c:pt idx="18">
                  <c:v>9</c:v>
                </c:pt>
              </c:numCache>
            </c:numRef>
          </c:val>
        </c:ser>
        <c:ser>
          <c:idx val="2"/>
          <c:order val="2"/>
          <c:tx>
            <c:strRef>
              <c:f>'Question 20'!$D$3</c:f>
              <c:strCache>
                <c:ptCount val="1"/>
                <c:pt idx="0">
                  <c:v>Not that Important</c:v>
                </c:pt>
              </c:strCache>
            </c:strRef>
          </c:tx>
          <c:invertIfNegative val="0"/>
          <c:cat>
            <c:strRef>
              <c:f>'Question 20'!$A$4:$A$22</c:f>
              <c:strCache>
                <c:ptCount val="19"/>
                <c:pt idx="0">
                  <c:v>Parcels</c:v>
                </c:pt>
                <c:pt idx="1">
                  <c:v>Address Points</c:v>
                </c:pt>
                <c:pt idx="2">
                  <c:v>Street Centerlines</c:v>
                </c:pt>
                <c:pt idx="3">
                  <c:v>Contours</c:v>
                </c:pt>
                <c:pt idx="4">
                  <c:v>DEM</c:v>
                </c:pt>
                <c:pt idx="5">
                  <c:v>LiDAR</c:v>
                </c:pt>
                <c:pt idx="6">
                  <c:v>Imagery</c:v>
                </c:pt>
                <c:pt idx="7">
                  <c:v>Rights-of-Way</c:v>
                </c:pt>
                <c:pt idx="8">
                  <c:v>Easements</c:v>
                </c:pt>
                <c:pt idx="9">
                  <c:v>Special Districts</c:v>
                </c:pt>
                <c:pt idx="10">
                  <c:v>Building Footprints</c:v>
                </c:pt>
                <c:pt idx="11">
                  <c:v>Routable Network</c:v>
                </c:pt>
                <c:pt idx="12">
                  <c:v>Utility Networks</c:v>
                </c:pt>
                <c:pt idx="13">
                  <c:v>Hydro</c:v>
                </c:pt>
                <c:pt idx="14">
                  <c:v>Census</c:v>
                </c:pt>
                <c:pt idx="15">
                  <c:v>Land Use</c:v>
                </c:pt>
                <c:pt idx="16">
                  <c:v>Zoning</c:v>
                </c:pt>
                <c:pt idx="17">
                  <c:v>General Plan</c:v>
                </c:pt>
                <c:pt idx="18">
                  <c:v>Neighborhood Areas</c:v>
                </c:pt>
              </c:strCache>
            </c:strRef>
          </c:cat>
          <c:val>
            <c:numRef>
              <c:f>'Question 20'!$D$4:$D$22</c:f>
              <c:numCache>
                <c:formatCode>General</c:formatCode>
                <c:ptCount val="19"/>
                <c:pt idx="0">
                  <c:v>2</c:v>
                </c:pt>
                <c:pt idx="1">
                  <c:v>7</c:v>
                </c:pt>
                <c:pt idx="2">
                  <c:v>3</c:v>
                </c:pt>
                <c:pt idx="3">
                  <c:v>7</c:v>
                </c:pt>
                <c:pt idx="4">
                  <c:v>5</c:v>
                </c:pt>
                <c:pt idx="5">
                  <c:v>9</c:v>
                </c:pt>
                <c:pt idx="6">
                  <c:v>4</c:v>
                </c:pt>
                <c:pt idx="7">
                  <c:v>2</c:v>
                </c:pt>
                <c:pt idx="8">
                  <c:v>4</c:v>
                </c:pt>
                <c:pt idx="9">
                  <c:v>8</c:v>
                </c:pt>
                <c:pt idx="10">
                  <c:v>11</c:v>
                </c:pt>
                <c:pt idx="11">
                  <c:v>6</c:v>
                </c:pt>
                <c:pt idx="12">
                  <c:v>6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958784"/>
        <c:axId val="81960320"/>
      </c:barChart>
      <c:catAx>
        <c:axId val="81958784"/>
        <c:scaling>
          <c:orientation val="minMax"/>
        </c:scaling>
        <c:delete val="0"/>
        <c:axPos val="b"/>
        <c:majorTickMark val="out"/>
        <c:minorTickMark val="none"/>
        <c:tickLblPos val="nextTo"/>
        <c:crossAx val="81960320"/>
        <c:crosses val="autoZero"/>
        <c:auto val="1"/>
        <c:lblAlgn val="ctr"/>
        <c:lblOffset val="100"/>
        <c:noMultiLvlLbl val="0"/>
      </c:catAx>
      <c:valAx>
        <c:axId val="81960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958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336768841394799"/>
          <c:y val="0.25675048355899399"/>
          <c:w val="0.19698945444319499"/>
          <c:h val="0.22112155226244701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 sz="1200"/>
              <a:t>Is the majority of your agency's data available to others?</a:t>
            </a:r>
          </a:p>
        </c:rich>
      </c:tx>
      <c:layout>
        <c:manualLayout>
          <c:xMode val="edge"/>
          <c:yMode val="edge"/>
          <c:x val="0.17946484703246099"/>
          <c:y val="4.77939632545932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7434210526315805E-2"/>
          <c:y val="0.18235320305779401"/>
          <c:w val="0.64802631578947401"/>
          <c:h val="0.63529503000779797"/>
        </c:manualLayout>
      </c:layout>
      <c:barChart>
        <c:barDir val="col"/>
        <c:grouping val="clustered"/>
        <c:varyColors val="0"/>
        <c:ser>
          <c:idx val="1"/>
          <c:order val="0"/>
          <c:tx>
            <c:v>Web Mapping Service</c:v>
          </c:tx>
          <c:spPr>
            <a:solidFill>
              <a:srgbClr val="993366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21'!$A$4:$A$6</c:f>
              <c:strCache>
                <c:ptCount val="3"/>
                <c:pt idx="0">
                  <c:v>To the public for free</c:v>
                </c:pt>
                <c:pt idx="1">
                  <c:v>To the public for cost</c:v>
                </c:pt>
                <c:pt idx="2">
                  <c:v>To gov't/public agencies only</c:v>
                </c:pt>
              </c:strCache>
            </c:strRef>
          </c:cat>
          <c:val>
            <c:numRef>
              <c:f>'Question 21'!$E$4:$E$6</c:f>
              <c:numCache>
                <c:formatCode>General</c:formatCode>
                <c:ptCount val="3"/>
                <c:pt idx="0">
                  <c:v>8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ser>
          <c:idx val="2"/>
          <c:order val="1"/>
          <c:tx>
            <c:v>FTP</c:v>
          </c:tx>
          <c:spPr>
            <a:solidFill>
              <a:srgbClr val="FFFFCC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21'!$A$4:$A$6</c:f>
              <c:strCache>
                <c:ptCount val="3"/>
                <c:pt idx="0">
                  <c:v>To the public for free</c:v>
                </c:pt>
                <c:pt idx="1">
                  <c:v>To the public for cost</c:v>
                </c:pt>
                <c:pt idx="2">
                  <c:v>To gov't/public agencies only</c:v>
                </c:pt>
              </c:strCache>
            </c:strRef>
          </c:cat>
          <c:val>
            <c:numRef>
              <c:f>'Question 21'!$D$4:$D$6</c:f>
              <c:numCache>
                <c:formatCode>General</c:formatCode>
                <c:ptCount val="3"/>
                <c:pt idx="0">
                  <c:v>9</c:v>
                </c:pt>
                <c:pt idx="1">
                  <c:v>0</c:v>
                </c:pt>
                <c:pt idx="2">
                  <c:v>6</c:v>
                </c:pt>
              </c:numCache>
            </c:numRef>
          </c:val>
        </c:ser>
        <c:ser>
          <c:idx val="3"/>
          <c:order val="2"/>
          <c:tx>
            <c:v>Upon Request</c:v>
          </c:tx>
          <c:spPr>
            <a:solidFill>
              <a:srgbClr val="CCFFFF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21'!$A$4:$A$6</c:f>
              <c:strCache>
                <c:ptCount val="3"/>
                <c:pt idx="0">
                  <c:v>To the public for free</c:v>
                </c:pt>
                <c:pt idx="1">
                  <c:v>To the public for cost</c:v>
                </c:pt>
                <c:pt idx="2">
                  <c:v>To gov't/public agencies only</c:v>
                </c:pt>
              </c:strCache>
            </c:strRef>
          </c:cat>
          <c:val>
            <c:numRef>
              <c:f>'Question 21'!$C$4:$C$6</c:f>
              <c:numCache>
                <c:formatCode>General</c:formatCode>
                <c:ptCount val="3"/>
                <c:pt idx="0">
                  <c:v>16</c:v>
                </c:pt>
                <c:pt idx="1">
                  <c:v>8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007168"/>
        <c:axId val="82008704"/>
      </c:barChart>
      <c:catAx>
        <c:axId val="82007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2008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008704"/>
        <c:scaling>
          <c:orientation val="minMax"/>
        </c:scaling>
        <c:delete val="0"/>
        <c:axPos val="l"/>
        <c:majorGridlines>
          <c:spPr>
            <a:ln w="3175">
              <a:solidFill>
                <a:srgbClr val="333333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2007168"/>
        <c:crossesAt val="1"/>
        <c:crossBetween val="between"/>
      </c:valAx>
      <c:spPr>
        <a:ln w="25400">
          <a:noFill/>
        </a:ln>
      </c:spPr>
    </c:plotArea>
    <c:legend>
      <c:legendPos val="r"/>
      <c:layout>
        <c:manualLayout>
          <c:xMode val="edge"/>
          <c:yMode val="edge"/>
          <c:x val="0.74703503246561298"/>
          <c:y val="0.358332604303783"/>
          <c:w val="0.23097693815941001"/>
          <c:h val="0.23996161417322801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000" b="0" i="0" u="none" strike="noStrike" baseline="0">
              <a:solidFill>
                <a:srgbClr val="333333"/>
              </a:solidFill>
              <a:latin typeface="Microsoft Sans Serif"/>
              <a:ea typeface="Microsoft Sans Serif"/>
              <a:cs typeface="Microsoft Sans Serif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/>
              <a:t>What coordinate reference system does your agency use?</a:t>
            </a:r>
          </a:p>
        </c:rich>
      </c:tx>
      <c:layout>
        <c:manualLayout>
          <c:xMode val="edge"/>
          <c:yMode val="edge"/>
          <c:x val="0.1610985655095"/>
          <c:y val="5.61272965879264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1180676236769297E-2"/>
          <c:y val="0.18235320305779401"/>
          <c:w val="0.78125132454990698"/>
          <c:h val="0.63529503000779797"/>
        </c:manualLayout>
      </c:layout>
      <c:barChart>
        <c:barDir val="col"/>
        <c:grouping val="stacked"/>
        <c:varyColors val="0"/>
        <c:ser>
          <c:idx val="0"/>
          <c:order val="0"/>
          <c:tx>
            <c:v>Other</c:v>
          </c:tx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15'!$A$4:$A$7</c:f>
              <c:strCache>
                <c:ptCount val="4"/>
                <c:pt idx="0">
                  <c:v>UTM</c:v>
                </c:pt>
                <c:pt idx="1">
                  <c:v>Geographic (Lat/Long)</c:v>
                </c:pt>
                <c:pt idx="2">
                  <c:v>State Plane</c:v>
                </c:pt>
                <c:pt idx="3">
                  <c:v>Albers</c:v>
                </c:pt>
              </c:strCache>
            </c:strRef>
          </c:cat>
          <c:val>
            <c:numRef>
              <c:f>'Question 15'!$E$4:$E$7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v>NAD 83</c:v>
          </c:tx>
          <c:spPr>
            <a:solidFill>
              <a:srgbClr val="993366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15'!$A$4:$A$7</c:f>
              <c:strCache>
                <c:ptCount val="4"/>
                <c:pt idx="0">
                  <c:v>UTM</c:v>
                </c:pt>
                <c:pt idx="1">
                  <c:v>Geographic (Lat/Long)</c:v>
                </c:pt>
                <c:pt idx="2">
                  <c:v>State Plane</c:v>
                </c:pt>
                <c:pt idx="3">
                  <c:v>Albers</c:v>
                </c:pt>
              </c:strCache>
            </c:strRef>
          </c:cat>
          <c:val>
            <c:numRef>
              <c:f>'Question 15'!$D$4:$D$7</c:f>
              <c:numCache>
                <c:formatCode>General</c:formatCode>
                <c:ptCount val="4"/>
                <c:pt idx="0">
                  <c:v>7</c:v>
                </c:pt>
                <c:pt idx="1">
                  <c:v>13</c:v>
                </c:pt>
                <c:pt idx="2">
                  <c:v>31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v>NAD 27</c:v>
          </c:tx>
          <c:spPr>
            <a:solidFill>
              <a:srgbClr val="FFFFCC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15'!$A$4:$A$7</c:f>
              <c:strCache>
                <c:ptCount val="4"/>
                <c:pt idx="0">
                  <c:v>UTM</c:v>
                </c:pt>
                <c:pt idx="1">
                  <c:v>Geographic (Lat/Long)</c:v>
                </c:pt>
                <c:pt idx="2">
                  <c:v>State Plane</c:v>
                </c:pt>
                <c:pt idx="3">
                  <c:v>Albers</c:v>
                </c:pt>
              </c:strCache>
            </c:strRef>
          </c:cat>
          <c:val>
            <c:numRef>
              <c:f>'Question 15'!$C$4:$C$7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045952"/>
        <c:axId val="82072320"/>
      </c:barChart>
      <c:catAx>
        <c:axId val="8204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2072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072320"/>
        <c:scaling>
          <c:orientation val="minMax"/>
        </c:scaling>
        <c:delete val="0"/>
        <c:axPos val="l"/>
        <c:majorGridlines>
          <c:spPr>
            <a:ln w="3175">
              <a:solidFill>
                <a:srgbClr val="333333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2045952"/>
        <c:crossesAt val="1"/>
        <c:crossBetween val="between"/>
      </c:valAx>
      <c:spPr>
        <a:solidFill>
          <a:schemeClr val="bg1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87840715818631598"/>
          <c:y val="0.387499211630836"/>
          <c:w val="0.104821856585479"/>
          <c:h val="0.19999959309978599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333333"/>
              </a:solidFill>
              <a:latin typeface="Microsoft Sans Serif"/>
              <a:ea typeface="Microsoft Sans Serif"/>
              <a:cs typeface="Microsoft Sans Serif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/>
              <a:t>Approximately how many people in your agency use GIS (directly or via web apps)?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5'!$D$3</c:f>
              <c:strCache>
                <c:ptCount val="1"/>
                <c:pt idx="0">
                  <c:v>Response Count</c:v>
                </c:pt>
              </c:strCache>
            </c:strRef>
          </c:tx>
          <c:invertIfNegative val="0"/>
          <c:cat>
            <c:strRef>
              <c:f>'Question 5'!$A$4:$A$8</c:f>
              <c:strCache>
                <c:ptCount val="5"/>
                <c:pt idx="0">
                  <c:v>Less than 10</c:v>
                </c:pt>
                <c:pt idx="1">
                  <c:v>11 - 25</c:v>
                </c:pt>
                <c:pt idx="2">
                  <c:v>26 - 100</c:v>
                </c:pt>
                <c:pt idx="3">
                  <c:v>101 - 500</c:v>
                </c:pt>
                <c:pt idx="4">
                  <c:v>Over 500</c:v>
                </c:pt>
              </c:strCache>
            </c:strRef>
          </c:cat>
          <c:val>
            <c:numRef>
              <c:f>'Question 5'!$D$4:$D$8</c:f>
              <c:numCache>
                <c:formatCode>0</c:formatCode>
                <c:ptCount val="5"/>
                <c:pt idx="0">
                  <c:v>17</c:v>
                </c:pt>
                <c:pt idx="1">
                  <c:v>10</c:v>
                </c:pt>
                <c:pt idx="2">
                  <c:v>5</c:v>
                </c:pt>
                <c:pt idx="3">
                  <c:v>9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253888"/>
        <c:axId val="81255424"/>
      </c:barChart>
      <c:catAx>
        <c:axId val="81253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1255424"/>
        <c:crosses val="autoZero"/>
        <c:auto val="1"/>
        <c:lblAlgn val="ctr"/>
        <c:lblOffset val="100"/>
        <c:noMultiLvlLbl val="0"/>
      </c:catAx>
      <c:valAx>
        <c:axId val="8125542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1253888"/>
        <c:crosses val="autoZero"/>
        <c:crossBetween val="between"/>
      </c:valAx>
    </c:plotArea>
    <c:plotVisOnly val="1"/>
    <c:dispBlanksAs val="gap"/>
    <c:showDLblsOverMax val="0"/>
  </c:chart>
  <c:spPr>
    <a:solidFill>
      <a:sysClr val="window" lastClr="FFFFFF"/>
    </a:solidFill>
  </c:sp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/>
              <a:t>What applications are tied directly to your agency's GIS? Check all that apply.</a:t>
            </a:r>
          </a:p>
        </c:rich>
      </c:tx>
      <c:layout>
        <c:manualLayout>
          <c:xMode val="edge"/>
          <c:yMode val="edge"/>
          <c:x val="0.15193602693602701"/>
          <c:y val="4.36272965879265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375185436987"/>
          <c:y val="0.18235320305779401"/>
          <c:w val="0.86632091322311899"/>
          <c:h val="0.4852948145892900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23'!$A$4:$A$12</c:f>
              <c:strCache>
                <c:ptCount val="9"/>
                <c:pt idx="0">
                  <c:v>Document Management Systems</c:v>
                </c:pt>
                <c:pt idx="1">
                  <c:v>Asset Management Systems</c:v>
                </c:pt>
                <c:pt idx="2">
                  <c:v>Building Permits</c:v>
                </c:pt>
                <c:pt idx="3">
                  <c:v>Utility Dispatch</c:v>
                </c:pt>
                <c:pt idx="4">
                  <c:v>Water Bills</c:v>
                </c:pt>
                <c:pt idx="5">
                  <c:v>Business Licenses</c:v>
                </c:pt>
                <c:pt idx="6">
                  <c:v>Police Dispatch</c:v>
                </c:pt>
                <c:pt idx="7">
                  <c:v>Fire Dispatch</c:v>
                </c:pt>
                <c:pt idx="8">
                  <c:v>Transportation Modeling</c:v>
                </c:pt>
              </c:strCache>
            </c:strRef>
          </c:cat>
          <c:val>
            <c:numRef>
              <c:f>'Question 23'!$C$4:$C$12</c:f>
              <c:numCache>
                <c:formatCode>0%</c:formatCode>
                <c:ptCount val="9"/>
                <c:pt idx="0">
                  <c:v>0.54500000000000004</c:v>
                </c:pt>
                <c:pt idx="1">
                  <c:v>0.77300000000000002</c:v>
                </c:pt>
                <c:pt idx="2">
                  <c:v>0.36399999999999999</c:v>
                </c:pt>
                <c:pt idx="3">
                  <c:v>0.22700000000000001</c:v>
                </c:pt>
                <c:pt idx="4">
                  <c:v>0.182</c:v>
                </c:pt>
                <c:pt idx="5">
                  <c:v>9.0999999999999998E-2</c:v>
                </c:pt>
                <c:pt idx="6">
                  <c:v>0.27300000000000002</c:v>
                </c:pt>
                <c:pt idx="7">
                  <c:v>0.36399999999999999</c:v>
                </c:pt>
                <c:pt idx="8">
                  <c:v>0.182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661760"/>
        <c:axId val="82663296"/>
      </c:barChart>
      <c:catAx>
        <c:axId val="8266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-360000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2663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663296"/>
        <c:scaling>
          <c:orientation val="minMax"/>
        </c:scaling>
        <c:delete val="0"/>
        <c:axPos val="l"/>
        <c:majorGridlines>
          <c:spPr>
            <a:ln w="3175">
              <a:solidFill>
                <a:srgbClr val="333333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2661760"/>
        <c:crossesAt val="1"/>
        <c:crossBetween val="between"/>
      </c:valAx>
      <c:spPr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 sz="1100"/>
              <a:t>Does your agency have a geocoding tool?  If so, what is the source data?</a:t>
            </a:r>
          </a:p>
        </c:rich>
      </c:tx>
      <c:layout>
        <c:manualLayout>
          <c:xMode val="edge"/>
          <c:yMode val="edge"/>
          <c:x val="0.16529143762689999"/>
          <c:y val="4.36272965879265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375185436987"/>
          <c:y val="0.18235320305779401"/>
          <c:w val="0.86632091322311899"/>
          <c:h val="0.635295030007797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25'!$A$4:$A$8</c:f>
              <c:strCache>
                <c:ptCount val="5"/>
                <c:pt idx="0">
                  <c:v>SanGIS</c:v>
                </c:pt>
                <c:pt idx="1">
                  <c:v>Esri</c:v>
                </c:pt>
                <c:pt idx="2">
                  <c:v>Bing</c:v>
                </c:pt>
                <c:pt idx="3">
                  <c:v>Thomas Brothers</c:v>
                </c:pt>
                <c:pt idx="4">
                  <c:v>Google</c:v>
                </c:pt>
              </c:strCache>
            </c:strRef>
          </c:cat>
          <c:val>
            <c:numRef>
              <c:f>'Question 25'!$C$4:$C$8</c:f>
              <c:numCache>
                <c:formatCode>0%</c:formatCode>
                <c:ptCount val="5"/>
                <c:pt idx="0">
                  <c:v>0.5</c:v>
                </c:pt>
                <c:pt idx="1">
                  <c:v>0.65</c:v>
                </c:pt>
                <c:pt idx="2">
                  <c:v>0.15</c:v>
                </c:pt>
                <c:pt idx="3">
                  <c:v>0.05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608896"/>
        <c:axId val="82610432"/>
      </c:barChart>
      <c:catAx>
        <c:axId val="8260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2610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610432"/>
        <c:scaling>
          <c:orientation val="minMax"/>
        </c:scaling>
        <c:delete val="0"/>
        <c:axPos val="l"/>
        <c:majorGridlines>
          <c:spPr>
            <a:ln w="3175">
              <a:solidFill>
                <a:srgbClr val="333333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Total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2608896"/>
        <c:crossesAt val="1"/>
        <c:crossBetween val="between"/>
      </c:valAx>
      <c:spPr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 sz="1200" dirty="0"/>
              <a:t>What is your agency's approximate GIS budget? </a:t>
            </a:r>
            <a:r>
              <a:rPr lang="en-US" sz="1200" dirty="0" smtClean="0"/>
              <a:t>Combined </a:t>
            </a:r>
            <a:r>
              <a:rPr lang="en-US" sz="1200" dirty="0"/>
              <a:t>costs for personnel, operating expenses, hardware &amp; software procurement/maintenance, data acquisition and consultant services.</a:t>
            </a:r>
          </a:p>
        </c:rich>
      </c:tx>
      <c:layout>
        <c:manualLayout>
          <c:xMode val="edge"/>
          <c:yMode val="edge"/>
          <c:x val="4.3125696616690003E-2"/>
          <c:y val="4.28658501020705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9750275780744802E-2"/>
          <c:y val="0.26817585301837299"/>
          <c:w val="0.41840348714783898"/>
          <c:h val="0.70882454736981204"/>
        </c:manualLayout>
      </c:layout>
      <c:pieChart>
        <c:varyColors val="1"/>
        <c:ser>
          <c:idx val="0"/>
          <c:order val="0"/>
          <c:tx>
            <c:strRef>
              <c:f>'Question 29'!$B$3</c:f>
              <c:strCache>
                <c:ptCount val="1"/>
                <c:pt idx="0">
                  <c:v>Response Percent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dPt>
            <c:idx val="0"/>
            <c:bubble3D val="0"/>
            <c:spPr>
              <a:solidFill>
                <a:srgbClr val="4BACC6">
                  <a:lumMod val="40000"/>
                  <a:lumOff val="60000"/>
                </a:srgbClr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CC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Lbls>
            <c:txPr>
              <a:bodyPr/>
              <a:lstStyle/>
              <a:p>
                <a:pPr>
                  <a:defRPr sz="1400" b="1" i="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29'!$A$4:$A$8</c:f>
              <c:strCache>
                <c:ptCount val="5"/>
                <c:pt idx="0">
                  <c:v>Less than $100,000</c:v>
                </c:pt>
                <c:pt idx="1">
                  <c:v>$100,000 - $400,000</c:v>
                </c:pt>
                <c:pt idx="2">
                  <c:v>$401,000 - $700,000</c:v>
                </c:pt>
                <c:pt idx="3">
                  <c:v>$701,000 - $1,000,000</c:v>
                </c:pt>
                <c:pt idx="4">
                  <c:v>Over $1,000,000</c:v>
                </c:pt>
              </c:strCache>
            </c:strRef>
          </c:cat>
          <c:val>
            <c:numRef>
              <c:f>'Question 29'!$B$4:$B$8</c:f>
              <c:numCache>
                <c:formatCode>0.0%</c:formatCode>
                <c:ptCount val="5"/>
                <c:pt idx="0">
                  <c:v>0.45200000000000001</c:v>
                </c:pt>
                <c:pt idx="1">
                  <c:v>0.22600000000000001</c:v>
                </c:pt>
                <c:pt idx="2">
                  <c:v>0.161</c:v>
                </c:pt>
                <c:pt idx="3">
                  <c:v>6.5000000000000002E-2</c:v>
                </c:pt>
                <c:pt idx="4">
                  <c:v>9.7000000000000003E-2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ln w="25400">
          <a:noFill/>
        </a:ln>
      </c:spPr>
    </c:plotArea>
    <c:legend>
      <c:legendPos val="r"/>
      <c:layout>
        <c:manualLayout>
          <c:xMode val="edge"/>
          <c:yMode val="edge"/>
          <c:x val="0.57613754802388795"/>
          <c:y val="0.33494342373869901"/>
          <c:w val="0.33172972440944898"/>
          <c:h val="0.476231965087204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Microsoft Sans Serif"/>
              <a:ea typeface="Microsoft Sans Serif"/>
              <a:cs typeface="Microsoft Sans Serif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 sz="1200"/>
              <a:t>How does your agency fund its GIS operating budget?</a:t>
            </a:r>
          </a:p>
        </c:rich>
      </c:tx>
      <c:layout>
        <c:manualLayout>
          <c:xMode val="edge"/>
          <c:yMode val="edge"/>
          <c:x val="0.15761592300962399"/>
          <c:y val="3.344196558763490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368078220076199"/>
          <c:y val="0.200000287224677"/>
          <c:w val="0.41840348714783898"/>
          <c:h val="0.70882454736981204"/>
        </c:manualLayout>
      </c:layout>
      <c:pieChart>
        <c:varyColors val="1"/>
        <c:ser>
          <c:idx val="0"/>
          <c:order val="0"/>
          <c:tx>
            <c:strRef>
              <c:f>'Question 32'!$B$3</c:f>
              <c:strCache>
                <c:ptCount val="1"/>
                <c:pt idx="0">
                  <c:v>Response Percent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Lbls>
            <c:txPr>
              <a:bodyPr/>
              <a:lstStyle/>
              <a:p>
                <a:pPr>
                  <a:defRPr sz="1400" b="1" i="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32'!$A$4:$A$6</c:f>
              <c:strCache>
                <c:ptCount val="3"/>
                <c:pt idx="0">
                  <c:v>Single budgetary item</c:v>
                </c:pt>
                <c:pt idx="1">
                  <c:v>Allocated to multiple dept budgets</c:v>
                </c:pt>
                <c:pt idx="2">
                  <c:v>Both single and multiple</c:v>
                </c:pt>
              </c:strCache>
            </c:strRef>
          </c:cat>
          <c:val>
            <c:numRef>
              <c:f>'Question 32'!$B$4:$B$6</c:f>
              <c:numCache>
                <c:formatCode>0.0%</c:formatCode>
                <c:ptCount val="3"/>
                <c:pt idx="0">
                  <c:v>0.25</c:v>
                </c:pt>
                <c:pt idx="1">
                  <c:v>0.34399999999999997</c:v>
                </c:pt>
                <c:pt idx="2">
                  <c:v>0.28100000000000003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ln w="25400">
          <a:noFill/>
        </a:ln>
      </c:spPr>
    </c:plotArea>
    <c:legend>
      <c:legendPos val="r"/>
      <c:layout>
        <c:manualLayout>
          <c:xMode val="edge"/>
          <c:yMode val="edge"/>
          <c:x val="0.598978565179353"/>
          <c:y val="0.27592519685039402"/>
          <c:w val="0.34339632545931797"/>
          <c:h val="0.59074001166520795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Microsoft Sans Serif"/>
              <a:ea typeface="Microsoft Sans Serif"/>
              <a:cs typeface="Microsoft Sans Serif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 sz="1200"/>
              <a:t>What percentage of your GIS budget goes to the following categories?</a:t>
            </a:r>
          </a:p>
        </c:rich>
      </c:tx>
      <c:layout>
        <c:manualLayout>
          <c:xMode val="edge"/>
          <c:yMode val="edge"/>
          <c:x val="0.14013420492249801"/>
          <c:y val="5.19606299212597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069461516420999"/>
          <c:y val="0.18235320305779401"/>
          <c:w val="0.87500148349589602"/>
          <c:h val="0.6852951018139670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30'!$A$4:$A$8</c:f>
              <c:strCache>
                <c:ptCount val="5"/>
                <c:pt idx="0">
                  <c:v>Hardware</c:v>
                </c:pt>
                <c:pt idx="1">
                  <c:v>Software</c:v>
                </c:pt>
                <c:pt idx="2">
                  <c:v>Data</c:v>
                </c:pt>
                <c:pt idx="3">
                  <c:v>Personnel</c:v>
                </c:pt>
                <c:pt idx="4">
                  <c:v>Other</c:v>
                </c:pt>
              </c:strCache>
            </c:strRef>
          </c:cat>
          <c:val>
            <c:numRef>
              <c:f>'Question 30'!$C$4:$C$8</c:f>
              <c:numCache>
                <c:formatCode>#,##0</c:formatCode>
                <c:ptCount val="5"/>
                <c:pt idx="0">
                  <c:v>11.6</c:v>
                </c:pt>
                <c:pt idx="1">
                  <c:v>22.11</c:v>
                </c:pt>
                <c:pt idx="2">
                  <c:v>10.73</c:v>
                </c:pt>
                <c:pt idx="3">
                  <c:v>59.88</c:v>
                </c:pt>
                <c:pt idx="4">
                  <c:v>11.92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75776"/>
        <c:axId val="83277312"/>
      </c:barChart>
      <c:catAx>
        <c:axId val="83275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3277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277312"/>
        <c:scaling>
          <c:orientation val="minMax"/>
        </c:scaling>
        <c:delete val="0"/>
        <c:axPos val="l"/>
        <c:majorGridlines>
          <c:spPr>
            <a:ln w="3175">
              <a:solidFill>
                <a:srgbClr val="333333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</a:t>
                </a:r>
                <a:r>
                  <a:rPr lang="en-US" baseline="0"/>
                  <a:t> Percent of Budget</a:t>
                </a:r>
                <a:endParaRPr lang="en-US"/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3275776"/>
        <c:crossesAt val="1"/>
        <c:crossBetween val="between"/>
      </c:valAx>
      <c:spPr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 sz="1200"/>
              <a:t>What percentage of your</a:t>
            </a:r>
            <a:r>
              <a:rPr lang="en-US" sz="1200" baseline="0"/>
              <a:t> data budget</a:t>
            </a:r>
            <a:r>
              <a:rPr lang="en-US" sz="1200"/>
              <a:t> goes towards buying v. collecting v. producing?</a:t>
            </a:r>
          </a:p>
        </c:rich>
      </c:tx>
      <c:layout>
        <c:manualLayout>
          <c:xMode val="edge"/>
          <c:yMode val="edge"/>
          <c:x val="0.14039632545931799"/>
          <c:y val="3.297900262467189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069461516420999"/>
          <c:y val="0.18235320305779401"/>
          <c:w val="0.87500148349589602"/>
          <c:h val="0.685295101813967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'Question 31'!$B$3</c:f>
              <c:strCache>
                <c:ptCount val="1"/>
                <c:pt idx="0">
                  <c:v>Response Average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31'!$A$4:$A$6</c:f>
              <c:strCache>
                <c:ptCount val="3"/>
                <c:pt idx="0">
                  <c:v>Buying</c:v>
                </c:pt>
                <c:pt idx="1">
                  <c:v>Collecting</c:v>
                </c:pt>
                <c:pt idx="2">
                  <c:v>Producing</c:v>
                </c:pt>
              </c:strCache>
            </c:strRef>
          </c:cat>
          <c:val>
            <c:numRef>
              <c:f>'Question 31'!$B$4:$B$6</c:f>
              <c:numCache>
                <c:formatCode>#,##0</c:formatCode>
                <c:ptCount val="3"/>
                <c:pt idx="0">
                  <c:v>38.26</c:v>
                </c:pt>
                <c:pt idx="1">
                  <c:v>26.9</c:v>
                </c:pt>
                <c:pt idx="2">
                  <c:v>46.76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318272"/>
        <c:axId val="83319808"/>
      </c:barChart>
      <c:catAx>
        <c:axId val="8331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3319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319808"/>
        <c:scaling>
          <c:orientation val="minMax"/>
        </c:scaling>
        <c:delete val="0"/>
        <c:axPos val="l"/>
        <c:majorGridlines>
          <c:spPr>
            <a:ln w="3175">
              <a:solidFill>
                <a:srgbClr val="333333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Average</a:t>
                </a:r>
                <a:r>
                  <a:rPr lang="en-US" baseline="0"/>
                  <a:t> Percewnt of Data Budget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5.5555555555555497E-3"/>
              <c:y val="0.16200714494021601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3318272"/>
        <c:crossesAt val="1"/>
        <c:crossBetween val="between"/>
      </c:valAx>
      <c:spPr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/>
              <a:t>For the following departments/business functions in your jurisdiction or agency, check if your agency does the following: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34'!$B$3</c:f>
              <c:strCache>
                <c:ptCount val="1"/>
                <c:pt idx="0">
                  <c:v>Consumes GIS (i.e. through apps)</c:v>
                </c:pt>
              </c:strCache>
            </c:strRef>
          </c:tx>
          <c:spPr>
            <a:solidFill>
              <a:srgbClr val="F79646"/>
            </a:solidFill>
          </c:spPr>
          <c:invertIfNegative val="0"/>
          <c:cat>
            <c:strRef>
              <c:f>'Question 34'!$A$4:$A$26</c:f>
              <c:strCache>
                <c:ptCount val="23"/>
                <c:pt idx="0">
                  <c:v>Administration</c:v>
                </c:pt>
                <c:pt idx="1">
                  <c:v>Building</c:v>
                </c:pt>
                <c:pt idx="2">
                  <c:v>Code Enforcement</c:v>
                </c:pt>
                <c:pt idx="3">
                  <c:v>Comm. Services/Rec</c:v>
                </c:pt>
                <c:pt idx="4">
                  <c:v>Energy/Power</c:v>
                </c:pt>
                <c:pt idx="5">
                  <c:v>Engineering</c:v>
                </c:pt>
                <c:pt idx="6">
                  <c:v>EOC/Emerg. Ops</c:v>
                </c:pt>
                <c:pt idx="7">
                  <c:v>Fire</c:v>
                </c:pt>
                <c:pt idx="8">
                  <c:v>Health</c:v>
                </c:pt>
                <c:pt idx="9">
                  <c:v>Housing/CDBG</c:v>
                </c:pt>
                <c:pt idx="10">
                  <c:v>IT</c:v>
                </c:pt>
                <c:pt idx="11">
                  <c:v>Library</c:v>
                </c:pt>
                <c:pt idx="12">
                  <c:v>Parks</c:v>
                </c:pt>
                <c:pt idx="13">
                  <c:v>Planning</c:v>
                </c:pt>
                <c:pt idx="14">
                  <c:v>Police</c:v>
                </c:pt>
                <c:pt idx="15">
                  <c:v>Real Property</c:v>
                </c:pt>
                <c:pt idx="16">
                  <c:v>Records Mgmt</c:v>
                </c:pt>
                <c:pt idx="17">
                  <c:v>Storm Water</c:v>
                </c:pt>
                <c:pt idx="18">
                  <c:v>Streets</c:v>
                </c:pt>
                <c:pt idx="19">
                  <c:v>Transportation</c:v>
                </c:pt>
                <c:pt idx="20">
                  <c:v>Trash/Recycling</c:v>
                </c:pt>
                <c:pt idx="21">
                  <c:v>Wastewater</c:v>
                </c:pt>
                <c:pt idx="22">
                  <c:v>Water</c:v>
                </c:pt>
              </c:strCache>
            </c:strRef>
          </c:cat>
          <c:val>
            <c:numRef>
              <c:f>'Question 34'!$B$4:$B$26</c:f>
              <c:numCache>
                <c:formatCode>General</c:formatCode>
                <c:ptCount val="23"/>
                <c:pt idx="0">
                  <c:v>18</c:v>
                </c:pt>
                <c:pt idx="1">
                  <c:v>13</c:v>
                </c:pt>
                <c:pt idx="2">
                  <c:v>11</c:v>
                </c:pt>
                <c:pt idx="3">
                  <c:v>12</c:v>
                </c:pt>
                <c:pt idx="4">
                  <c:v>1</c:v>
                </c:pt>
                <c:pt idx="5">
                  <c:v>15</c:v>
                </c:pt>
                <c:pt idx="6">
                  <c:v>16</c:v>
                </c:pt>
                <c:pt idx="7">
                  <c:v>12</c:v>
                </c:pt>
                <c:pt idx="8">
                  <c:v>2</c:v>
                </c:pt>
                <c:pt idx="9">
                  <c:v>12</c:v>
                </c:pt>
                <c:pt idx="10">
                  <c:v>9</c:v>
                </c:pt>
                <c:pt idx="11">
                  <c:v>3</c:v>
                </c:pt>
                <c:pt idx="12">
                  <c:v>12</c:v>
                </c:pt>
                <c:pt idx="13">
                  <c:v>18</c:v>
                </c:pt>
                <c:pt idx="14">
                  <c:v>9</c:v>
                </c:pt>
                <c:pt idx="15">
                  <c:v>11</c:v>
                </c:pt>
                <c:pt idx="16">
                  <c:v>9</c:v>
                </c:pt>
                <c:pt idx="17">
                  <c:v>14</c:v>
                </c:pt>
                <c:pt idx="18">
                  <c:v>12</c:v>
                </c:pt>
                <c:pt idx="19">
                  <c:v>11</c:v>
                </c:pt>
                <c:pt idx="20">
                  <c:v>1</c:v>
                </c:pt>
                <c:pt idx="21">
                  <c:v>13</c:v>
                </c:pt>
                <c:pt idx="22">
                  <c:v>10</c:v>
                </c:pt>
              </c:numCache>
            </c:numRef>
          </c:val>
        </c:ser>
        <c:ser>
          <c:idx val="1"/>
          <c:order val="1"/>
          <c:tx>
            <c:strRef>
              <c:f>'Question 34'!$C$3</c:f>
              <c:strCache>
                <c:ptCount val="1"/>
                <c:pt idx="0">
                  <c:v>Uses GIS (i.e. desktop software)</c:v>
                </c:pt>
              </c:strCache>
            </c:strRef>
          </c:tx>
          <c:spPr>
            <a:solidFill>
              <a:srgbClr val="9999FF"/>
            </a:solidFill>
            <a:ln w="12700">
              <a:noFill/>
              <a:prstDash val="solid"/>
            </a:ln>
          </c:spPr>
          <c:invertIfNegative val="0"/>
          <c:cat>
            <c:strRef>
              <c:f>'Question 34'!$A$4:$A$26</c:f>
              <c:strCache>
                <c:ptCount val="23"/>
                <c:pt idx="0">
                  <c:v>Administration</c:v>
                </c:pt>
                <c:pt idx="1">
                  <c:v>Building</c:v>
                </c:pt>
                <c:pt idx="2">
                  <c:v>Code Enforcement</c:v>
                </c:pt>
                <c:pt idx="3">
                  <c:v>Comm. Services/Rec</c:v>
                </c:pt>
                <c:pt idx="4">
                  <c:v>Energy/Power</c:v>
                </c:pt>
                <c:pt idx="5">
                  <c:v>Engineering</c:v>
                </c:pt>
                <c:pt idx="6">
                  <c:v>EOC/Emerg. Ops</c:v>
                </c:pt>
                <c:pt idx="7">
                  <c:v>Fire</c:v>
                </c:pt>
                <c:pt idx="8">
                  <c:v>Health</c:v>
                </c:pt>
                <c:pt idx="9">
                  <c:v>Housing/CDBG</c:v>
                </c:pt>
                <c:pt idx="10">
                  <c:v>IT</c:v>
                </c:pt>
                <c:pt idx="11">
                  <c:v>Library</c:v>
                </c:pt>
                <c:pt idx="12">
                  <c:v>Parks</c:v>
                </c:pt>
                <c:pt idx="13">
                  <c:v>Planning</c:v>
                </c:pt>
                <c:pt idx="14">
                  <c:v>Police</c:v>
                </c:pt>
                <c:pt idx="15">
                  <c:v>Real Property</c:v>
                </c:pt>
                <c:pt idx="16">
                  <c:v>Records Mgmt</c:v>
                </c:pt>
                <c:pt idx="17">
                  <c:v>Storm Water</c:v>
                </c:pt>
                <c:pt idx="18">
                  <c:v>Streets</c:v>
                </c:pt>
                <c:pt idx="19">
                  <c:v>Transportation</c:v>
                </c:pt>
                <c:pt idx="20">
                  <c:v>Trash/Recycling</c:v>
                </c:pt>
                <c:pt idx="21">
                  <c:v>Wastewater</c:v>
                </c:pt>
                <c:pt idx="22">
                  <c:v>Water</c:v>
                </c:pt>
              </c:strCache>
            </c:strRef>
          </c:cat>
          <c:val>
            <c:numRef>
              <c:f>'Question 34'!$C$4:$C$26</c:f>
              <c:numCache>
                <c:formatCode>General</c:formatCode>
                <c:ptCount val="23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  <c:pt idx="4">
                  <c:v>0</c:v>
                </c:pt>
                <c:pt idx="5">
                  <c:v>20</c:v>
                </c:pt>
                <c:pt idx="6">
                  <c:v>7</c:v>
                </c:pt>
                <c:pt idx="7">
                  <c:v>11</c:v>
                </c:pt>
                <c:pt idx="8">
                  <c:v>0</c:v>
                </c:pt>
                <c:pt idx="9">
                  <c:v>4</c:v>
                </c:pt>
                <c:pt idx="10">
                  <c:v>8</c:v>
                </c:pt>
                <c:pt idx="11">
                  <c:v>1</c:v>
                </c:pt>
                <c:pt idx="12">
                  <c:v>3</c:v>
                </c:pt>
                <c:pt idx="13">
                  <c:v>21</c:v>
                </c:pt>
                <c:pt idx="14">
                  <c:v>7</c:v>
                </c:pt>
                <c:pt idx="15">
                  <c:v>2</c:v>
                </c:pt>
                <c:pt idx="16">
                  <c:v>1</c:v>
                </c:pt>
                <c:pt idx="17">
                  <c:v>12</c:v>
                </c:pt>
                <c:pt idx="18">
                  <c:v>7</c:v>
                </c:pt>
                <c:pt idx="19">
                  <c:v>6</c:v>
                </c:pt>
                <c:pt idx="20">
                  <c:v>0</c:v>
                </c:pt>
                <c:pt idx="21">
                  <c:v>13</c:v>
                </c:pt>
                <c:pt idx="22">
                  <c:v>9</c:v>
                </c:pt>
              </c:numCache>
            </c:numRef>
          </c:val>
        </c:ser>
        <c:ser>
          <c:idx val="2"/>
          <c:order val="2"/>
          <c:tx>
            <c:strRef>
              <c:f>'Question 34'!$D$3</c:f>
              <c:strCache>
                <c:ptCount val="1"/>
                <c:pt idx="0">
                  <c:v>Provides GIS Services</c:v>
                </c:pt>
              </c:strCache>
            </c:strRef>
          </c:tx>
          <c:spPr>
            <a:solidFill>
              <a:srgbClr val="4BACC6">
                <a:lumMod val="60000"/>
                <a:lumOff val="40000"/>
              </a:srgbClr>
            </a:solidFill>
            <a:ln>
              <a:noFill/>
            </a:ln>
          </c:spPr>
          <c:invertIfNegative val="0"/>
          <c:cat>
            <c:strRef>
              <c:f>'Question 34'!$A$4:$A$26</c:f>
              <c:strCache>
                <c:ptCount val="23"/>
                <c:pt idx="0">
                  <c:v>Administration</c:v>
                </c:pt>
                <c:pt idx="1">
                  <c:v>Building</c:v>
                </c:pt>
                <c:pt idx="2">
                  <c:v>Code Enforcement</c:v>
                </c:pt>
                <c:pt idx="3">
                  <c:v>Comm. Services/Rec</c:v>
                </c:pt>
                <c:pt idx="4">
                  <c:v>Energy/Power</c:v>
                </c:pt>
                <c:pt idx="5">
                  <c:v>Engineering</c:v>
                </c:pt>
                <c:pt idx="6">
                  <c:v>EOC/Emerg. Ops</c:v>
                </c:pt>
                <c:pt idx="7">
                  <c:v>Fire</c:v>
                </c:pt>
                <c:pt idx="8">
                  <c:v>Health</c:v>
                </c:pt>
                <c:pt idx="9">
                  <c:v>Housing/CDBG</c:v>
                </c:pt>
                <c:pt idx="10">
                  <c:v>IT</c:v>
                </c:pt>
                <c:pt idx="11">
                  <c:v>Library</c:v>
                </c:pt>
                <c:pt idx="12">
                  <c:v>Parks</c:v>
                </c:pt>
                <c:pt idx="13">
                  <c:v>Planning</c:v>
                </c:pt>
                <c:pt idx="14">
                  <c:v>Police</c:v>
                </c:pt>
                <c:pt idx="15">
                  <c:v>Real Property</c:v>
                </c:pt>
                <c:pt idx="16">
                  <c:v>Records Mgmt</c:v>
                </c:pt>
                <c:pt idx="17">
                  <c:v>Storm Water</c:v>
                </c:pt>
                <c:pt idx="18">
                  <c:v>Streets</c:v>
                </c:pt>
                <c:pt idx="19">
                  <c:v>Transportation</c:v>
                </c:pt>
                <c:pt idx="20">
                  <c:v>Trash/Recycling</c:v>
                </c:pt>
                <c:pt idx="21">
                  <c:v>Wastewater</c:v>
                </c:pt>
                <c:pt idx="22">
                  <c:v>Water</c:v>
                </c:pt>
              </c:strCache>
            </c:strRef>
          </c:cat>
          <c:val>
            <c:numRef>
              <c:f>'Question 34'!$D$4:$D$26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6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11</c:v>
                </c:pt>
                <c:pt idx="11">
                  <c:v>0</c:v>
                </c:pt>
                <c:pt idx="12">
                  <c:v>2</c:v>
                </c:pt>
                <c:pt idx="13">
                  <c:v>11</c:v>
                </c:pt>
                <c:pt idx="14">
                  <c:v>3</c:v>
                </c:pt>
                <c:pt idx="15">
                  <c:v>1</c:v>
                </c:pt>
                <c:pt idx="16">
                  <c:v>0</c:v>
                </c:pt>
                <c:pt idx="17">
                  <c:v>3</c:v>
                </c:pt>
                <c:pt idx="18">
                  <c:v>3</c:v>
                </c:pt>
                <c:pt idx="19">
                  <c:v>4</c:v>
                </c:pt>
                <c:pt idx="20">
                  <c:v>0</c:v>
                </c:pt>
                <c:pt idx="21">
                  <c:v>6</c:v>
                </c:pt>
                <c:pt idx="2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661568"/>
        <c:axId val="83663104"/>
      </c:barChart>
      <c:catAx>
        <c:axId val="83661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3600000" vert="horz" anchor="ctr" anchorCtr="1"/>
          <a:lstStyle/>
          <a:p>
            <a:pPr>
              <a:defRPr sz="1200"/>
            </a:pPr>
            <a:endParaRPr lang="en-US"/>
          </a:p>
        </c:txPr>
        <c:crossAx val="83663104"/>
        <c:crosses val="autoZero"/>
        <c:auto val="1"/>
        <c:lblAlgn val="ctr"/>
        <c:lblOffset val="100"/>
        <c:tickLblSkip val="1"/>
        <c:noMultiLvlLbl val="0"/>
      </c:catAx>
      <c:valAx>
        <c:axId val="83663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36615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</c:sp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 sz="1200"/>
              <a:t>Does your agency participate in SD Regional GIS Council?</a:t>
            </a:r>
          </a:p>
        </c:rich>
      </c:tx>
      <c:layout>
        <c:manualLayout>
          <c:xMode val="edge"/>
          <c:yMode val="edge"/>
          <c:x val="0.121504811898513"/>
          <c:y val="5.1960484106153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368078220076199"/>
          <c:y val="0.200000287224677"/>
          <c:w val="0.41840348714783898"/>
          <c:h val="0.70882454736981204"/>
        </c:manualLayout>
      </c:layout>
      <c:pieChart>
        <c:varyColors val="1"/>
        <c:ser>
          <c:idx val="0"/>
          <c:order val="0"/>
          <c:tx>
            <c:strRef>
              <c:f>'Question 37'!$B$3</c:f>
              <c:strCache>
                <c:ptCount val="1"/>
                <c:pt idx="0">
                  <c:v>Response Percent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Lbls>
            <c:txPr>
              <a:bodyPr/>
              <a:lstStyle/>
              <a:p>
                <a:pPr>
                  <a:defRPr sz="1400" b="1" i="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37'!$A$4:$A$6</c:f>
              <c:strCache>
                <c:ptCount val="3"/>
                <c:pt idx="0">
                  <c:v>Yes, at least 1 person attends most mtgs</c:v>
                </c:pt>
                <c:pt idx="1">
                  <c:v>Yes, on the email list but don't get to many mtgs</c:v>
                </c:pt>
                <c:pt idx="2">
                  <c:v>No</c:v>
                </c:pt>
              </c:strCache>
            </c:strRef>
          </c:cat>
          <c:val>
            <c:numRef>
              <c:f>'Question 37'!$B$4:$B$6</c:f>
              <c:numCache>
                <c:formatCode>0.0%</c:formatCode>
                <c:ptCount val="3"/>
                <c:pt idx="0">
                  <c:v>0.66700000000000004</c:v>
                </c:pt>
                <c:pt idx="1">
                  <c:v>0.13900000000000001</c:v>
                </c:pt>
                <c:pt idx="2">
                  <c:v>0.19400000000000001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ln w="25400">
          <a:noFill/>
        </a:ln>
      </c:spPr>
    </c:plotArea>
    <c:legend>
      <c:legendPos val="r"/>
      <c:layout>
        <c:manualLayout>
          <c:xMode val="edge"/>
          <c:yMode val="edge"/>
          <c:x val="0.59342300962379702"/>
          <c:y val="0.248147419072616"/>
          <c:w val="0.37117410323709499"/>
          <c:h val="0.57222149314669002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Microsoft Sans Serif"/>
              <a:ea typeface="Microsoft Sans Serif"/>
              <a:cs typeface="Microsoft Sans Serif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Of the following Desktop GIS applications or extensions, what does your agency use?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'Question 6'!$C$3</c:f>
              <c:strCache>
                <c:ptCount val="1"/>
                <c:pt idx="0">
                  <c:v>Currently use</c:v>
                </c:pt>
              </c:strCache>
            </c:strRef>
          </c:tx>
          <c:invertIfNegative val="0"/>
          <c:cat>
            <c:strRef>
              <c:f>'Question 6'!$A$4:$A$29</c:f>
              <c:strCache>
                <c:ptCount val="26"/>
                <c:pt idx="0">
                  <c:v>3D Analyst</c:v>
                </c:pt>
                <c:pt idx="1">
                  <c:v>ArcEditor</c:v>
                </c:pt>
                <c:pt idx="2">
                  <c:v>ArcExplorer</c:v>
                </c:pt>
                <c:pt idx="3">
                  <c:v>ArcGlobe</c:v>
                </c:pt>
                <c:pt idx="4">
                  <c:v>ArcInfo</c:v>
                </c:pt>
                <c:pt idx="5">
                  <c:v>ArcScan</c:v>
                </c:pt>
                <c:pt idx="6">
                  <c:v>ArcScene</c:v>
                </c:pt>
                <c:pt idx="7">
                  <c:v>ArcView</c:v>
                </c:pt>
                <c:pt idx="8">
                  <c:v>Bing</c:v>
                </c:pt>
                <c:pt idx="9">
                  <c:v>Cartographic</c:v>
                </c:pt>
                <c:pt idx="10">
                  <c:v>Data Interoperability</c:v>
                </c:pt>
                <c:pt idx="11">
                  <c:v>Delorme</c:v>
                </c:pt>
                <c:pt idx="12">
                  <c:v>Geostatistical Analyst</c:v>
                </c:pt>
                <c:pt idx="13">
                  <c:v>Google Earth</c:v>
                </c:pt>
                <c:pt idx="14">
                  <c:v>Google Earth Pro</c:v>
                </c:pt>
                <c:pt idx="15">
                  <c:v>Google Earth Enterprise</c:v>
                </c:pt>
                <c:pt idx="16">
                  <c:v>Integraph GeoMedia</c:v>
                </c:pt>
                <c:pt idx="17">
                  <c:v>MapInfo</c:v>
                </c:pt>
                <c:pt idx="18">
                  <c:v>Maplex</c:v>
                </c:pt>
                <c:pt idx="19">
                  <c:v>Network Analyst</c:v>
                </c:pt>
                <c:pt idx="20">
                  <c:v>Open Source</c:v>
                </c:pt>
                <c:pt idx="21">
                  <c:v>Publisher</c:v>
                </c:pt>
                <c:pt idx="22">
                  <c:v>Schematics</c:v>
                </c:pt>
                <c:pt idx="23">
                  <c:v>Spatial Analyst</c:v>
                </c:pt>
                <c:pt idx="24">
                  <c:v>Survey Analyst</c:v>
                </c:pt>
                <c:pt idx="25">
                  <c:v>Tracking Analyst</c:v>
                </c:pt>
              </c:strCache>
            </c:strRef>
          </c:cat>
          <c:val>
            <c:numRef>
              <c:f>'Question 6'!$C$4:$C$29</c:f>
              <c:numCache>
                <c:formatCode>General</c:formatCode>
                <c:ptCount val="26"/>
                <c:pt idx="0">
                  <c:v>16</c:v>
                </c:pt>
                <c:pt idx="1">
                  <c:v>24</c:v>
                </c:pt>
                <c:pt idx="2">
                  <c:v>12</c:v>
                </c:pt>
                <c:pt idx="3">
                  <c:v>7</c:v>
                </c:pt>
                <c:pt idx="4">
                  <c:v>30</c:v>
                </c:pt>
                <c:pt idx="5">
                  <c:v>6</c:v>
                </c:pt>
                <c:pt idx="6">
                  <c:v>9</c:v>
                </c:pt>
                <c:pt idx="7">
                  <c:v>34</c:v>
                </c:pt>
                <c:pt idx="8">
                  <c:v>15</c:v>
                </c:pt>
                <c:pt idx="9">
                  <c:v>3</c:v>
                </c:pt>
                <c:pt idx="10">
                  <c:v>5</c:v>
                </c:pt>
                <c:pt idx="11">
                  <c:v>0</c:v>
                </c:pt>
                <c:pt idx="12">
                  <c:v>5</c:v>
                </c:pt>
                <c:pt idx="13">
                  <c:v>23</c:v>
                </c:pt>
                <c:pt idx="14">
                  <c:v>6</c:v>
                </c:pt>
                <c:pt idx="15">
                  <c:v>2</c:v>
                </c:pt>
                <c:pt idx="16">
                  <c:v>3</c:v>
                </c:pt>
                <c:pt idx="17">
                  <c:v>0</c:v>
                </c:pt>
                <c:pt idx="18">
                  <c:v>16</c:v>
                </c:pt>
                <c:pt idx="19">
                  <c:v>10</c:v>
                </c:pt>
                <c:pt idx="20">
                  <c:v>5</c:v>
                </c:pt>
                <c:pt idx="21">
                  <c:v>7</c:v>
                </c:pt>
                <c:pt idx="22">
                  <c:v>1</c:v>
                </c:pt>
                <c:pt idx="23">
                  <c:v>17</c:v>
                </c:pt>
                <c:pt idx="24">
                  <c:v>4</c:v>
                </c:pt>
                <c:pt idx="25">
                  <c:v>2</c:v>
                </c:pt>
              </c:numCache>
            </c:numRef>
          </c:val>
        </c:ser>
        <c:ser>
          <c:idx val="1"/>
          <c:order val="1"/>
          <c:tx>
            <c:strRef>
              <c:f>'Question 6'!$D$3</c:f>
              <c:strCache>
                <c:ptCount val="1"/>
                <c:pt idx="0">
                  <c:v>Licensed but don't use</c:v>
                </c:pt>
              </c:strCache>
            </c:strRef>
          </c:tx>
          <c:invertIfNegative val="0"/>
          <c:cat>
            <c:strRef>
              <c:f>'Question 6'!$A$4:$A$29</c:f>
              <c:strCache>
                <c:ptCount val="26"/>
                <c:pt idx="0">
                  <c:v>3D Analyst</c:v>
                </c:pt>
                <c:pt idx="1">
                  <c:v>ArcEditor</c:v>
                </c:pt>
                <c:pt idx="2">
                  <c:v>ArcExplorer</c:v>
                </c:pt>
                <c:pt idx="3">
                  <c:v>ArcGlobe</c:v>
                </c:pt>
                <c:pt idx="4">
                  <c:v>ArcInfo</c:v>
                </c:pt>
                <c:pt idx="5">
                  <c:v>ArcScan</c:v>
                </c:pt>
                <c:pt idx="6">
                  <c:v>ArcScene</c:v>
                </c:pt>
                <c:pt idx="7">
                  <c:v>ArcView</c:v>
                </c:pt>
                <c:pt idx="8">
                  <c:v>Bing</c:v>
                </c:pt>
                <c:pt idx="9">
                  <c:v>Cartographic</c:v>
                </c:pt>
                <c:pt idx="10">
                  <c:v>Data Interoperability</c:v>
                </c:pt>
                <c:pt idx="11">
                  <c:v>Delorme</c:v>
                </c:pt>
                <c:pt idx="12">
                  <c:v>Geostatistical Analyst</c:v>
                </c:pt>
                <c:pt idx="13">
                  <c:v>Google Earth</c:v>
                </c:pt>
                <c:pt idx="14">
                  <c:v>Google Earth Pro</c:v>
                </c:pt>
                <c:pt idx="15">
                  <c:v>Google Earth Enterprise</c:v>
                </c:pt>
                <c:pt idx="16">
                  <c:v>Integraph GeoMedia</c:v>
                </c:pt>
                <c:pt idx="17">
                  <c:v>MapInfo</c:v>
                </c:pt>
                <c:pt idx="18">
                  <c:v>Maplex</c:v>
                </c:pt>
                <c:pt idx="19">
                  <c:v>Network Analyst</c:v>
                </c:pt>
                <c:pt idx="20">
                  <c:v>Open Source</c:v>
                </c:pt>
                <c:pt idx="21">
                  <c:v>Publisher</c:v>
                </c:pt>
                <c:pt idx="22">
                  <c:v>Schematics</c:v>
                </c:pt>
                <c:pt idx="23">
                  <c:v>Spatial Analyst</c:v>
                </c:pt>
                <c:pt idx="24">
                  <c:v>Survey Analyst</c:v>
                </c:pt>
                <c:pt idx="25">
                  <c:v>Tracking Analyst</c:v>
                </c:pt>
              </c:strCache>
            </c:strRef>
          </c:cat>
          <c:val>
            <c:numRef>
              <c:f>'Question 6'!$D$4:$D$29</c:f>
              <c:numCache>
                <c:formatCode>General</c:formatCode>
                <c:ptCount val="26"/>
                <c:pt idx="0">
                  <c:v>7</c:v>
                </c:pt>
                <c:pt idx="1">
                  <c:v>1</c:v>
                </c:pt>
                <c:pt idx="2">
                  <c:v>7</c:v>
                </c:pt>
                <c:pt idx="3">
                  <c:v>6</c:v>
                </c:pt>
                <c:pt idx="4">
                  <c:v>0</c:v>
                </c:pt>
                <c:pt idx="5">
                  <c:v>6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2</c:v>
                </c:pt>
                <c:pt idx="19">
                  <c:v>6</c:v>
                </c:pt>
                <c:pt idx="20">
                  <c:v>0</c:v>
                </c:pt>
                <c:pt idx="21">
                  <c:v>5</c:v>
                </c:pt>
                <c:pt idx="22">
                  <c:v>4</c:v>
                </c:pt>
                <c:pt idx="23">
                  <c:v>3</c:v>
                </c:pt>
                <c:pt idx="24">
                  <c:v>5</c:v>
                </c:pt>
                <c:pt idx="25">
                  <c:v>4</c:v>
                </c:pt>
              </c:numCache>
            </c:numRef>
          </c:val>
        </c:ser>
        <c:ser>
          <c:idx val="2"/>
          <c:order val="2"/>
          <c:tx>
            <c:strRef>
              <c:f>'Question 6'!$E$3</c:f>
              <c:strCache>
                <c:ptCount val="1"/>
                <c:pt idx="0">
                  <c:v>Would use if licensed</c:v>
                </c:pt>
              </c:strCache>
            </c:strRef>
          </c:tx>
          <c:invertIfNegative val="0"/>
          <c:cat>
            <c:strRef>
              <c:f>'Question 6'!$A$4:$A$29</c:f>
              <c:strCache>
                <c:ptCount val="26"/>
                <c:pt idx="0">
                  <c:v>3D Analyst</c:v>
                </c:pt>
                <c:pt idx="1">
                  <c:v>ArcEditor</c:v>
                </c:pt>
                <c:pt idx="2">
                  <c:v>ArcExplorer</c:v>
                </c:pt>
                <c:pt idx="3">
                  <c:v>ArcGlobe</c:v>
                </c:pt>
                <c:pt idx="4">
                  <c:v>ArcInfo</c:v>
                </c:pt>
                <c:pt idx="5">
                  <c:v>ArcScan</c:v>
                </c:pt>
                <c:pt idx="6">
                  <c:v>ArcScene</c:v>
                </c:pt>
                <c:pt idx="7">
                  <c:v>ArcView</c:v>
                </c:pt>
                <c:pt idx="8">
                  <c:v>Bing</c:v>
                </c:pt>
                <c:pt idx="9">
                  <c:v>Cartographic</c:v>
                </c:pt>
                <c:pt idx="10">
                  <c:v>Data Interoperability</c:v>
                </c:pt>
                <c:pt idx="11">
                  <c:v>Delorme</c:v>
                </c:pt>
                <c:pt idx="12">
                  <c:v>Geostatistical Analyst</c:v>
                </c:pt>
                <c:pt idx="13">
                  <c:v>Google Earth</c:v>
                </c:pt>
                <c:pt idx="14">
                  <c:v>Google Earth Pro</c:v>
                </c:pt>
                <c:pt idx="15">
                  <c:v>Google Earth Enterprise</c:v>
                </c:pt>
                <c:pt idx="16">
                  <c:v>Integraph GeoMedia</c:v>
                </c:pt>
                <c:pt idx="17">
                  <c:v>MapInfo</c:v>
                </c:pt>
                <c:pt idx="18">
                  <c:v>Maplex</c:v>
                </c:pt>
                <c:pt idx="19">
                  <c:v>Network Analyst</c:v>
                </c:pt>
                <c:pt idx="20">
                  <c:v>Open Source</c:v>
                </c:pt>
                <c:pt idx="21">
                  <c:v>Publisher</c:v>
                </c:pt>
                <c:pt idx="22">
                  <c:v>Schematics</c:v>
                </c:pt>
                <c:pt idx="23">
                  <c:v>Spatial Analyst</c:v>
                </c:pt>
                <c:pt idx="24">
                  <c:v>Survey Analyst</c:v>
                </c:pt>
                <c:pt idx="25">
                  <c:v>Tracking Analyst</c:v>
                </c:pt>
              </c:strCache>
            </c:strRef>
          </c:cat>
          <c:val>
            <c:numRef>
              <c:f>'Question 6'!$E$4:$E$29</c:f>
              <c:numCache>
                <c:formatCode>General</c:formatCode>
                <c:ptCount val="26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5</c:v>
                </c:pt>
                <c:pt idx="15">
                  <c:v>3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3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0</c:v>
                </c:pt>
              </c:numCache>
            </c:numRef>
          </c:val>
        </c:ser>
        <c:ser>
          <c:idx val="3"/>
          <c:order val="3"/>
          <c:tx>
            <c:strRef>
              <c:f>'Question 6'!$F$3</c:f>
              <c:strCache>
                <c:ptCount val="1"/>
                <c:pt idx="0">
                  <c:v>Plan to use w/in 1 year</c:v>
                </c:pt>
              </c:strCache>
            </c:strRef>
          </c:tx>
          <c:invertIfNegative val="0"/>
          <c:cat>
            <c:strRef>
              <c:f>'Question 6'!$A$4:$A$29</c:f>
              <c:strCache>
                <c:ptCount val="26"/>
                <c:pt idx="0">
                  <c:v>3D Analyst</c:v>
                </c:pt>
                <c:pt idx="1">
                  <c:v>ArcEditor</c:v>
                </c:pt>
                <c:pt idx="2">
                  <c:v>ArcExplorer</c:v>
                </c:pt>
                <c:pt idx="3">
                  <c:v>ArcGlobe</c:v>
                </c:pt>
                <c:pt idx="4">
                  <c:v>ArcInfo</c:v>
                </c:pt>
                <c:pt idx="5">
                  <c:v>ArcScan</c:v>
                </c:pt>
                <c:pt idx="6">
                  <c:v>ArcScene</c:v>
                </c:pt>
                <c:pt idx="7">
                  <c:v>ArcView</c:v>
                </c:pt>
                <c:pt idx="8">
                  <c:v>Bing</c:v>
                </c:pt>
                <c:pt idx="9">
                  <c:v>Cartographic</c:v>
                </c:pt>
                <c:pt idx="10">
                  <c:v>Data Interoperability</c:v>
                </c:pt>
                <c:pt idx="11">
                  <c:v>Delorme</c:v>
                </c:pt>
                <c:pt idx="12">
                  <c:v>Geostatistical Analyst</c:v>
                </c:pt>
                <c:pt idx="13">
                  <c:v>Google Earth</c:v>
                </c:pt>
                <c:pt idx="14">
                  <c:v>Google Earth Pro</c:v>
                </c:pt>
                <c:pt idx="15">
                  <c:v>Google Earth Enterprise</c:v>
                </c:pt>
                <c:pt idx="16">
                  <c:v>Integraph GeoMedia</c:v>
                </c:pt>
                <c:pt idx="17">
                  <c:v>MapInfo</c:v>
                </c:pt>
                <c:pt idx="18">
                  <c:v>Maplex</c:v>
                </c:pt>
                <c:pt idx="19">
                  <c:v>Network Analyst</c:v>
                </c:pt>
                <c:pt idx="20">
                  <c:v>Open Source</c:v>
                </c:pt>
                <c:pt idx="21">
                  <c:v>Publisher</c:v>
                </c:pt>
                <c:pt idx="22">
                  <c:v>Schematics</c:v>
                </c:pt>
                <c:pt idx="23">
                  <c:v>Spatial Analyst</c:v>
                </c:pt>
                <c:pt idx="24">
                  <c:v>Survey Analyst</c:v>
                </c:pt>
                <c:pt idx="25">
                  <c:v>Tracking Analyst</c:v>
                </c:pt>
              </c:strCache>
            </c:strRef>
          </c:cat>
          <c:val>
            <c:numRef>
              <c:f>'Question 6'!$F$4:$F$29</c:f>
              <c:numCache>
                <c:formatCode>General</c:formatCode>
                <c:ptCount val="26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3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2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666048"/>
        <c:axId val="81667584"/>
      </c:barChart>
      <c:catAx>
        <c:axId val="81666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81667584"/>
        <c:crosses val="autoZero"/>
        <c:auto val="1"/>
        <c:lblAlgn val="ctr"/>
        <c:lblOffset val="100"/>
        <c:noMultiLvlLbl val="0"/>
      </c:catAx>
      <c:valAx>
        <c:axId val="81667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666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293643902877204"/>
          <c:y val="0.26135393093995601"/>
          <c:w val="0.22664531002065799"/>
          <c:h val="0.27638523425732298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Of the following Web Mapping products, what does your agency use?</a:t>
            </a:r>
          </a:p>
        </c:rich>
      </c:tx>
      <c:layout>
        <c:manualLayout>
          <c:xMode val="edge"/>
          <c:yMode val="edge"/>
          <c:x val="0.13379319892705699"/>
          <c:y val="4.696673189823870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3825214155922798E-2"/>
          <c:y val="0.256751159529716"/>
          <c:w val="0.61171532404603302"/>
          <c:h val="0.4800191072006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'Question 7'!$B$3</c:f>
              <c:strCache>
                <c:ptCount val="1"/>
                <c:pt idx="0">
                  <c:v>Currently use</c:v>
                </c:pt>
              </c:strCache>
            </c:strRef>
          </c:tx>
          <c:invertIfNegative val="0"/>
          <c:cat>
            <c:strRef>
              <c:f>'Question 7'!$A$4:$A$14</c:f>
              <c:strCache>
                <c:ptCount val="11"/>
                <c:pt idx="0">
                  <c:v>ArcGIS Server</c:v>
                </c:pt>
                <c:pt idx="1">
                  <c:v>ArcIMS</c:v>
                </c:pt>
                <c:pt idx="2">
                  <c:v>AnyMap</c:v>
                </c:pt>
                <c:pt idx="3">
                  <c:v>BeyondGeo</c:v>
                </c:pt>
                <c:pt idx="4">
                  <c:v>Bing Maps</c:v>
                </c:pt>
                <c:pt idx="5">
                  <c:v>GeoServer</c:v>
                </c:pt>
                <c:pt idx="6">
                  <c:v>Google Maps</c:v>
                </c:pt>
                <c:pt idx="7">
                  <c:v>Hosted Services</c:v>
                </c:pt>
                <c:pt idx="8">
                  <c:v>ImageServer</c:v>
                </c:pt>
                <c:pt idx="9">
                  <c:v>MapGuide</c:v>
                </c:pt>
                <c:pt idx="10">
                  <c:v>Maptitude</c:v>
                </c:pt>
              </c:strCache>
            </c:strRef>
          </c:cat>
          <c:val>
            <c:numRef>
              <c:f>'Question 7'!$B$4:$B$14</c:f>
              <c:numCache>
                <c:formatCode>General</c:formatCode>
                <c:ptCount val="11"/>
                <c:pt idx="0">
                  <c:v>26</c:v>
                </c:pt>
                <c:pt idx="1">
                  <c:v>13</c:v>
                </c:pt>
                <c:pt idx="2">
                  <c:v>0</c:v>
                </c:pt>
                <c:pt idx="3">
                  <c:v>0</c:v>
                </c:pt>
                <c:pt idx="4">
                  <c:v>14</c:v>
                </c:pt>
                <c:pt idx="5">
                  <c:v>1</c:v>
                </c:pt>
                <c:pt idx="6">
                  <c:v>24</c:v>
                </c:pt>
                <c:pt idx="7">
                  <c:v>6</c:v>
                </c:pt>
                <c:pt idx="8">
                  <c:v>3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'Question 7'!$C$3</c:f>
              <c:strCache>
                <c:ptCount val="1"/>
                <c:pt idx="0">
                  <c:v>Licensed but don't use</c:v>
                </c:pt>
              </c:strCache>
            </c:strRef>
          </c:tx>
          <c:invertIfNegative val="0"/>
          <c:cat>
            <c:strRef>
              <c:f>'Question 7'!$A$4:$A$14</c:f>
              <c:strCache>
                <c:ptCount val="11"/>
                <c:pt idx="0">
                  <c:v>ArcGIS Server</c:v>
                </c:pt>
                <c:pt idx="1">
                  <c:v>ArcIMS</c:v>
                </c:pt>
                <c:pt idx="2">
                  <c:v>AnyMap</c:v>
                </c:pt>
                <c:pt idx="3">
                  <c:v>BeyondGeo</c:v>
                </c:pt>
                <c:pt idx="4">
                  <c:v>Bing Maps</c:v>
                </c:pt>
                <c:pt idx="5">
                  <c:v>GeoServer</c:v>
                </c:pt>
                <c:pt idx="6">
                  <c:v>Google Maps</c:v>
                </c:pt>
                <c:pt idx="7">
                  <c:v>Hosted Services</c:v>
                </c:pt>
                <c:pt idx="8">
                  <c:v>ImageServer</c:v>
                </c:pt>
                <c:pt idx="9">
                  <c:v>MapGuide</c:v>
                </c:pt>
                <c:pt idx="10">
                  <c:v>Maptitude</c:v>
                </c:pt>
              </c:strCache>
            </c:strRef>
          </c:cat>
          <c:val>
            <c:numRef>
              <c:f>'Question 7'!$C$4:$C$14</c:f>
              <c:numCache>
                <c:formatCode>General</c:formatCode>
                <c:ptCount val="11"/>
                <c:pt idx="0">
                  <c:v>3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'Question 7'!$D$3</c:f>
              <c:strCache>
                <c:ptCount val="1"/>
                <c:pt idx="0">
                  <c:v>Would use if licensed</c:v>
                </c:pt>
              </c:strCache>
            </c:strRef>
          </c:tx>
          <c:invertIfNegative val="0"/>
          <c:cat>
            <c:strRef>
              <c:f>'Question 7'!$A$4:$A$14</c:f>
              <c:strCache>
                <c:ptCount val="11"/>
                <c:pt idx="0">
                  <c:v>ArcGIS Server</c:v>
                </c:pt>
                <c:pt idx="1">
                  <c:v>ArcIMS</c:v>
                </c:pt>
                <c:pt idx="2">
                  <c:v>AnyMap</c:v>
                </c:pt>
                <c:pt idx="3">
                  <c:v>BeyondGeo</c:v>
                </c:pt>
                <c:pt idx="4">
                  <c:v>Bing Maps</c:v>
                </c:pt>
                <c:pt idx="5">
                  <c:v>GeoServer</c:v>
                </c:pt>
                <c:pt idx="6">
                  <c:v>Google Maps</c:v>
                </c:pt>
                <c:pt idx="7">
                  <c:v>Hosted Services</c:v>
                </c:pt>
                <c:pt idx="8">
                  <c:v>ImageServer</c:v>
                </c:pt>
                <c:pt idx="9">
                  <c:v>MapGuide</c:v>
                </c:pt>
                <c:pt idx="10">
                  <c:v>Maptitude</c:v>
                </c:pt>
              </c:strCache>
            </c:strRef>
          </c:cat>
          <c:val>
            <c:numRef>
              <c:f>'Question 7'!$D$4:$D$14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3"/>
          <c:order val="3"/>
          <c:tx>
            <c:strRef>
              <c:f>'Question 7'!$E$3</c:f>
              <c:strCache>
                <c:ptCount val="1"/>
                <c:pt idx="0">
                  <c:v>Plan to use w/in 1 year</c:v>
                </c:pt>
              </c:strCache>
            </c:strRef>
          </c:tx>
          <c:invertIfNegative val="0"/>
          <c:cat>
            <c:strRef>
              <c:f>'Question 7'!$A$4:$A$14</c:f>
              <c:strCache>
                <c:ptCount val="11"/>
                <c:pt idx="0">
                  <c:v>ArcGIS Server</c:v>
                </c:pt>
                <c:pt idx="1">
                  <c:v>ArcIMS</c:v>
                </c:pt>
                <c:pt idx="2">
                  <c:v>AnyMap</c:v>
                </c:pt>
                <c:pt idx="3">
                  <c:v>BeyondGeo</c:v>
                </c:pt>
                <c:pt idx="4">
                  <c:v>Bing Maps</c:v>
                </c:pt>
                <c:pt idx="5">
                  <c:v>GeoServer</c:v>
                </c:pt>
                <c:pt idx="6">
                  <c:v>Google Maps</c:v>
                </c:pt>
                <c:pt idx="7">
                  <c:v>Hosted Services</c:v>
                </c:pt>
                <c:pt idx="8">
                  <c:v>ImageServer</c:v>
                </c:pt>
                <c:pt idx="9">
                  <c:v>MapGuide</c:v>
                </c:pt>
                <c:pt idx="10">
                  <c:v>Maptitude</c:v>
                </c:pt>
              </c:strCache>
            </c:strRef>
          </c:cat>
          <c:val>
            <c:numRef>
              <c:f>'Question 7'!$E$4:$E$14</c:f>
              <c:numCache>
                <c:formatCode>General</c:formatCode>
                <c:ptCount val="11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0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702912"/>
        <c:axId val="81704448"/>
      </c:barChart>
      <c:catAx>
        <c:axId val="81702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81704448"/>
        <c:crosses val="autoZero"/>
        <c:auto val="1"/>
        <c:lblAlgn val="ctr"/>
        <c:lblOffset val="100"/>
        <c:noMultiLvlLbl val="0"/>
      </c:catAx>
      <c:valAx>
        <c:axId val="81704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81702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630976897118604"/>
          <c:y val="0.33145260951970001"/>
          <c:w val="0.25830561564419802"/>
          <c:h val="0.32378692389478703"/>
        </c:manualLayout>
      </c:layout>
      <c:overlay val="0"/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Of the following other GIS-related software, what does your agency use?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'Question 9'!$B$3</c:f>
              <c:strCache>
                <c:ptCount val="1"/>
                <c:pt idx="0">
                  <c:v>Currently use</c:v>
                </c:pt>
              </c:strCache>
            </c:strRef>
          </c:tx>
          <c:invertIfNegative val="0"/>
          <c:cat>
            <c:strRef>
              <c:f>'Question 9'!$A$4:$A$10</c:f>
              <c:strCache>
                <c:ptCount val="7"/>
                <c:pt idx="0">
                  <c:v>ArcPad</c:v>
                </c:pt>
                <c:pt idx="1">
                  <c:v>FieldPort</c:v>
                </c:pt>
                <c:pt idx="2">
                  <c:v>Inspector+</c:v>
                </c:pt>
                <c:pt idx="3">
                  <c:v>ArcCAD</c:v>
                </c:pt>
                <c:pt idx="4">
                  <c:v>AutoDesk/AutoCAD</c:v>
                </c:pt>
                <c:pt idx="5">
                  <c:v>Microstation</c:v>
                </c:pt>
                <c:pt idx="6">
                  <c:v>TurboCAD</c:v>
                </c:pt>
              </c:strCache>
            </c:strRef>
          </c:cat>
          <c:val>
            <c:numRef>
              <c:f>'Question 9'!$B$4:$B$10</c:f>
              <c:numCache>
                <c:formatCode>General</c:formatCode>
                <c:ptCount val="7"/>
                <c:pt idx="0">
                  <c:v>17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27</c:v>
                </c:pt>
                <c:pt idx="5">
                  <c:v>6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'Question 9'!$C$3</c:f>
              <c:strCache>
                <c:ptCount val="1"/>
                <c:pt idx="0">
                  <c:v>Licensed but don't use</c:v>
                </c:pt>
              </c:strCache>
            </c:strRef>
          </c:tx>
          <c:invertIfNegative val="0"/>
          <c:cat>
            <c:strRef>
              <c:f>'Question 9'!$A$4:$A$10</c:f>
              <c:strCache>
                <c:ptCount val="7"/>
                <c:pt idx="0">
                  <c:v>ArcPad</c:v>
                </c:pt>
                <c:pt idx="1">
                  <c:v>FieldPort</c:v>
                </c:pt>
                <c:pt idx="2">
                  <c:v>Inspector+</c:v>
                </c:pt>
                <c:pt idx="3">
                  <c:v>ArcCAD</c:v>
                </c:pt>
                <c:pt idx="4">
                  <c:v>AutoDesk/AutoCAD</c:v>
                </c:pt>
                <c:pt idx="5">
                  <c:v>Microstation</c:v>
                </c:pt>
                <c:pt idx="6">
                  <c:v>TurboCAD</c:v>
                </c:pt>
              </c:strCache>
            </c:strRef>
          </c:cat>
          <c:val>
            <c:numRef>
              <c:f>'Question 9'!$C$4:$C$10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'Question 9'!$D$3</c:f>
              <c:strCache>
                <c:ptCount val="1"/>
                <c:pt idx="0">
                  <c:v>Would use if licensed</c:v>
                </c:pt>
              </c:strCache>
            </c:strRef>
          </c:tx>
          <c:invertIfNegative val="0"/>
          <c:cat>
            <c:strRef>
              <c:f>'Question 9'!$A$4:$A$10</c:f>
              <c:strCache>
                <c:ptCount val="7"/>
                <c:pt idx="0">
                  <c:v>ArcPad</c:v>
                </c:pt>
                <c:pt idx="1">
                  <c:v>FieldPort</c:v>
                </c:pt>
                <c:pt idx="2">
                  <c:v>Inspector+</c:v>
                </c:pt>
                <c:pt idx="3">
                  <c:v>ArcCAD</c:v>
                </c:pt>
                <c:pt idx="4">
                  <c:v>AutoDesk/AutoCAD</c:v>
                </c:pt>
                <c:pt idx="5">
                  <c:v>Microstation</c:v>
                </c:pt>
                <c:pt idx="6">
                  <c:v>TurboCAD</c:v>
                </c:pt>
              </c:strCache>
            </c:strRef>
          </c:cat>
          <c:val>
            <c:numRef>
              <c:f>'Question 9'!$D$4:$D$10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'Question 9'!$E$3</c:f>
              <c:strCache>
                <c:ptCount val="1"/>
                <c:pt idx="0">
                  <c:v>Plan to use w/in 1 year</c:v>
                </c:pt>
              </c:strCache>
            </c:strRef>
          </c:tx>
          <c:invertIfNegative val="0"/>
          <c:cat>
            <c:strRef>
              <c:f>'Question 9'!$A$4:$A$10</c:f>
              <c:strCache>
                <c:ptCount val="7"/>
                <c:pt idx="0">
                  <c:v>ArcPad</c:v>
                </c:pt>
                <c:pt idx="1">
                  <c:v>FieldPort</c:v>
                </c:pt>
                <c:pt idx="2">
                  <c:v>Inspector+</c:v>
                </c:pt>
                <c:pt idx="3">
                  <c:v>ArcCAD</c:v>
                </c:pt>
                <c:pt idx="4">
                  <c:v>AutoDesk/AutoCAD</c:v>
                </c:pt>
                <c:pt idx="5">
                  <c:v>Microstation</c:v>
                </c:pt>
                <c:pt idx="6">
                  <c:v>TurboCAD</c:v>
                </c:pt>
              </c:strCache>
            </c:strRef>
          </c:cat>
          <c:val>
            <c:numRef>
              <c:f>'Question 9'!$E$4:$E$10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386112"/>
        <c:axId val="81400192"/>
      </c:barChart>
      <c:catAx>
        <c:axId val="81386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81400192"/>
        <c:crosses val="autoZero"/>
        <c:auto val="1"/>
        <c:lblAlgn val="ctr"/>
        <c:lblOffset val="100"/>
        <c:noMultiLvlLbl val="0"/>
      </c:catAx>
      <c:valAx>
        <c:axId val="81400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1386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018239567880104"/>
          <c:y val="0.31637760740433801"/>
          <c:w val="0.270493932823614"/>
          <c:h val="0.35233181378643502"/>
        </c:manualLayout>
      </c:layout>
      <c:overlay val="0"/>
    </c:legend>
    <c:plotVisOnly val="1"/>
    <c:dispBlanksAs val="gap"/>
    <c:showDLblsOverMax val="0"/>
  </c:chart>
  <c:spPr>
    <a:solidFill>
      <a:sysClr val="window" lastClr="FFFFFF"/>
    </a:solidFill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Of the following Database products, what does your agency use?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8334143417257997E-2"/>
          <c:y val="0.17435863786257499"/>
          <c:w val="0.68337561971420202"/>
          <c:h val="0.411915674002288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'Question 8'!$B$3</c:f>
              <c:strCache>
                <c:ptCount val="1"/>
                <c:pt idx="0">
                  <c:v>Currently use</c:v>
                </c:pt>
              </c:strCache>
            </c:strRef>
          </c:tx>
          <c:invertIfNegative val="0"/>
          <c:cat>
            <c:strRef>
              <c:f>'Question 8'!$A$4:$A$13</c:f>
              <c:strCache>
                <c:ptCount val="10"/>
                <c:pt idx="0">
                  <c:v>IBM DB2</c:v>
                </c:pt>
                <c:pt idx="1">
                  <c:v>Access (MS Jet Engine)</c:v>
                </c:pt>
                <c:pt idx="2">
                  <c:v>Info</c:v>
                </c:pt>
                <c:pt idx="3">
                  <c:v>Informix Dynamic Server</c:v>
                </c:pt>
                <c:pt idx="4">
                  <c:v>MySQL</c:v>
                </c:pt>
                <c:pt idx="5">
                  <c:v>SQL Server</c:v>
                </c:pt>
                <c:pt idx="6">
                  <c:v>Oracle</c:v>
                </c:pt>
                <c:pt idx="7">
                  <c:v>ArcSDE</c:v>
                </c:pt>
                <c:pt idx="8">
                  <c:v>OracleSpatial</c:v>
                </c:pt>
                <c:pt idx="9">
                  <c:v>PostgreSQL</c:v>
                </c:pt>
              </c:strCache>
            </c:strRef>
          </c:cat>
          <c:val>
            <c:numRef>
              <c:f>'Question 8'!$B$4:$B$13</c:f>
              <c:numCache>
                <c:formatCode>General</c:formatCode>
                <c:ptCount val="10"/>
                <c:pt idx="0">
                  <c:v>2</c:v>
                </c:pt>
                <c:pt idx="1">
                  <c:v>25</c:v>
                </c:pt>
                <c:pt idx="2">
                  <c:v>10</c:v>
                </c:pt>
                <c:pt idx="3">
                  <c:v>2</c:v>
                </c:pt>
                <c:pt idx="4">
                  <c:v>6</c:v>
                </c:pt>
                <c:pt idx="5">
                  <c:v>23</c:v>
                </c:pt>
                <c:pt idx="6">
                  <c:v>12</c:v>
                </c:pt>
                <c:pt idx="7">
                  <c:v>24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</c:ser>
        <c:ser>
          <c:idx val="1"/>
          <c:order val="1"/>
          <c:tx>
            <c:strRef>
              <c:f>'Question 8'!$C$3</c:f>
              <c:strCache>
                <c:ptCount val="1"/>
                <c:pt idx="0">
                  <c:v>Licensed but don't use</c:v>
                </c:pt>
              </c:strCache>
            </c:strRef>
          </c:tx>
          <c:invertIfNegative val="0"/>
          <c:cat>
            <c:strRef>
              <c:f>'Question 8'!$A$4:$A$13</c:f>
              <c:strCache>
                <c:ptCount val="10"/>
                <c:pt idx="0">
                  <c:v>IBM DB2</c:v>
                </c:pt>
                <c:pt idx="1">
                  <c:v>Access (MS Jet Engine)</c:v>
                </c:pt>
                <c:pt idx="2">
                  <c:v>Info</c:v>
                </c:pt>
                <c:pt idx="3">
                  <c:v>Informix Dynamic Server</c:v>
                </c:pt>
                <c:pt idx="4">
                  <c:v>MySQL</c:v>
                </c:pt>
                <c:pt idx="5">
                  <c:v>SQL Server</c:v>
                </c:pt>
                <c:pt idx="6">
                  <c:v>Oracle</c:v>
                </c:pt>
                <c:pt idx="7">
                  <c:v>ArcSDE</c:v>
                </c:pt>
                <c:pt idx="8">
                  <c:v>OracleSpatial</c:v>
                </c:pt>
                <c:pt idx="9">
                  <c:v>PostgreSQL</c:v>
                </c:pt>
              </c:strCache>
            </c:strRef>
          </c:cat>
          <c:val>
            <c:numRef>
              <c:f>'Question 8'!$C$4:$C$13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</c:ser>
        <c:ser>
          <c:idx val="2"/>
          <c:order val="2"/>
          <c:tx>
            <c:strRef>
              <c:f>'Question 8'!$D$3</c:f>
              <c:strCache>
                <c:ptCount val="1"/>
                <c:pt idx="0">
                  <c:v>Would use if licensed</c:v>
                </c:pt>
              </c:strCache>
            </c:strRef>
          </c:tx>
          <c:invertIfNegative val="0"/>
          <c:cat>
            <c:strRef>
              <c:f>'Question 8'!$A$4:$A$13</c:f>
              <c:strCache>
                <c:ptCount val="10"/>
                <c:pt idx="0">
                  <c:v>IBM DB2</c:v>
                </c:pt>
                <c:pt idx="1">
                  <c:v>Access (MS Jet Engine)</c:v>
                </c:pt>
                <c:pt idx="2">
                  <c:v>Info</c:v>
                </c:pt>
                <c:pt idx="3">
                  <c:v>Informix Dynamic Server</c:v>
                </c:pt>
                <c:pt idx="4">
                  <c:v>MySQL</c:v>
                </c:pt>
                <c:pt idx="5">
                  <c:v>SQL Server</c:v>
                </c:pt>
                <c:pt idx="6">
                  <c:v>Oracle</c:v>
                </c:pt>
                <c:pt idx="7">
                  <c:v>ArcSDE</c:v>
                </c:pt>
                <c:pt idx="8">
                  <c:v>OracleSpatial</c:v>
                </c:pt>
                <c:pt idx="9">
                  <c:v>PostgreSQL</c:v>
                </c:pt>
              </c:strCache>
            </c:strRef>
          </c:cat>
          <c:val>
            <c:numRef>
              <c:f>'Question 8'!$D$4:$D$13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'Question 8'!$E$3</c:f>
              <c:strCache>
                <c:ptCount val="1"/>
                <c:pt idx="0">
                  <c:v>Plan to use w/in 1 year</c:v>
                </c:pt>
              </c:strCache>
            </c:strRef>
          </c:tx>
          <c:invertIfNegative val="0"/>
          <c:cat>
            <c:strRef>
              <c:f>'Question 8'!$A$4:$A$13</c:f>
              <c:strCache>
                <c:ptCount val="10"/>
                <c:pt idx="0">
                  <c:v>IBM DB2</c:v>
                </c:pt>
                <c:pt idx="1">
                  <c:v>Access (MS Jet Engine)</c:v>
                </c:pt>
                <c:pt idx="2">
                  <c:v>Info</c:v>
                </c:pt>
                <c:pt idx="3">
                  <c:v>Informix Dynamic Server</c:v>
                </c:pt>
                <c:pt idx="4">
                  <c:v>MySQL</c:v>
                </c:pt>
                <c:pt idx="5">
                  <c:v>SQL Server</c:v>
                </c:pt>
                <c:pt idx="6">
                  <c:v>Oracle</c:v>
                </c:pt>
                <c:pt idx="7">
                  <c:v>ArcSDE</c:v>
                </c:pt>
                <c:pt idx="8">
                  <c:v>OracleSpatial</c:v>
                </c:pt>
                <c:pt idx="9">
                  <c:v>PostgreSQL</c:v>
                </c:pt>
              </c:strCache>
            </c:strRef>
          </c:cat>
          <c:val>
            <c:numRef>
              <c:f>'Question 8'!$E$4:$E$13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439360"/>
        <c:axId val="81441152"/>
      </c:barChart>
      <c:catAx>
        <c:axId val="814393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81441152"/>
        <c:crosses val="autoZero"/>
        <c:auto val="1"/>
        <c:lblAlgn val="ctr"/>
        <c:lblOffset val="100"/>
        <c:noMultiLvlLbl val="0"/>
      </c:catAx>
      <c:valAx>
        <c:axId val="81441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81439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900311072227099"/>
          <c:y val="0.28518843798371302"/>
          <c:w val="0.230420757590486"/>
          <c:h val="0.34329766471498802"/>
        </c:manualLayout>
      </c:layout>
      <c:overlay val="0"/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/>
              <a:t>Of the following programming and scripting languages, what does your agency use?</a:t>
            </a:r>
          </a:p>
        </c:rich>
      </c:tx>
      <c:layout>
        <c:manualLayout>
          <c:xMode val="edge"/>
          <c:yMode val="edge"/>
          <c:x val="8.0867462321926695E-2"/>
          <c:y val="4.77939632545932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1180676236769297E-2"/>
          <c:y val="0.18235320305779401"/>
          <c:w val="0.63194551585814696"/>
          <c:h val="0.52647134431201803"/>
        </c:manualLayout>
      </c:layout>
      <c:barChart>
        <c:barDir val="col"/>
        <c:grouping val="stacked"/>
        <c:varyColors val="0"/>
        <c:ser>
          <c:idx val="1"/>
          <c:order val="0"/>
          <c:tx>
            <c:v>Plan to use w/in 1 year</c:v>
          </c:tx>
          <c:spPr>
            <a:solidFill>
              <a:srgbClr val="993366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10'!$A$4:$A$18</c:f>
              <c:strCache>
                <c:ptCount val="15"/>
                <c:pt idx="0">
                  <c:v>.NET</c:v>
                </c:pt>
                <c:pt idx="1">
                  <c:v>AML</c:v>
                </c:pt>
                <c:pt idx="2">
                  <c:v>ASP</c:v>
                </c:pt>
                <c:pt idx="3">
                  <c:v>Avenue</c:v>
                </c:pt>
                <c:pt idx="4">
                  <c:v>C# or C++</c:v>
                </c:pt>
                <c:pt idx="5">
                  <c:v>Flex/Flash</c:v>
                </c:pt>
                <c:pt idx="6">
                  <c:v>HTML</c:v>
                </c:pt>
                <c:pt idx="7">
                  <c:v>Java script</c:v>
                </c:pt>
                <c:pt idx="8">
                  <c:v>Model Builder</c:v>
                </c:pt>
                <c:pt idx="9">
                  <c:v>Perl</c:v>
                </c:pt>
                <c:pt idx="10">
                  <c:v>Python</c:v>
                </c:pt>
                <c:pt idx="11">
                  <c:v>Silverlight</c:v>
                </c:pt>
                <c:pt idx="12">
                  <c:v>UML</c:v>
                </c:pt>
                <c:pt idx="13">
                  <c:v>Visual Basic</c:v>
                </c:pt>
                <c:pt idx="14">
                  <c:v>XML</c:v>
                </c:pt>
              </c:strCache>
            </c:strRef>
          </c:cat>
          <c:val>
            <c:numRef>
              <c:f>'Question 10'!$D$4:$D$18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5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</c:numCache>
            </c:numRef>
          </c:val>
        </c:ser>
        <c:ser>
          <c:idx val="2"/>
          <c:order val="1"/>
          <c:tx>
            <c:v>Currently use</c:v>
          </c:tx>
          <c:spPr>
            <a:solidFill>
              <a:srgbClr val="FFFFCC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10'!$A$4:$A$18</c:f>
              <c:strCache>
                <c:ptCount val="15"/>
                <c:pt idx="0">
                  <c:v>.NET</c:v>
                </c:pt>
                <c:pt idx="1">
                  <c:v>AML</c:v>
                </c:pt>
                <c:pt idx="2">
                  <c:v>ASP</c:v>
                </c:pt>
                <c:pt idx="3">
                  <c:v>Avenue</c:v>
                </c:pt>
                <c:pt idx="4">
                  <c:v>C# or C++</c:v>
                </c:pt>
                <c:pt idx="5">
                  <c:v>Flex/Flash</c:v>
                </c:pt>
                <c:pt idx="6">
                  <c:v>HTML</c:v>
                </c:pt>
                <c:pt idx="7">
                  <c:v>Java script</c:v>
                </c:pt>
                <c:pt idx="8">
                  <c:v>Model Builder</c:v>
                </c:pt>
                <c:pt idx="9">
                  <c:v>Perl</c:v>
                </c:pt>
                <c:pt idx="10">
                  <c:v>Python</c:v>
                </c:pt>
                <c:pt idx="11">
                  <c:v>Silverlight</c:v>
                </c:pt>
                <c:pt idx="12">
                  <c:v>UML</c:v>
                </c:pt>
                <c:pt idx="13">
                  <c:v>Visual Basic</c:v>
                </c:pt>
                <c:pt idx="14">
                  <c:v>XML</c:v>
                </c:pt>
              </c:strCache>
            </c:strRef>
          </c:cat>
          <c:val>
            <c:numRef>
              <c:f>'Question 10'!$C$4:$C$18</c:f>
              <c:numCache>
                <c:formatCode>General</c:formatCode>
                <c:ptCount val="15"/>
                <c:pt idx="0">
                  <c:v>23</c:v>
                </c:pt>
                <c:pt idx="1">
                  <c:v>11</c:v>
                </c:pt>
                <c:pt idx="2">
                  <c:v>11</c:v>
                </c:pt>
                <c:pt idx="3">
                  <c:v>1</c:v>
                </c:pt>
                <c:pt idx="4">
                  <c:v>12</c:v>
                </c:pt>
                <c:pt idx="5">
                  <c:v>14</c:v>
                </c:pt>
                <c:pt idx="6">
                  <c:v>26</c:v>
                </c:pt>
                <c:pt idx="7">
                  <c:v>19</c:v>
                </c:pt>
                <c:pt idx="8">
                  <c:v>15</c:v>
                </c:pt>
                <c:pt idx="9">
                  <c:v>5</c:v>
                </c:pt>
                <c:pt idx="10">
                  <c:v>21</c:v>
                </c:pt>
                <c:pt idx="11">
                  <c:v>11</c:v>
                </c:pt>
                <c:pt idx="12">
                  <c:v>4</c:v>
                </c:pt>
                <c:pt idx="13">
                  <c:v>18</c:v>
                </c:pt>
                <c:pt idx="14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502208"/>
        <c:axId val="81503744"/>
      </c:barChart>
      <c:catAx>
        <c:axId val="8150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1503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503744"/>
        <c:scaling>
          <c:orientation val="minMax"/>
        </c:scaling>
        <c:delete val="0"/>
        <c:axPos val="l"/>
        <c:majorGridlines>
          <c:spPr>
            <a:ln w="3175">
              <a:solidFill>
                <a:srgbClr val="333333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1502208"/>
        <c:crossesAt val="1"/>
        <c:crossBetween val="between"/>
      </c:valAx>
      <c:spPr>
        <a:solidFill>
          <a:srgbClr val="EEEEEE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73584943323006402"/>
          <c:y val="0.32916599697673099"/>
          <c:w val="0.23899383301489299"/>
          <c:h val="0.19999959309978599"/>
        </c:manualLayout>
      </c:layout>
      <c:overlay val="0"/>
      <c:spPr>
        <a:solidFill>
          <a:srgbClr val="FFFFFF"/>
        </a:solidFill>
        <a:ln w="3175">
          <a:solidFill>
            <a:srgbClr val="333333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333333"/>
              </a:solidFill>
              <a:latin typeface="Microsoft Sans Serif"/>
              <a:ea typeface="Microsoft Sans Serif"/>
              <a:cs typeface="Microsoft Sans Serif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/>
              <a:t>San Diego Regional GIS Survey 2011</a:t>
            </a:r>
          </a:p>
        </c:rich>
      </c:tx>
      <c:layout>
        <c:manualLayout>
          <c:xMode val="edge"/>
          <c:yMode val="edge"/>
          <c:x val="0.27430610236220498"/>
          <c:y val="3.52941176470588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375185436987"/>
          <c:y val="0.18235320305779401"/>
          <c:w val="0.86632091322311899"/>
          <c:h val="0.5852949582016290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11'!$A$4:$A$10</c:f>
              <c:strCache>
                <c:ptCount val="7"/>
                <c:pt idx="0">
                  <c:v>Linux</c:v>
                </c:pt>
                <c:pt idx="1">
                  <c:v>Solaris</c:v>
                </c:pt>
                <c:pt idx="2">
                  <c:v>Unix</c:v>
                </c:pt>
                <c:pt idx="3">
                  <c:v>Windows XP</c:v>
                </c:pt>
                <c:pt idx="4">
                  <c:v>Windows Vista</c:v>
                </c:pt>
                <c:pt idx="5">
                  <c:v>Windows 7</c:v>
                </c:pt>
                <c:pt idx="6">
                  <c:v>Other</c:v>
                </c:pt>
              </c:strCache>
            </c:strRef>
          </c:cat>
          <c:val>
            <c:numRef>
              <c:f>'Question 11'!$D$4:$D$10</c:f>
              <c:numCache>
                <c:formatCode>0</c:formatCode>
                <c:ptCount val="7"/>
                <c:pt idx="0">
                  <c:v>6</c:v>
                </c:pt>
                <c:pt idx="1">
                  <c:v>5</c:v>
                </c:pt>
                <c:pt idx="2">
                  <c:v>3</c:v>
                </c:pt>
                <c:pt idx="3">
                  <c:v>32</c:v>
                </c:pt>
                <c:pt idx="4">
                  <c:v>6</c:v>
                </c:pt>
                <c:pt idx="5">
                  <c:v>18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520128"/>
        <c:axId val="81521664"/>
      </c:barChart>
      <c:catAx>
        <c:axId val="8152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1521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521664"/>
        <c:scaling>
          <c:orientation val="minMax"/>
        </c:scaling>
        <c:delete val="0"/>
        <c:axPos val="l"/>
        <c:majorGridlines>
          <c:spPr>
            <a:ln w="3175">
              <a:solidFill>
                <a:srgbClr val="333333"/>
              </a:solidFill>
              <a:prstDash val="solid"/>
            </a:ln>
          </c:spPr>
        </c:majorGridlines>
        <c:numFmt formatCode="0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1520128"/>
        <c:crossesAt val="1"/>
        <c:crossBetween val="between"/>
      </c:valAx>
      <c:spPr>
        <a:solidFill>
          <a:srgbClr val="EEEEEE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EEEEEE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/>
              <a:t>What are the operating systems used for GIS in your agency?  Check all that apply.</a:t>
            </a:r>
          </a:p>
        </c:rich>
      </c:tx>
      <c:layout>
        <c:manualLayout>
          <c:xMode val="edge"/>
          <c:yMode val="edge"/>
          <c:x val="0.13207547169811301"/>
          <c:y val="6.446062992125979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375185436987"/>
          <c:y val="0.18235320305779401"/>
          <c:w val="0.86632091322311899"/>
          <c:h val="0.5852949582016290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cat>
            <c:strRef>
              <c:f>'Question 11'!$A$4:$A$10</c:f>
              <c:strCache>
                <c:ptCount val="7"/>
                <c:pt idx="0">
                  <c:v>Linux</c:v>
                </c:pt>
                <c:pt idx="1">
                  <c:v>Solaris</c:v>
                </c:pt>
                <c:pt idx="2">
                  <c:v>Unix</c:v>
                </c:pt>
                <c:pt idx="3">
                  <c:v>Windows XP</c:v>
                </c:pt>
                <c:pt idx="4">
                  <c:v>Windows Vista</c:v>
                </c:pt>
                <c:pt idx="5">
                  <c:v>Windows 7</c:v>
                </c:pt>
                <c:pt idx="6">
                  <c:v>Other</c:v>
                </c:pt>
              </c:strCache>
            </c:strRef>
          </c:cat>
          <c:val>
            <c:numRef>
              <c:f>'Question 11'!$D$4:$D$10</c:f>
              <c:numCache>
                <c:formatCode>0</c:formatCode>
                <c:ptCount val="7"/>
                <c:pt idx="0">
                  <c:v>6</c:v>
                </c:pt>
                <c:pt idx="1">
                  <c:v>5</c:v>
                </c:pt>
                <c:pt idx="2">
                  <c:v>3</c:v>
                </c:pt>
                <c:pt idx="3">
                  <c:v>32</c:v>
                </c:pt>
                <c:pt idx="4">
                  <c:v>6</c:v>
                </c:pt>
                <c:pt idx="5">
                  <c:v>18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627776"/>
        <c:axId val="81641856"/>
      </c:barChart>
      <c:catAx>
        <c:axId val="8162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1641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641856"/>
        <c:scaling>
          <c:orientation val="minMax"/>
        </c:scaling>
        <c:delete val="0"/>
        <c:axPos val="l"/>
        <c:majorGridlines>
          <c:spPr>
            <a:ln w="3175">
              <a:solidFill>
                <a:srgbClr val="333333"/>
              </a:solidFill>
              <a:prstDash val="solid"/>
            </a:ln>
          </c:spPr>
        </c:majorGridlines>
        <c:numFmt formatCode="0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81627776"/>
        <c:crossesAt val="1"/>
        <c:crossBetween val="between"/>
      </c:valAx>
      <c:spPr>
        <a:solidFill>
          <a:srgbClr val="EEEEEE"/>
        </a:solidFill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73C523-4878-44C4-B989-E84ADDC16312}" type="datetimeFigureOut">
              <a:rPr lang="en-US"/>
              <a:pPr>
                <a:defRPr/>
              </a:pPr>
              <a:t>7/19/2011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C7F15D-D01E-47D7-9E70-AB04511D37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663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AA444B-377F-4F04-9DE7-06F530BA404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following data layers, please rank the importance to your agency. Select N/A if your agency does not use this type of data.</a:t>
            </a:r>
          </a:p>
          <a:p>
            <a:r>
              <a:rPr lang="en-US" dirty="0" smtClean="0"/>
              <a:t>Is the majority of your agency's data available to others?</a:t>
            </a:r>
          </a:p>
          <a:p>
            <a:endParaRPr lang="en-US" dirty="0" smtClean="0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 smtClean="0">
                <a:latin typeface="Calibri" pitchFamily="34" charset="0"/>
              </a:rPr>
              <a:t>Comments:</a:t>
            </a:r>
          </a:p>
          <a:p>
            <a:pPr marL="285750" indent="-285750">
              <a:lnSpc>
                <a:spcPct val="7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1200" b="1" dirty="0" smtClean="0">
                <a:latin typeface="Calibri" pitchFamily="34" charset="0"/>
              </a:rPr>
              <a:t>Download through viewers</a:t>
            </a:r>
          </a:p>
          <a:p>
            <a:pPr marL="285750" indent="-285750">
              <a:lnSpc>
                <a:spcPct val="7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1200" b="1" dirty="0" smtClean="0">
                <a:latin typeface="Calibri" pitchFamily="34" charset="0"/>
              </a:rPr>
              <a:t>Reviewing fees and protocols</a:t>
            </a:r>
          </a:p>
          <a:p>
            <a:pPr marL="285750" indent="-285750">
              <a:lnSpc>
                <a:spcPct val="7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1200" b="1" dirty="0" smtClean="0">
                <a:latin typeface="Calibri" pitchFamily="34" charset="0"/>
              </a:rPr>
              <a:t>Current system capabilities don’t allow it</a:t>
            </a:r>
          </a:p>
          <a:p>
            <a:pPr marL="285750" indent="-285750">
              <a:lnSpc>
                <a:spcPct val="7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1200" b="1" dirty="0" smtClean="0">
                <a:latin typeface="Calibri" pitchFamily="34" charset="0"/>
              </a:rPr>
              <a:t>No tribal or student data</a:t>
            </a:r>
          </a:p>
          <a:p>
            <a:pPr marL="285750" indent="-285750">
              <a:lnSpc>
                <a:spcPct val="7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1200" b="1" dirty="0" smtClean="0">
                <a:latin typeface="Calibri" pitchFamily="34" charset="0"/>
              </a:rPr>
              <a:t>Except sensitive data</a:t>
            </a:r>
          </a:p>
          <a:p>
            <a:pPr marL="285750" indent="-285750">
              <a:lnSpc>
                <a:spcPct val="7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1200" b="1" dirty="0" smtClean="0">
                <a:latin typeface="Calibri" pitchFamily="34" charset="0"/>
              </a:rPr>
              <a:t>Hard copy or PDF</a:t>
            </a:r>
          </a:p>
          <a:p>
            <a:pPr marL="285750" indent="-285750">
              <a:lnSpc>
                <a:spcPct val="7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1200" b="1" dirty="0" smtClean="0">
                <a:latin typeface="Calibri" pitchFamily="34" charset="0"/>
              </a:rPr>
              <a:t>Written request to </a:t>
            </a:r>
            <a:r>
              <a:rPr lang="en-US" sz="1200" b="1" dirty="0" err="1" smtClean="0">
                <a:latin typeface="Calibri" pitchFamily="34" charset="0"/>
              </a:rPr>
              <a:t>dept</a:t>
            </a:r>
            <a:r>
              <a:rPr lang="en-US" sz="1200" b="1" dirty="0" smtClean="0">
                <a:latin typeface="Calibri" pitchFamily="34" charset="0"/>
              </a:rPr>
              <a:t> head</a:t>
            </a:r>
          </a:p>
          <a:p>
            <a:pPr marL="285750" indent="-285750">
              <a:lnSpc>
                <a:spcPct val="70000"/>
              </a:lnSpc>
              <a:spcBef>
                <a:spcPct val="50000"/>
              </a:spcBef>
              <a:buFont typeface="Arial"/>
              <a:buChar char="•"/>
            </a:pPr>
            <a:r>
              <a:rPr lang="en-US" sz="1200" b="1" dirty="0" smtClean="0">
                <a:latin typeface="Calibri" pitchFamily="34" charset="0"/>
              </a:rPr>
              <a:t>Only to campus members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77% Asset</a:t>
            </a:r>
            <a:r>
              <a:rPr lang="en-US" baseline="0" dirty="0" smtClean="0"/>
              <a:t> Management System</a:t>
            </a:r>
          </a:p>
          <a:p>
            <a:r>
              <a:rPr lang="en-US" baseline="0" dirty="0" smtClean="0"/>
              <a:t>55% Document Management System</a:t>
            </a:r>
          </a:p>
          <a:p>
            <a:r>
              <a:rPr lang="en-US" baseline="0" dirty="0" smtClean="0"/>
              <a:t>36 % Building Permits</a:t>
            </a:r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 your agency created any Internet/Intranet GIS Apps?  Please list the type/purpose/customer of the app(s). If it is public, please provide the </a:t>
            </a:r>
            <a:r>
              <a:rPr lang="en-US" dirty="0" err="1" smtClean="0"/>
              <a:t>url</a:t>
            </a:r>
            <a:r>
              <a:rPr lang="en-US" dirty="0" smtClean="0"/>
              <a:t>.</a:t>
            </a:r>
          </a:p>
          <a:p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 Options</a:t>
            </a:r>
            <a:r>
              <a:rPr lang="en-US" dirty="0" smtClean="0"/>
              <a:t>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Response Percent</a:t>
            </a:r>
            <a:r>
              <a:rPr lang="en-US" dirty="0" smtClean="0"/>
              <a:t>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Response Count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Internet1 (public)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50.0%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Internet2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18.8%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Internet3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12.5%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Intranet1 (internal)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93.8%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Intranet2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56.3%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r>
              <a:rPr lang="en-US" dirty="0" smtClean="0"/>
              <a:t>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Intranet3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37.5%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en-US" dirty="0" smtClean="0"/>
              <a:t> </a:t>
            </a:r>
            <a:r>
              <a:rPr lang="en-US" sz="1200" b="1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</a:p>
          <a:p>
            <a:r>
              <a:rPr lang="en-US" sz="1200" b="1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nswered</a:t>
            </a:r>
            <a:r>
              <a:rPr lang="en-US" sz="1200" b="1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question</a:t>
            </a:r>
            <a:r>
              <a:rPr lang="en-US" dirty="0" smtClean="0"/>
              <a:t>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</a:t>
            </a:r>
            <a:r>
              <a:rPr lang="en-US" dirty="0" smtClean="0"/>
              <a:t> </a:t>
            </a:r>
            <a:r>
              <a:rPr lang="en-US" sz="1200" b="1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skipped question</a:t>
            </a:r>
            <a:r>
              <a:rPr lang="en-US" dirty="0" smtClean="0"/>
              <a:t>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29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An additional question asked the respondents to estimate the % of time spent for each type of work: map making, Analysis, App Develop/Support, and Data Maintenance for the departments/functions that are supported.  Results can be shared upon request.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C7F15D-D01E-47D7-9E70-AB04511D372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1561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CE1362-D1FE-4DD8-A783-F4BFFC2AD7A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1" eaLnBrk="1" hangingPunct="1">
              <a:spcBef>
                <a:spcPts val="0"/>
              </a:spcBef>
            </a:pPr>
            <a:r>
              <a:rPr lang="en-US" sz="1800" dirty="0" smtClean="0">
                <a:latin typeface="Calibri" pitchFamily="34" charset="0"/>
              </a:rPr>
              <a:t>Software and Technology Usage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1800" dirty="0" smtClean="0">
                <a:latin typeface="Calibri" pitchFamily="34" charset="0"/>
              </a:rPr>
              <a:t>Agency GIS Staffing &amp; Budgets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1800" dirty="0" smtClean="0">
                <a:latin typeface="Calibri" pitchFamily="34" charset="0"/>
              </a:rPr>
              <a:t>Current Data Usage – Regional vs. Agency Specific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1800" dirty="0" smtClean="0">
                <a:latin typeface="Calibri" pitchFamily="34" charset="0"/>
              </a:rPr>
              <a:t>Data Updates :  Local-to-Regional Workflows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have a mature GIS community in San Diego.  </a:t>
            </a:r>
          </a:p>
          <a:p>
            <a:endParaRPr lang="en-US" baseline="0" dirty="0" smtClean="0"/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latin typeface="Calibri" pitchFamily="34" charset="0"/>
              </a:rPr>
              <a:t>Of the non-users, one has no plan to implement in the near future and one answered “maybe, no definite plans.”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42 of 44 agencies use GIS. 15 agencies have used GIS for more than 16 years. </a:t>
            </a:r>
          </a:p>
          <a:p>
            <a:r>
              <a:rPr lang="en-US" baseline="0" dirty="0" smtClean="0"/>
              <a:t>In term of staffing, many agencies have fairly low number of GIS users.  As you can see in this chart, 17 agencies have less than 10 </a:t>
            </a:r>
            <a:r>
              <a:rPr lang="en-US" baseline="0" dirty="0" err="1" smtClean="0"/>
              <a:t>gis</a:t>
            </a:r>
            <a:r>
              <a:rPr lang="en-US" baseline="0" dirty="0" smtClean="0"/>
              <a:t> users. The average number of full time staff is 3.5.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</a:t>
            </a:r>
            <a:r>
              <a:rPr lang="en-US" baseline="0" dirty="0" smtClean="0"/>
              <a:t> two are </a:t>
            </a:r>
            <a:r>
              <a:rPr lang="en-US" baseline="0" dirty="0" err="1" smtClean="0"/>
              <a:t>arcgis</a:t>
            </a:r>
            <a:r>
              <a:rPr lang="en-US" baseline="0" dirty="0" smtClean="0"/>
              <a:t> server and </a:t>
            </a:r>
            <a:r>
              <a:rPr lang="en-US" baseline="0" dirty="0" err="1" smtClean="0"/>
              <a:t>google</a:t>
            </a:r>
            <a:r>
              <a:rPr lang="en-US" baseline="0" dirty="0" smtClean="0"/>
              <a:t> maps.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</a:t>
            </a:r>
            <a:r>
              <a:rPr lang="en-US" baseline="0" dirty="0" smtClean="0"/>
              <a:t> and scripting languages- the top three are HTML, </a:t>
            </a:r>
            <a:r>
              <a:rPr lang="en-US" baseline="0" dirty="0" err="1" smtClean="0"/>
              <a:t>.net</a:t>
            </a:r>
            <a:r>
              <a:rPr lang="en-US" baseline="0" dirty="0" smtClean="0"/>
              <a:t> and Python.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5B34B1-5B7A-41C5-B5CF-16848CE86B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34 answered yes. 11 skipped the question. Parcels and road</a:t>
            </a:r>
            <a:r>
              <a:rPr lang="en-US" baseline="0" dirty="0" smtClean="0"/>
              <a:t> center lines are the most popular </a:t>
            </a:r>
            <a:r>
              <a:rPr lang="en-US" baseline="0" dirty="0" err="1" smtClean="0"/>
              <a:t>sangis</a:t>
            </a:r>
            <a:r>
              <a:rPr lang="en-US" baseline="0" dirty="0" smtClean="0"/>
              <a:t> layers.</a:t>
            </a:r>
          </a:p>
          <a:p>
            <a:endParaRPr lang="en-US" baseline="0" dirty="0" smtClean="0"/>
          </a:p>
          <a:p>
            <a:r>
              <a:rPr lang="en-US" dirty="0" smtClean="0"/>
              <a:t>For the following data layers, please provide the source for your agency.  If you use data from multiple sources, check all that apply.  If it's a vendor, please list the vendor in the OTHER box.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C9820-965E-4A1A-9DFA-FC3329E0A135}" type="datetimeFigureOut">
              <a:rPr lang="en-US"/>
              <a:pPr>
                <a:defRPr/>
              </a:pPr>
              <a:t>7/19/2011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50A30-430E-4714-A3CF-A6E3CE2058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FC6D7-828F-487B-973B-EF2F08AE75B9}" type="datetimeFigureOut">
              <a:rPr lang="en-US"/>
              <a:pPr>
                <a:defRPr/>
              </a:pPr>
              <a:t>7/19/2011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9209B-9065-40D4-9CA2-9159012F67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A244F-E470-480D-95C5-BAE2B6843DF2}" type="datetimeFigureOut">
              <a:rPr lang="en-US"/>
              <a:pPr>
                <a:defRPr/>
              </a:pPr>
              <a:t>7/19/2011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E495D2-D393-451F-A6A8-4D133562AA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andag.org/resources/maps_and_gis/residentialDensity.asp" TargetMode="External"/><Relationship Id="rId13" Type="http://schemas.openxmlformats.org/officeDocument/2006/relationships/hyperlink" Target="http://www.sangis.org" TargetMode="External"/><Relationship Id="rId3" Type="http://schemas.openxmlformats.org/officeDocument/2006/relationships/hyperlink" Target="http://redi.sandag.org" TargetMode="External"/><Relationship Id="rId7" Type="http://schemas.openxmlformats.org/officeDocument/2006/relationships/hyperlink" Target="http://www.sandag.org/resources/maps_and_gis/jobsDensity.asp" TargetMode="External"/><Relationship Id="rId12" Type="http://schemas.openxmlformats.org/officeDocument/2006/relationships/hyperlink" Target="http://209.242.148.137/ArcGIS/survey.html" TargetMode="External"/><Relationship Id="rId2" Type="http://schemas.openxmlformats.org/officeDocument/2006/relationships/notesSlide" Target="../notesSlides/notesSlide15.xml"/><Relationship Id="rId16" Type="http://schemas.openxmlformats.org/officeDocument/2006/relationships/hyperlink" Target="http://www.icommutesd.com/Bike/BikeMap.asp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gis.sandag.org/boundary" TargetMode="External"/><Relationship Id="rId11" Type="http://schemas.openxmlformats.org/officeDocument/2006/relationships/hyperlink" Target="http://maps.geocortex.net/imf-5.2.2/sites/zoning/jsp/launch.jsp" TargetMode="External"/><Relationship Id="rId5" Type="http://schemas.openxmlformats.org/officeDocument/2006/relationships/hyperlink" Target="http://gis.sandag.org/tficsr11/" TargetMode="External"/><Relationship Id="rId15" Type="http://schemas.openxmlformats.org/officeDocument/2006/relationships/hyperlink" Target="http://209.242.148.137/ArcGIS/street.html" TargetMode="External"/><Relationship Id="rId10" Type="http://schemas.openxmlformats.org/officeDocument/2006/relationships/hyperlink" Target="http://ezoning.cityofencinitas.org/" TargetMode="External"/><Relationship Id="rId4" Type="http://schemas.openxmlformats.org/officeDocument/2006/relationships/hyperlink" Target="http://igr.sandag.org" TargetMode="External"/><Relationship Id="rId9" Type="http://schemas.openxmlformats.org/officeDocument/2006/relationships/hyperlink" Target="http://eassistance.cityofencinitas.org/" TargetMode="External"/><Relationship Id="rId14" Type="http://schemas.openxmlformats.org/officeDocument/2006/relationships/hyperlink" Target="http://209.242.148.137/ArcGIS/cip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143000" y="914400"/>
            <a:ext cx="6858000" cy="52578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9700"/>
            <a:ext cx="8839200" cy="6223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San Diego Regional GIS Council</a:t>
            </a:r>
            <a:br>
              <a:rPr lang="en-US" sz="2800" b="1" dirty="0" smtClean="0">
                <a:latin typeface="Calibri" pitchFamily="34" charset="0"/>
              </a:rPr>
            </a:br>
            <a:r>
              <a:rPr lang="en-US" sz="2800" b="1" dirty="0" smtClean="0">
                <a:latin typeface="Calibri" pitchFamily="34" charset="0"/>
              </a:rPr>
              <a:t>2011 GIS Survey Results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6248400"/>
            <a:ext cx="5105400" cy="533400"/>
          </a:xfrm>
        </p:spPr>
        <p:txBody>
          <a:bodyPr/>
          <a:lstStyle/>
          <a:p>
            <a:pPr lvl="1" algn="ctr" eaLnBrk="1" hangingPunct="1">
              <a:lnSpc>
                <a:spcPct val="80000"/>
              </a:lnSpc>
              <a:spcBef>
                <a:spcPct val="4000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5A5A5A"/>
                </a:solidFill>
                <a:latin typeface="Calibri" pitchFamily="34" charset="0"/>
              </a:rPr>
              <a:t>Presented to SDRGC</a:t>
            </a:r>
          </a:p>
          <a:p>
            <a:pPr lvl="1" algn="ctr" eaLnBrk="1" hangingPunct="1">
              <a:lnSpc>
                <a:spcPct val="80000"/>
              </a:lnSpc>
              <a:spcBef>
                <a:spcPct val="4000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5A5A5A"/>
                </a:solidFill>
                <a:latin typeface="Calibri" pitchFamily="34" charset="0"/>
              </a:rPr>
              <a:t>July 20, 2011</a:t>
            </a:r>
          </a:p>
        </p:txBody>
      </p:sp>
      <p:pic>
        <p:nvPicPr>
          <p:cNvPr id="7" name="Picture 6" descr="SanDiegoRegionMap20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990600"/>
            <a:ext cx="6721033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315200" y="762000"/>
            <a:ext cx="1828800" cy="6223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GIS Data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989842"/>
              </p:ext>
            </p:extLst>
          </p:nvPr>
        </p:nvGraphicFramePr>
        <p:xfrm>
          <a:off x="21403" y="228600"/>
          <a:ext cx="7226300" cy="319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5482947"/>
              </p:ext>
            </p:extLst>
          </p:nvPr>
        </p:nvGraphicFramePr>
        <p:xfrm>
          <a:off x="0" y="3628031"/>
          <a:ext cx="6996914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67400" y="1828800"/>
            <a:ext cx="1903085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Top 5 (by Average):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Imagery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Parcels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Rights-of-Way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Street Centerlines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Address Points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0" y="5257800"/>
            <a:ext cx="1941557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Top 5 (by Average):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Building Footprints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Easements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Rights-of-Way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Routable Network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Parcels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8785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3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315200" y="762000"/>
            <a:ext cx="1828800" cy="6223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GIS Data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770634"/>
              </p:ext>
            </p:extLst>
          </p:nvPr>
        </p:nvGraphicFramePr>
        <p:xfrm>
          <a:off x="0" y="304800"/>
          <a:ext cx="7112000" cy="328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91200" y="2057400"/>
            <a:ext cx="1903085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Top 5 (by Average):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Parcels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Street Centerlines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Rights-of-Way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Imagery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Address Points</a:t>
            </a:r>
            <a:endParaRPr lang="en-US" sz="14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5473274"/>
              </p:ext>
            </p:extLst>
          </p:nvPr>
        </p:nvGraphicFramePr>
        <p:xfrm>
          <a:off x="2590800" y="3733800"/>
          <a:ext cx="6426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350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1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00800" y="838200"/>
            <a:ext cx="2438400" cy="30480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</a:rPr>
              <a:t>Coordinate Reference System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</a:rPr>
              <a:t>Others listed: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1600" dirty="0"/>
              <a:t>WGS 1984 Web Mercator Auxiliary </a:t>
            </a:r>
            <a:r>
              <a:rPr lang="en-US" sz="1600" dirty="0" smtClean="0"/>
              <a:t>Sphere</a:t>
            </a:r>
            <a:endParaRPr lang="en-US" sz="1600" b="1" dirty="0">
              <a:latin typeface="Calibri" pitchFamily="34" charset="0"/>
            </a:endParaRPr>
          </a:p>
          <a:p>
            <a:pPr lvl="1" eaLnBrk="1" hangingPunct="1">
              <a:spcBef>
                <a:spcPct val="50000"/>
              </a:spcBef>
            </a:pPr>
            <a:r>
              <a:rPr lang="en-US" sz="1600" dirty="0" smtClean="0">
                <a:latin typeface="Arial"/>
                <a:cs typeface="Arial"/>
              </a:rPr>
              <a:t>Web Mercator Auxiliary Sphere for Web Map Services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6223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GIS Data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824783"/>
              </p:ext>
            </p:extLst>
          </p:nvPr>
        </p:nvGraphicFramePr>
        <p:xfrm>
          <a:off x="228600" y="838200"/>
          <a:ext cx="60579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24600" y="1600200"/>
            <a:ext cx="2590800" cy="7620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</a:rPr>
              <a:t>Applications tied to GIS (22 responded)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6223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GIS Applications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332070"/>
              </p:ext>
            </p:extLst>
          </p:nvPr>
        </p:nvGraphicFramePr>
        <p:xfrm>
          <a:off x="152400" y="762000"/>
          <a:ext cx="603504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019"/>
              </p:ext>
            </p:extLst>
          </p:nvPr>
        </p:nvGraphicFramePr>
        <p:xfrm>
          <a:off x="2667000" y="4267200"/>
          <a:ext cx="5715000" cy="2209800"/>
        </p:xfrm>
        <a:graphic>
          <a:graphicData uri="http://schemas.openxmlformats.org/drawingml/2006/table">
            <a:tbl>
              <a:tblPr/>
              <a:tblGrid>
                <a:gridCol w="2642016"/>
                <a:gridCol w="1536492"/>
                <a:gridCol w="1536492"/>
              </a:tblGrid>
              <a:tr h="50239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effectLst/>
                          <a:latin typeface="Microsoft Sans Serif"/>
                        </a:rPr>
                        <a:t>Are there any "outside" databases directly tied to your GIS?  Check all that apply.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28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Sans Serif"/>
                        </a:rPr>
                        <a:t>Answer Options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/>
                        </a:rPr>
                        <a:t>Response Percent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8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Microsoft Sans Serif"/>
                        </a:rPr>
                        <a:t>Response Count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8E6"/>
                    </a:solidFill>
                  </a:tcPr>
                </a:tc>
              </a:tr>
              <a:tr h="261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Tax Assessor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25.0%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</a:tr>
              <a:tr h="261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School enrollment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25.0%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</a:tr>
              <a:tr h="261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Water usage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50.0%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9F7"/>
                    </a:solidFill>
                  </a:tcPr>
                </a:tc>
              </a:tr>
              <a:tr h="320778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Microsoft Sans Serif"/>
                        </a:rPr>
                        <a:t>answered question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8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Sans Serif"/>
                        </a:rPr>
                        <a:t>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8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31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00800" y="1066800"/>
            <a:ext cx="2590800" cy="25908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</a:rPr>
              <a:t>Geocoding Tool (20 responded)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</a:rPr>
              <a:t>Others listed: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1600" b="1" dirty="0" smtClean="0">
                <a:latin typeface="Calibri" pitchFamily="34" charset="0"/>
              </a:rPr>
              <a:t>Custom built (3)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1600" b="1" dirty="0" smtClean="0">
                <a:latin typeface="Calibri" pitchFamily="34" charset="0"/>
              </a:rPr>
              <a:t>Linear Reference Tool (</a:t>
            </a:r>
            <a:r>
              <a:rPr lang="en-US" sz="1600" b="1" dirty="0" err="1" smtClean="0">
                <a:latin typeface="Calibri" pitchFamily="34" charset="0"/>
              </a:rPr>
              <a:t>TeleAtlas</a:t>
            </a:r>
            <a:r>
              <a:rPr lang="en-US" sz="1600" b="1" dirty="0" smtClean="0">
                <a:latin typeface="Calibri" pitchFamily="34" charset="0"/>
              </a:rPr>
              <a:t>/TIGER)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6223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GIS Applications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9335209"/>
              </p:ext>
            </p:extLst>
          </p:nvPr>
        </p:nvGraphicFramePr>
        <p:xfrm>
          <a:off x="304800" y="914400"/>
          <a:ext cx="60579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4267200"/>
            <a:ext cx="3200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</a:rPr>
              <a:t>3</a:t>
            </a:r>
            <a:r>
              <a:rPr lang="en-US" sz="2000" b="1" baseline="30000" dirty="0" smtClean="0">
                <a:latin typeface="Calibri" pitchFamily="34" charset="0"/>
              </a:rPr>
              <a:t>rd</a:t>
            </a:r>
            <a:r>
              <a:rPr lang="en-US" sz="2000" b="1" dirty="0" smtClean="0">
                <a:latin typeface="Calibri" pitchFamily="34" charset="0"/>
              </a:rPr>
              <a:t> Party Applications</a:t>
            </a:r>
          </a:p>
          <a:p>
            <a:pPr lvl="1"/>
            <a:r>
              <a:rPr lang="en-US" sz="1600" dirty="0" err="1" smtClean="0">
                <a:latin typeface="Calibri"/>
                <a:cs typeface="Calibri"/>
              </a:rPr>
              <a:t>CommunityViz</a:t>
            </a:r>
            <a:endParaRPr lang="en-US" sz="1600" dirty="0" smtClean="0">
              <a:latin typeface="Calibri"/>
              <a:cs typeface="Calibri"/>
            </a:endParaRPr>
          </a:p>
          <a:p>
            <a:pPr lvl="1"/>
            <a:r>
              <a:rPr lang="en-US" sz="1600" dirty="0" err="1" smtClean="0">
                <a:latin typeface="Calibri"/>
                <a:cs typeface="Calibri"/>
              </a:rPr>
              <a:t>Cityworks</a:t>
            </a:r>
            <a:r>
              <a:rPr lang="en-US" sz="1600" dirty="0" smtClean="0">
                <a:latin typeface="Calibri"/>
                <a:cs typeface="Calibri"/>
              </a:rPr>
              <a:t> (2)</a:t>
            </a:r>
          </a:p>
          <a:p>
            <a:pPr lvl="1"/>
            <a:r>
              <a:rPr lang="en-US" sz="1600" dirty="0" err="1" smtClean="0">
                <a:latin typeface="Calibri"/>
                <a:cs typeface="Calibri"/>
              </a:rPr>
              <a:t>PowGIS</a:t>
            </a:r>
            <a:r>
              <a:rPr lang="en-US" sz="1600" dirty="0" smtClean="0">
                <a:latin typeface="Calibri"/>
                <a:cs typeface="Calibri"/>
              </a:rPr>
              <a:t> &amp; </a:t>
            </a:r>
            <a:r>
              <a:rPr lang="en-US" sz="1600" dirty="0" err="1" smtClean="0">
                <a:latin typeface="Calibri"/>
                <a:cs typeface="Calibri"/>
              </a:rPr>
              <a:t>eZoning</a:t>
            </a:r>
            <a:endParaRPr lang="en-US" sz="1600" dirty="0" smtClean="0">
              <a:latin typeface="Calibri"/>
              <a:cs typeface="Calibri"/>
            </a:endParaRPr>
          </a:p>
          <a:p>
            <a:pPr lvl="1"/>
            <a:r>
              <a:rPr lang="en-US" sz="1600" dirty="0" smtClean="0">
                <a:latin typeface="Calibri"/>
                <a:cs typeface="Calibri"/>
              </a:rPr>
              <a:t>FME (2)</a:t>
            </a:r>
          </a:p>
          <a:p>
            <a:pPr lvl="1"/>
            <a:r>
              <a:rPr lang="en-US" sz="1600" dirty="0" smtClean="0">
                <a:latin typeface="Calibri"/>
                <a:cs typeface="Calibri"/>
              </a:rPr>
              <a:t>GBA GIS Analyst</a:t>
            </a:r>
          </a:p>
          <a:p>
            <a:pPr lvl="1"/>
            <a:r>
              <a:rPr lang="en-US" sz="1600" dirty="0" smtClean="0">
                <a:latin typeface="Calibri"/>
                <a:cs typeface="Calibri"/>
              </a:rPr>
              <a:t>Permits Plus</a:t>
            </a:r>
          </a:p>
          <a:p>
            <a:pPr lvl="1"/>
            <a:r>
              <a:rPr lang="en-US" sz="1600" dirty="0" err="1" smtClean="0">
                <a:latin typeface="Calibri"/>
                <a:cs typeface="Calibri"/>
              </a:rPr>
              <a:t>Mapplet</a:t>
            </a:r>
            <a:r>
              <a:rPr lang="en-US" sz="1600" dirty="0" smtClean="0">
                <a:latin typeface="Calibri"/>
                <a:cs typeface="Calibri"/>
              </a:rPr>
              <a:t> (2)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48000" y="4267200"/>
            <a:ext cx="3200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600" dirty="0" smtClean="0">
              <a:latin typeface="Calibri"/>
              <a:cs typeface="Calibri"/>
            </a:endParaRPr>
          </a:p>
          <a:p>
            <a:pPr lvl="1"/>
            <a:r>
              <a:rPr lang="en-US" sz="1600" dirty="0" err="1" smtClean="0">
                <a:latin typeface="Calibri"/>
                <a:cs typeface="Calibri"/>
              </a:rPr>
              <a:t>Geoviewer</a:t>
            </a:r>
            <a:endParaRPr lang="en-US" sz="1600" dirty="0" smtClean="0">
              <a:latin typeface="Calibri"/>
              <a:cs typeface="Calibri"/>
            </a:endParaRPr>
          </a:p>
          <a:p>
            <a:pPr lvl="1"/>
            <a:r>
              <a:rPr lang="en-US" sz="1600" dirty="0" err="1" smtClean="0">
                <a:latin typeface="Calibri"/>
                <a:cs typeface="Calibri"/>
              </a:rPr>
              <a:t>InfoWater</a:t>
            </a:r>
            <a:endParaRPr lang="en-US" sz="1600" dirty="0" smtClean="0">
              <a:latin typeface="Calibri"/>
              <a:cs typeface="Calibri"/>
            </a:endParaRPr>
          </a:p>
          <a:p>
            <a:pPr lvl="1"/>
            <a:r>
              <a:rPr lang="en-US" sz="1600" dirty="0" err="1" smtClean="0">
                <a:latin typeface="Calibri"/>
                <a:cs typeface="Calibri"/>
              </a:rPr>
              <a:t>FireView</a:t>
            </a:r>
            <a:r>
              <a:rPr lang="en-US" sz="1600" dirty="0" smtClean="0">
                <a:latin typeface="Calibri"/>
                <a:cs typeface="Calibri"/>
              </a:rPr>
              <a:t>/</a:t>
            </a:r>
            <a:r>
              <a:rPr lang="en-US" sz="1600" dirty="0" err="1" smtClean="0">
                <a:latin typeface="Calibri"/>
                <a:cs typeface="Calibri"/>
              </a:rPr>
              <a:t>CrimeView</a:t>
            </a:r>
            <a:r>
              <a:rPr lang="en-US" sz="1600" dirty="0" smtClean="0">
                <a:latin typeface="Calibri"/>
                <a:cs typeface="Calibri"/>
              </a:rPr>
              <a:t> (2)</a:t>
            </a:r>
          </a:p>
          <a:p>
            <a:pPr lvl="1"/>
            <a:r>
              <a:rPr lang="en-US" sz="1600" dirty="0" err="1" smtClean="0">
                <a:latin typeface="Calibri"/>
                <a:cs typeface="Calibri"/>
              </a:rPr>
              <a:t>InfraMap</a:t>
            </a:r>
            <a:r>
              <a:rPr lang="en-US" sz="1600" dirty="0" smtClean="0">
                <a:latin typeface="Calibri"/>
                <a:cs typeface="Calibri"/>
              </a:rPr>
              <a:t> (2)</a:t>
            </a:r>
          </a:p>
          <a:p>
            <a:pPr lvl="1"/>
            <a:r>
              <a:rPr lang="en-US" sz="1600" dirty="0" err="1" smtClean="0">
                <a:latin typeface="Calibri"/>
                <a:cs typeface="Calibri"/>
              </a:rPr>
              <a:t>Adjust.IT</a:t>
            </a:r>
            <a:endParaRPr lang="en-US" sz="1600" dirty="0" smtClean="0">
              <a:latin typeface="Calibri"/>
              <a:cs typeface="Calibri"/>
            </a:endParaRPr>
          </a:p>
          <a:p>
            <a:pPr lvl="1"/>
            <a:r>
              <a:rPr lang="en-US" sz="1600" dirty="0" smtClean="0">
                <a:latin typeface="Calibri"/>
                <a:cs typeface="Calibri"/>
              </a:rPr>
              <a:t>Hansen</a:t>
            </a:r>
          </a:p>
          <a:p>
            <a:pPr lvl="1"/>
            <a:r>
              <a:rPr lang="en-US" sz="1600" dirty="0" err="1" smtClean="0">
                <a:latin typeface="Calibri"/>
                <a:cs typeface="Calibri"/>
              </a:rPr>
              <a:t>Laserfiche</a:t>
            </a:r>
            <a:endParaRPr lang="en-US" sz="1600" dirty="0" smtClean="0">
              <a:latin typeface="Calibri"/>
              <a:cs typeface="Calibri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927191" y="4343400"/>
            <a:ext cx="3200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600" dirty="0" smtClean="0">
              <a:latin typeface="Calibri"/>
              <a:cs typeface="Calibri"/>
            </a:endParaRPr>
          </a:p>
          <a:p>
            <a:pPr lvl="1"/>
            <a:r>
              <a:rPr lang="en-US" sz="1600" dirty="0" err="1" smtClean="0">
                <a:latin typeface="Calibri"/>
                <a:cs typeface="Calibri"/>
              </a:rPr>
              <a:t>Magik</a:t>
            </a:r>
            <a:r>
              <a:rPr lang="en-US" sz="1600" dirty="0" smtClean="0">
                <a:latin typeface="Calibri"/>
                <a:cs typeface="Calibri"/>
              </a:rPr>
              <a:t> Components</a:t>
            </a:r>
          </a:p>
          <a:p>
            <a:pPr lvl="1"/>
            <a:r>
              <a:rPr lang="en-US" sz="1600" dirty="0" err="1" smtClean="0">
                <a:latin typeface="Calibri"/>
                <a:cs typeface="Calibri"/>
              </a:rPr>
              <a:t>TRAKiT</a:t>
            </a:r>
            <a:endParaRPr lang="en-US" sz="1600" dirty="0" smtClean="0">
              <a:latin typeface="Calibri"/>
              <a:cs typeface="Calibri"/>
            </a:endParaRPr>
          </a:p>
          <a:p>
            <a:pPr lvl="1"/>
            <a:r>
              <a:rPr lang="en-US" sz="1600" dirty="0" err="1" smtClean="0">
                <a:latin typeface="Calibri"/>
                <a:cs typeface="Calibri"/>
              </a:rPr>
              <a:t>FileNet</a:t>
            </a:r>
            <a:endParaRPr lang="en-US" sz="1600" dirty="0" smtClean="0">
              <a:latin typeface="Calibri"/>
              <a:cs typeface="Calibri"/>
            </a:endParaRPr>
          </a:p>
          <a:p>
            <a:pPr lvl="1"/>
            <a:r>
              <a:rPr lang="en-US" sz="1600" dirty="0" err="1" smtClean="0">
                <a:latin typeface="Calibri"/>
                <a:cs typeface="Calibri"/>
              </a:rPr>
              <a:t>StreetSaver</a:t>
            </a:r>
            <a:endParaRPr lang="en-US" sz="1600" dirty="0" smtClean="0">
              <a:latin typeface="Calibri"/>
              <a:cs typeface="Calibri"/>
            </a:endParaRPr>
          </a:p>
          <a:p>
            <a:pPr lvl="1"/>
            <a:r>
              <a:rPr lang="en-US" sz="1600" dirty="0" err="1" smtClean="0">
                <a:latin typeface="Calibri"/>
                <a:cs typeface="Calibri"/>
              </a:rPr>
              <a:t>MapLibrary</a:t>
            </a:r>
            <a:endParaRPr lang="en-US" sz="16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342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uild="p"/>
      <p:bldP spid="7" grpId="0" build="p"/>
      <p:bldP spid="8" grpId="0" build="p"/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6223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GIS Applications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685800"/>
            <a:ext cx="4572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 smtClean="0">
                <a:latin typeface="Calibri" pitchFamily="34" charset="0"/>
              </a:rPr>
              <a:t>Internet Applications</a:t>
            </a:r>
          </a:p>
          <a:p>
            <a:pPr lvl="1"/>
            <a:r>
              <a:rPr lang="en-US" sz="1500" dirty="0" smtClean="0">
                <a:latin typeface="Calibri"/>
                <a:cs typeface="Calibri"/>
                <a:hlinkClick r:id="rId3"/>
              </a:rPr>
              <a:t>http://redi.sandag.org</a:t>
            </a:r>
            <a:endParaRPr lang="en-US" sz="1500" dirty="0">
              <a:latin typeface="Calibri"/>
              <a:cs typeface="Calibri"/>
            </a:endParaRPr>
          </a:p>
          <a:p>
            <a:pPr lvl="1"/>
            <a:r>
              <a:rPr lang="en-US" sz="1500" dirty="0" smtClean="0">
                <a:latin typeface="Calibri"/>
                <a:cs typeface="Calibri"/>
                <a:hlinkClick r:id="rId4"/>
              </a:rPr>
              <a:t>http://igr.sandag.org</a:t>
            </a:r>
            <a:endParaRPr lang="en-US" sz="1500" dirty="0" smtClean="0">
              <a:latin typeface="Calibri"/>
              <a:cs typeface="Calibri"/>
            </a:endParaRPr>
          </a:p>
          <a:p>
            <a:pPr lvl="1"/>
            <a:r>
              <a:rPr lang="en-US" sz="1500" dirty="0">
                <a:latin typeface="Calibri"/>
                <a:cs typeface="Calibri"/>
                <a:hlinkClick r:id="rId5"/>
              </a:rPr>
              <a:t>http://gis.sandag.org/tficsr11</a:t>
            </a:r>
            <a:r>
              <a:rPr lang="en-US" sz="1500" dirty="0" smtClean="0">
                <a:latin typeface="Calibri"/>
                <a:cs typeface="Calibri"/>
                <a:hlinkClick r:id="rId5"/>
              </a:rPr>
              <a:t>/</a:t>
            </a:r>
            <a:endParaRPr lang="en-US" sz="1500" dirty="0" smtClean="0">
              <a:latin typeface="Calibri"/>
              <a:cs typeface="Calibri"/>
            </a:endParaRPr>
          </a:p>
          <a:p>
            <a:pPr lvl="1"/>
            <a:r>
              <a:rPr lang="en-US" sz="1500" dirty="0" smtClean="0">
                <a:latin typeface="Calibri"/>
                <a:cs typeface="Calibri"/>
                <a:hlinkClick r:id="rId6"/>
              </a:rPr>
              <a:t>http://</a:t>
            </a:r>
            <a:r>
              <a:rPr lang="en-US" sz="1500" dirty="0">
                <a:latin typeface="Calibri"/>
                <a:cs typeface="Calibri"/>
                <a:hlinkClick r:id="rId6"/>
              </a:rPr>
              <a:t>gis.sandag.org/</a:t>
            </a:r>
            <a:r>
              <a:rPr lang="en-US" sz="1500" dirty="0" smtClean="0">
                <a:latin typeface="Calibri"/>
                <a:cs typeface="Calibri"/>
                <a:hlinkClick r:id="rId6"/>
              </a:rPr>
              <a:t>boundary</a:t>
            </a:r>
            <a:endParaRPr lang="en-US" sz="1500" dirty="0" smtClean="0">
              <a:latin typeface="Calibri"/>
              <a:cs typeface="Calibri"/>
            </a:endParaRPr>
          </a:p>
          <a:p>
            <a:pPr lvl="1"/>
            <a:r>
              <a:rPr lang="en-US" sz="1500" dirty="0">
                <a:latin typeface="Calibri"/>
                <a:cs typeface="Calibri"/>
                <a:hlinkClick r:id="rId7"/>
              </a:rPr>
              <a:t>http://www.sandag.org/resources/maps_and_gis/jobsDensity.</a:t>
            </a:r>
            <a:r>
              <a:rPr lang="en-US" sz="1500" dirty="0" smtClean="0">
                <a:latin typeface="Calibri"/>
                <a:cs typeface="Calibri"/>
                <a:hlinkClick r:id="rId7"/>
              </a:rPr>
              <a:t>asp</a:t>
            </a:r>
            <a:endParaRPr lang="en-US" sz="1500" dirty="0" smtClean="0">
              <a:latin typeface="Calibri"/>
              <a:cs typeface="Calibri"/>
            </a:endParaRPr>
          </a:p>
          <a:p>
            <a:pPr lvl="1"/>
            <a:r>
              <a:rPr lang="en-US" sz="1500" dirty="0">
                <a:latin typeface="Calibri"/>
                <a:cs typeface="Calibri"/>
                <a:hlinkClick r:id="rId8"/>
              </a:rPr>
              <a:t>http://www.sandag.org/resources/maps_and_gis/residentialDensity.</a:t>
            </a:r>
            <a:r>
              <a:rPr lang="en-US" sz="1500" dirty="0" smtClean="0">
                <a:latin typeface="Calibri"/>
                <a:cs typeface="Calibri"/>
                <a:hlinkClick r:id="rId8"/>
              </a:rPr>
              <a:t>asp</a:t>
            </a:r>
            <a:endParaRPr lang="en-US" sz="1500" dirty="0">
              <a:latin typeface="Calibri"/>
              <a:cs typeface="Calibri"/>
            </a:endParaRPr>
          </a:p>
          <a:p>
            <a:pPr lvl="1"/>
            <a:r>
              <a:rPr lang="en-US" sz="1500" dirty="0" smtClean="0">
                <a:latin typeface="Calibri"/>
                <a:cs typeface="Calibri"/>
                <a:hlinkClick r:id="rId9"/>
              </a:rPr>
              <a:t>http</a:t>
            </a:r>
            <a:r>
              <a:rPr lang="en-US" sz="1500" dirty="0">
                <a:latin typeface="Calibri"/>
                <a:cs typeface="Calibri"/>
                <a:hlinkClick r:id="rId9"/>
              </a:rPr>
              <a:t>://eassistance.cityofencinitas.org</a:t>
            </a:r>
            <a:r>
              <a:rPr lang="en-US" sz="1500" dirty="0" smtClean="0">
                <a:latin typeface="Calibri"/>
                <a:cs typeface="Calibri"/>
                <a:hlinkClick r:id="rId9"/>
              </a:rPr>
              <a:t>/</a:t>
            </a:r>
            <a:endParaRPr lang="en-US" sz="1500" dirty="0" smtClean="0">
              <a:latin typeface="Calibri"/>
              <a:cs typeface="Calibri"/>
            </a:endParaRPr>
          </a:p>
          <a:p>
            <a:pPr lvl="1"/>
            <a:r>
              <a:rPr lang="en-US" sz="1500" dirty="0">
                <a:latin typeface="Calibri"/>
                <a:cs typeface="Calibri"/>
                <a:hlinkClick r:id="rId10"/>
              </a:rPr>
              <a:t>http://ezoning.cityofencinitas.org</a:t>
            </a:r>
            <a:r>
              <a:rPr lang="en-US" sz="1500" dirty="0" smtClean="0">
                <a:latin typeface="Calibri"/>
                <a:cs typeface="Calibri"/>
                <a:hlinkClick r:id="rId10"/>
              </a:rPr>
              <a:t>/</a:t>
            </a:r>
            <a:endParaRPr lang="en-US" sz="1500" dirty="0">
              <a:latin typeface="Calibri"/>
              <a:cs typeface="Calibri"/>
            </a:endParaRPr>
          </a:p>
          <a:p>
            <a:pPr lvl="1"/>
            <a:r>
              <a:rPr lang="en-US" sz="1500" dirty="0" smtClean="0">
                <a:latin typeface="Calibri"/>
                <a:cs typeface="Calibri"/>
                <a:hlinkClick r:id="rId11"/>
              </a:rPr>
              <a:t>http</a:t>
            </a:r>
            <a:r>
              <a:rPr lang="en-US" sz="1500" dirty="0">
                <a:latin typeface="Calibri"/>
                <a:cs typeface="Calibri"/>
                <a:hlinkClick r:id="rId11"/>
              </a:rPr>
              <a:t>://maps.geocortex.net/imf-5.2.2/sites/zoning/jsp/launch.</a:t>
            </a:r>
            <a:r>
              <a:rPr lang="en-US" sz="1500" dirty="0" smtClean="0">
                <a:latin typeface="Calibri"/>
                <a:cs typeface="Calibri"/>
                <a:hlinkClick r:id="rId11"/>
              </a:rPr>
              <a:t>jsp</a:t>
            </a:r>
            <a:endParaRPr lang="en-US" sz="1500" dirty="0" smtClean="0">
              <a:latin typeface="Calibri"/>
              <a:cs typeface="Calibri"/>
            </a:endParaRPr>
          </a:p>
          <a:p>
            <a:pPr lvl="1"/>
            <a:r>
              <a:rPr lang="tr-TR" sz="1500" dirty="0">
                <a:latin typeface="Calibri"/>
                <a:cs typeface="Calibri"/>
                <a:hlinkClick r:id="rId12"/>
              </a:rPr>
              <a:t>http://209.242.148.137/ArcGIS/survey.</a:t>
            </a:r>
            <a:r>
              <a:rPr lang="tr-TR" sz="1500" dirty="0" smtClean="0">
                <a:latin typeface="Calibri"/>
                <a:cs typeface="Calibri"/>
                <a:hlinkClick r:id="rId12"/>
              </a:rPr>
              <a:t>html</a:t>
            </a:r>
            <a:endParaRPr lang="tr-TR" sz="1500" dirty="0" smtClean="0">
              <a:latin typeface="Calibri"/>
              <a:cs typeface="Calibri"/>
            </a:endParaRPr>
          </a:p>
          <a:p>
            <a:pPr lvl="1"/>
            <a:r>
              <a:rPr lang="tr-TR" sz="1500" dirty="0" err="1" smtClean="0">
                <a:latin typeface="Calibri"/>
                <a:cs typeface="Calibri"/>
              </a:rPr>
              <a:t>PropertyFinder</a:t>
            </a:r>
            <a:endParaRPr lang="tr-TR" sz="1500" dirty="0" smtClean="0">
              <a:latin typeface="Calibri"/>
              <a:cs typeface="Calibri"/>
            </a:endParaRPr>
          </a:p>
          <a:p>
            <a:pPr lvl="1"/>
            <a:r>
              <a:rPr lang="tr-TR" sz="1500" dirty="0" err="1" smtClean="0">
                <a:latin typeface="Calibri"/>
                <a:cs typeface="Calibri"/>
              </a:rPr>
              <a:t>OnPoint</a:t>
            </a:r>
            <a:r>
              <a:rPr lang="tr-TR" sz="1500" dirty="0" smtClean="0">
                <a:latin typeface="Calibri"/>
                <a:cs typeface="Calibri"/>
              </a:rPr>
              <a:t> (</a:t>
            </a:r>
            <a:r>
              <a:rPr lang="tr-TR" sz="1500" dirty="0" err="1" smtClean="0">
                <a:latin typeface="Calibri"/>
                <a:cs typeface="Calibri"/>
              </a:rPr>
              <a:t>development-related</a:t>
            </a:r>
            <a:r>
              <a:rPr lang="tr-TR" sz="1500" dirty="0" smtClean="0">
                <a:latin typeface="Calibri"/>
                <a:cs typeface="Calibri"/>
              </a:rPr>
              <a:t> </a:t>
            </a:r>
            <a:r>
              <a:rPr lang="tr-TR" sz="1500" dirty="0" err="1" smtClean="0">
                <a:latin typeface="Calibri"/>
                <a:cs typeface="Calibri"/>
              </a:rPr>
              <a:t>info</a:t>
            </a:r>
            <a:r>
              <a:rPr lang="tr-TR" sz="1500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tr-TR" sz="1500" dirty="0" smtClean="0">
                <a:latin typeface="Calibri"/>
                <a:cs typeface="Calibri"/>
                <a:hlinkClick r:id="rId13"/>
              </a:rPr>
              <a:t>http://www.sangis.org</a:t>
            </a:r>
            <a:endParaRPr lang="tr-TR" sz="1500" dirty="0" smtClean="0">
              <a:latin typeface="Calibri"/>
              <a:cs typeface="Calibri"/>
            </a:endParaRPr>
          </a:p>
          <a:p>
            <a:pPr lvl="1"/>
            <a:r>
              <a:rPr lang="tr-TR" sz="1500" dirty="0">
                <a:latin typeface="Calibri"/>
                <a:cs typeface="Calibri"/>
                <a:hlinkClick r:id="rId14"/>
              </a:rPr>
              <a:t>http://209.242.148.137/ArcGIS/cip.</a:t>
            </a:r>
            <a:r>
              <a:rPr lang="tr-TR" sz="1500" dirty="0" smtClean="0">
                <a:latin typeface="Calibri"/>
                <a:cs typeface="Calibri"/>
                <a:hlinkClick r:id="rId14"/>
              </a:rPr>
              <a:t>html</a:t>
            </a:r>
            <a:endParaRPr lang="tr-TR" sz="1500" dirty="0" smtClean="0">
              <a:latin typeface="Calibri"/>
              <a:cs typeface="Calibri"/>
            </a:endParaRPr>
          </a:p>
          <a:p>
            <a:pPr lvl="1"/>
            <a:r>
              <a:rPr lang="nl-NL" sz="1500" dirty="0">
                <a:latin typeface="Calibri"/>
                <a:cs typeface="Calibri"/>
                <a:hlinkClick r:id="rId15"/>
              </a:rPr>
              <a:t>http://209.242.148.137/ArcGIS/street.</a:t>
            </a:r>
            <a:r>
              <a:rPr lang="nl-NL" sz="1500" dirty="0" smtClean="0">
                <a:latin typeface="Calibri"/>
                <a:cs typeface="Calibri"/>
                <a:hlinkClick r:id="rId15"/>
              </a:rPr>
              <a:t>html</a:t>
            </a:r>
            <a:endParaRPr lang="nl-NL" sz="1500" dirty="0" smtClean="0">
              <a:latin typeface="Calibri"/>
              <a:cs typeface="Calibri"/>
            </a:endParaRPr>
          </a:p>
          <a:p>
            <a:pPr lvl="1"/>
            <a:r>
              <a:rPr lang="nl-NL" sz="1500" dirty="0">
                <a:latin typeface="Calibri"/>
                <a:cs typeface="Calibri"/>
                <a:hlinkClick r:id="rId16"/>
              </a:rPr>
              <a:t>http://www.icommutesd.com/Bike/BikeMap.</a:t>
            </a:r>
            <a:r>
              <a:rPr lang="nl-NL" sz="1500" dirty="0" smtClean="0">
                <a:latin typeface="Calibri"/>
                <a:cs typeface="Calibri"/>
                <a:hlinkClick r:id="rId16"/>
              </a:rPr>
              <a:t>aspx</a:t>
            </a:r>
            <a:endParaRPr lang="nl-NL" sz="1500" dirty="0" smtClean="0">
              <a:latin typeface="Calibri"/>
              <a:cs typeface="Calibri"/>
            </a:endParaRPr>
          </a:p>
          <a:p>
            <a:pPr marL="457200" lvl="1" indent="0">
              <a:buNone/>
            </a:pPr>
            <a:endParaRPr lang="tr-TR" sz="1600" dirty="0" smtClean="0"/>
          </a:p>
          <a:p>
            <a:pPr lvl="1"/>
            <a:endParaRPr lang="tr-TR" sz="1600" dirty="0" smtClean="0"/>
          </a:p>
          <a:p>
            <a:pPr lvl="1"/>
            <a:endParaRPr lang="tr-TR" sz="1600" dirty="0" smtClean="0"/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576" y="685800"/>
            <a:ext cx="4572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 smtClean="0">
                <a:latin typeface="Calibri" pitchFamily="34" charset="0"/>
              </a:rPr>
              <a:t>Intranet Applications</a:t>
            </a:r>
          </a:p>
          <a:p>
            <a:pPr lvl="1"/>
            <a:r>
              <a:rPr lang="en-US" sz="1500" dirty="0" smtClean="0">
                <a:latin typeface="Calibri"/>
                <a:cs typeface="Calibri"/>
              </a:rPr>
              <a:t>Emergency Response COP</a:t>
            </a:r>
          </a:p>
          <a:p>
            <a:pPr lvl="1"/>
            <a:r>
              <a:rPr lang="en-US" sz="1500" dirty="0" smtClean="0">
                <a:latin typeface="Calibri"/>
                <a:cs typeface="Calibri"/>
              </a:rPr>
              <a:t>Finder Map – site locator w/ownership</a:t>
            </a:r>
          </a:p>
          <a:p>
            <a:pPr lvl="1"/>
            <a:r>
              <a:rPr lang="en-US" sz="1500" dirty="0" smtClean="0">
                <a:latin typeface="Calibri"/>
                <a:cs typeface="Calibri"/>
              </a:rPr>
              <a:t>GIS Data Map Viewer for city staff</a:t>
            </a:r>
          </a:p>
          <a:p>
            <a:pPr lvl="1"/>
            <a:r>
              <a:rPr lang="en-US" sz="1500" dirty="0" smtClean="0">
                <a:latin typeface="Calibri"/>
                <a:cs typeface="Calibri"/>
              </a:rPr>
              <a:t>Dig Alert Tracking</a:t>
            </a:r>
          </a:p>
          <a:p>
            <a:pPr lvl="1"/>
            <a:r>
              <a:rPr lang="en-US" sz="1500" dirty="0" err="1" smtClean="0">
                <a:latin typeface="Calibri"/>
                <a:cs typeface="Calibri"/>
              </a:rPr>
              <a:t>OneStop</a:t>
            </a:r>
            <a:r>
              <a:rPr lang="en-US" sz="1500" dirty="0" smtClean="0">
                <a:latin typeface="Calibri"/>
                <a:cs typeface="Calibri"/>
              </a:rPr>
              <a:t> GIS (query, view, print)</a:t>
            </a:r>
          </a:p>
          <a:p>
            <a:pPr lvl="1"/>
            <a:r>
              <a:rPr lang="en-US" sz="1500" dirty="0" err="1" smtClean="0">
                <a:latin typeface="Calibri"/>
                <a:cs typeface="Calibri"/>
              </a:rPr>
              <a:t>CVMapper</a:t>
            </a:r>
            <a:r>
              <a:rPr lang="en-US" sz="1500" dirty="0" smtClean="0">
                <a:latin typeface="Calibri"/>
                <a:cs typeface="Calibri"/>
              </a:rPr>
              <a:t> (city staff map viewer)</a:t>
            </a:r>
          </a:p>
          <a:p>
            <a:pPr lvl="1"/>
            <a:r>
              <a:rPr lang="en-US" sz="1500" dirty="0" smtClean="0">
                <a:latin typeface="Calibri"/>
                <a:cs typeface="Calibri"/>
              </a:rPr>
              <a:t>EPIC planning tool</a:t>
            </a:r>
          </a:p>
          <a:p>
            <a:pPr lvl="1"/>
            <a:r>
              <a:rPr lang="en-US" sz="1500" dirty="0" smtClean="0">
                <a:latin typeface="Calibri"/>
                <a:cs typeface="Calibri"/>
              </a:rPr>
              <a:t>Parcel and Address Viewer / Site Profiler</a:t>
            </a:r>
          </a:p>
          <a:p>
            <a:pPr lvl="1"/>
            <a:r>
              <a:rPr lang="en-US" sz="1500" dirty="0" smtClean="0">
                <a:latin typeface="Calibri"/>
                <a:cs typeface="Calibri"/>
              </a:rPr>
              <a:t>Map imagery, parcel, streets and eventually sewer and storm drain</a:t>
            </a:r>
          </a:p>
          <a:p>
            <a:pPr lvl="1"/>
            <a:r>
              <a:rPr lang="en-US" sz="1500" dirty="0" err="1" smtClean="0">
                <a:latin typeface="Calibri"/>
                <a:cs typeface="Calibri"/>
              </a:rPr>
              <a:t>OnPoint</a:t>
            </a:r>
            <a:r>
              <a:rPr lang="en-US" sz="1500" dirty="0" smtClean="0">
                <a:latin typeface="Calibri"/>
                <a:cs typeface="Calibri"/>
              </a:rPr>
              <a:t> general purpose viewer</a:t>
            </a:r>
          </a:p>
          <a:p>
            <a:pPr lvl="1"/>
            <a:r>
              <a:rPr lang="en-US" sz="1500" dirty="0" smtClean="0">
                <a:latin typeface="Calibri"/>
                <a:cs typeface="Calibri"/>
              </a:rPr>
              <a:t>ArcGIS Server Web ADF for employees</a:t>
            </a:r>
          </a:p>
          <a:p>
            <a:pPr lvl="1"/>
            <a:r>
              <a:rPr lang="en-US" sz="1500" dirty="0" smtClean="0">
                <a:latin typeface="Calibri"/>
                <a:cs typeface="Calibri"/>
              </a:rPr>
              <a:t>Plat map, engineering drawings, general geo for parcels and utilities</a:t>
            </a:r>
          </a:p>
          <a:p>
            <a:pPr lvl="1"/>
            <a:r>
              <a:rPr lang="en-US" sz="1500" dirty="0" smtClean="0">
                <a:latin typeface="Calibri"/>
                <a:cs typeface="Calibri"/>
              </a:rPr>
              <a:t>Water Utility App / Utility Viewer</a:t>
            </a:r>
            <a:endParaRPr lang="tr-TR" sz="1500" dirty="0">
              <a:latin typeface="Calibri"/>
              <a:cs typeface="Calibri"/>
            </a:endParaRPr>
          </a:p>
          <a:p>
            <a:pPr lvl="1"/>
            <a:r>
              <a:rPr lang="tr-TR" sz="1500" dirty="0" smtClean="0">
                <a:latin typeface="Calibri"/>
                <a:cs typeface="Calibri"/>
              </a:rPr>
              <a:t>Construction Project </a:t>
            </a:r>
            <a:r>
              <a:rPr lang="tr-TR" sz="1500" dirty="0" err="1" smtClean="0">
                <a:latin typeface="Calibri"/>
                <a:cs typeface="Calibri"/>
              </a:rPr>
              <a:t>Info</a:t>
            </a:r>
            <a:r>
              <a:rPr lang="tr-TR" sz="1500" dirty="0" smtClean="0">
                <a:latin typeface="Calibri"/>
                <a:cs typeface="Calibri"/>
              </a:rPr>
              <a:t> Viewer</a:t>
            </a:r>
          </a:p>
          <a:p>
            <a:pPr lvl="1"/>
            <a:r>
              <a:rPr lang="tr-TR" sz="1500" dirty="0" smtClean="0">
                <a:latin typeface="Calibri"/>
                <a:cs typeface="Calibri"/>
              </a:rPr>
              <a:t>ABC </a:t>
            </a:r>
            <a:r>
              <a:rPr lang="tr-TR" sz="1500" dirty="0" err="1" smtClean="0">
                <a:latin typeface="Calibri"/>
                <a:cs typeface="Calibri"/>
              </a:rPr>
              <a:t>Lıcensing</a:t>
            </a:r>
            <a:r>
              <a:rPr lang="tr-TR" sz="1500" dirty="0" smtClean="0">
                <a:latin typeface="Calibri"/>
                <a:cs typeface="Calibri"/>
              </a:rPr>
              <a:t> </a:t>
            </a:r>
            <a:r>
              <a:rPr lang="tr-TR" sz="1500" dirty="0" err="1" smtClean="0">
                <a:latin typeface="Calibri"/>
                <a:cs typeface="Calibri"/>
              </a:rPr>
              <a:t>App</a:t>
            </a:r>
            <a:endParaRPr lang="tr-TR" sz="1500" dirty="0" smtClean="0">
              <a:latin typeface="Calibri"/>
              <a:cs typeface="Calibri"/>
            </a:endParaRPr>
          </a:p>
          <a:p>
            <a:pPr lvl="1"/>
            <a:r>
              <a:rPr lang="tr-TR" sz="1500" dirty="0" smtClean="0">
                <a:latin typeface="Calibri"/>
                <a:cs typeface="Calibri"/>
              </a:rPr>
              <a:t>Online </a:t>
            </a:r>
            <a:r>
              <a:rPr lang="tr-TR" sz="1500" dirty="0" err="1" smtClean="0">
                <a:latin typeface="Calibri"/>
                <a:cs typeface="Calibri"/>
              </a:rPr>
              <a:t>Ordering</a:t>
            </a:r>
            <a:r>
              <a:rPr lang="tr-TR" sz="1500" dirty="0" smtClean="0">
                <a:latin typeface="Calibri"/>
                <a:cs typeface="Calibri"/>
              </a:rPr>
              <a:t> </a:t>
            </a:r>
            <a:r>
              <a:rPr lang="tr-TR" sz="1500" dirty="0" err="1" smtClean="0">
                <a:latin typeface="Calibri"/>
                <a:cs typeface="Calibri"/>
              </a:rPr>
              <a:t>System</a:t>
            </a:r>
            <a:endParaRPr lang="tr-TR" sz="1500" dirty="0" smtClean="0">
              <a:latin typeface="Calibri"/>
              <a:cs typeface="Calibri"/>
            </a:endParaRPr>
          </a:p>
          <a:p>
            <a:pPr lvl="1"/>
            <a:r>
              <a:rPr lang="tr-TR" sz="1500" dirty="0" smtClean="0">
                <a:latin typeface="Calibri"/>
                <a:cs typeface="Calibri"/>
              </a:rPr>
              <a:t>City </a:t>
            </a:r>
            <a:r>
              <a:rPr lang="tr-TR" sz="1500" dirty="0" err="1" smtClean="0">
                <a:latin typeface="Calibri"/>
                <a:cs typeface="Calibri"/>
              </a:rPr>
              <a:t>app</a:t>
            </a:r>
            <a:r>
              <a:rPr lang="tr-TR" sz="1500" dirty="0" smtClean="0">
                <a:latin typeface="Calibri"/>
                <a:cs typeface="Calibri"/>
              </a:rPr>
              <a:t> </a:t>
            </a:r>
            <a:r>
              <a:rPr lang="tr-TR" sz="1500" dirty="0" err="1" smtClean="0">
                <a:latin typeface="Calibri"/>
                <a:cs typeface="Calibri"/>
              </a:rPr>
              <a:t>for</a:t>
            </a:r>
            <a:r>
              <a:rPr lang="tr-TR" sz="1500" dirty="0" smtClean="0">
                <a:latin typeface="Calibri"/>
                <a:cs typeface="Calibri"/>
              </a:rPr>
              <a:t> </a:t>
            </a:r>
            <a:r>
              <a:rPr lang="tr-TR" sz="1500" dirty="0" err="1" smtClean="0">
                <a:latin typeface="Calibri"/>
                <a:cs typeface="Calibri"/>
              </a:rPr>
              <a:t>code</a:t>
            </a:r>
            <a:r>
              <a:rPr lang="tr-TR" sz="1500" dirty="0" smtClean="0">
                <a:latin typeface="Calibri"/>
                <a:cs typeface="Calibri"/>
              </a:rPr>
              <a:t> </a:t>
            </a:r>
            <a:r>
              <a:rPr lang="tr-TR" sz="1500" dirty="0" err="1" smtClean="0">
                <a:latin typeface="Calibri"/>
                <a:cs typeface="Calibri"/>
              </a:rPr>
              <a:t>enforcement</a:t>
            </a:r>
            <a:endParaRPr lang="tr-TR" sz="1500" dirty="0" smtClean="0">
              <a:latin typeface="Calibri"/>
              <a:cs typeface="Calibri"/>
            </a:endParaRPr>
          </a:p>
          <a:p>
            <a:pPr lvl="1"/>
            <a:r>
              <a:rPr lang="tr-TR" sz="1500" dirty="0" err="1" smtClean="0">
                <a:latin typeface="Calibri"/>
                <a:cs typeface="Calibri"/>
              </a:rPr>
              <a:t>Internal</a:t>
            </a:r>
            <a:r>
              <a:rPr lang="tr-TR" sz="1500" dirty="0" smtClean="0">
                <a:latin typeface="Calibri"/>
                <a:cs typeface="Calibri"/>
              </a:rPr>
              <a:t> </a:t>
            </a:r>
            <a:r>
              <a:rPr lang="tr-TR" sz="1500" dirty="0" err="1" smtClean="0">
                <a:latin typeface="Calibri"/>
                <a:cs typeface="Calibri"/>
              </a:rPr>
              <a:t>image</a:t>
            </a:r>
            <a:r>
              <a:rPr lang="tr-TR" sz="1500" dirty="0" smtClean="0">
                <a:latin typeface="Calibri"/>
                <a:cs typeface="Calibri"/>
              </a:rPr>
              <a:t> server </a:t>
            </a:r>
            <a:r>
              <a:rPr lang="tr-TR" sz="1500" dirty="0" err="1" smtClean="0">
                <a:latin typeface="Calibri"/>
                <a:cs typeface="Calibri"/>
              </a:rPr>
              <a:t>app</a:t>
            </a:r>
            <a:endParaRPr lang="tr-TR" sz="1500" dirty="0" smtClean="0">
              <a:latin typeface="Calibri"/>
              <a:cs typeface="Calibri"/>
            </a:endParaRPr>
          </a:p>
          <a:p>
            <a:pPr lvl="1"/>
            <a:r>
              <a:rPr lang="tr-TR" sz="1500" dirty="0" err="1" smtClean="0">
                <a:latin typeface="Calibri"/>
                <a:cs typeface="Calibri"/>
              </a:rPr>
              <a:t>Survey</a:t>
            </a:r>
            <a:r>
              <a:rPr lang="tr-TR" sz="1500" dirty="0" smtClean="0">
                <a:latin typeface="Calibri"/>
                <a:cs typeface="Calibri"/>
              </a:rPr>
              <a:t> Viewer</a:t>
            </a:r>
            <a:endParaRPr lang="en-US" sz="1500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253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5334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Agency GIS Budgets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304800" y="4343400"/>
            <a:ext cx="8610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b="1" dirty="0" smtClean="0">
                <a:latin typeface="Calibri" pitchFamily="34" charset="0"/>
              </a:rPr>
              <a:t>Budget Wish Lists</a:t>
            </a:r>
          </a:p>
          <a:p>
            <a:pPr marL="800100" lvl="1" indent="-342900">
              <a:spcBef>
                <a:spcPct val="50000"/>
              </a:spcBef>
              <a:buFont typeface="Arial" charset="0"/>
              <a:buChar char="•"/>
            </a:pPr>
            <a:r>
              <a:rPr lang="en-US" sz="1700" dirty="0" smtClean="0">
                <a:solidFill>
                  <a:srgbClr val="008000"/>
                </a:solidFill>
                <a:latin typeface="Calibri" pitchFamily="34" charset="0"/>
              </a:rPr>
              <a:t>$10k </a:t>
            </a:r>
            <a:r>
              <a:rPr lang="en-US" sz="1700" dirty="0" smtClean="0">
                <a:latin typeface="Calibri" pitchFamily="34" charset="0"/>
              </a:rPr>
              <a:t>= Hardware, Training, Imagery, Staffing, Assistance w/EOC Plan, GPS Hardware/Data, Software, Data, Application integration</a:t>
            </a:r>
          </a:p>
          <a:p>
            <a:pPr marL="800100" lvl="1" indent="-342900">
              <a:spcBef>
                <a:spcPct val="50000"/>
              </a:spcBef>
              <a:buFont typeface="Arial" charset="0"/>
              <a:buChar char="•"/>
            </a:pPr>
            <a:r>
              <a:rPr lang="en-US" sz="1700" dirty="0" smtClean="0">
                <a:solidFill>
                  <a:srgbClr val="008000"/>
                </a:solidFill>
                <a:latin typeface="Calibri" pitchFamily="34" charset="0"/>
              </a:rPr>
              <a:t>$100k </a:t>
            </a:r>
            <a:r>
              <a:rPr lang="en-US" sz="1700" dirty="0" smtClean="0">
                <a:latin typeface="Calibri" pitchFamily="34" charset="0"/>
              </a:rPr>
              <a:t>= Software, Hardware, Cloud Services, Data/Licensing, Staffing/Consultants, Integration Services, Digital plan submission program, Custom app/web development, GPS Hardware</a:t>
            </a:r>
          </a:p>
          <a:p>
            <a:pPr marL="800100" lvl="1" indent="-342900">
              <a:spcBef>
                <a:spcPct val="50000"/>
              </a:spcBef>
              <a:buFont typeface="Arial" charset="0"/>
              <a:buChar char="•"/>
            </a:pPr>
            <a:r>
              <a:rPr lang="en-US" sz="1700" dirty="0" smtClean="0">
                <a:solidFill>
                  <a:srgbClr val="008000"/>
                </a:solidFill>
                <a:latin typeface="Calibri" pitchFamily="34" charset="0"/>
              </a:rPr>
              <a:t>$500k </a:t>
            </a:r>
            <a:r>
              <a:rPr lang="en-US" sz="1700" dirty="0" smtClean="0">
                <a:latin typeface="Calibri" pitchFamily="34" charset="0"/>
              </a:rPr>
              <a:t>= Above + Enterprise Licensing/System Integration, GDB implementation, mobile hardware/software for field personnel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5869206"/>
              </p:ext>
            </p:extLst>
          </p:nvPr>
        </p:nvGraphicFramePr>
        <p:xfrm>
          <a:off x="152400" y="685800"/>
          <a:ext cx="52578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7206904"/>
              </p:ext>
            </p:extLst>
          </p:nvPr>
        </p:nvGraphicFramePr>
        <p:xfrm>
          <a:off x="5040253" y="1524000"/>
          <a:ext cx="41148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07468" y="838200"/>
            <a:ext cx="3636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Agency Budget &amp; Funding Means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2590800" cy="15240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z="2000" b="1" dirty="0" smtClean="0">
                <a:latin typeface="Calibri" pitchFamily="34" charset="0"/>
              </a:rPr>
              <a:t>How the GIS Budget is Broken Down (29 responses)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5334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Agency GIS Budgets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1785328"/>
              </p:ext>
            </p:extLst>
          </p:nvPr>
        </p:nvGraphicFramePr>
        <p:xfrm>
          <a:off x="2895600" y="762000"/>
          <a:ext cx="60579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638800" y="4495800"/>
            <a:ext cx="2590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2000" b="1" dirty="0" smtClean="0">
                <a:latin typeface="Calibri" pitchFamily="34" charset="0"/>
              </a:rPr>
              <a:t>How the GIS Data Budget is Broken Down (24 responses)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8820429"/>
              </p:ext>
            </p:extLst>
          </p:nvPr>
        </p:nvGraphicFramePr>
        <p:xfrm>
          <a:off x="533400" y="3886200"/>
          <a:ext cx="4800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0011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build="p"/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2400" y="152400"/>
            <a:ext cx="88392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GIS Use by Departments/Functions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851787"/>
              </p:ext>
            </p:extLst>
          </p:nvPr>
        </p:nvGraphicFramePr>
        <p:xfrm>
          <a:off x="533400" y="838200"/>
          <a:ext cx="8001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665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Regional GIS Council &amp; Participating Agencies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8070330"/>
              </p:ext>
            </p:extLst>
          </p:nvPr>
        </p:nvGraphicFramePr>
        <p:xfrm>
          <a:off x="381000" y="914400"/>
          <a:ext cx="47244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10200" y="1447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San Diego Regional GIS Council Participation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657600"/>
            <a:ext cx="792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Thank you to the following agencies for participating.  If you responded but do not see your name, please let us know as we had a few without the agency listed. </a:t>
            </a:r>
            <a:endParaRPr lang="en-US" sz="1600" i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978581"/>
              </p:ext>
            </p:extLst>
          </p:nvPr>
        </p:nvGraphicFramePr>
        <p:xfrm>
          <a:off x="914400" y="4305300"/>
          <a:ext cx="7226300" cy="2476500"/>
        </p:xfrm>
        <a:graphic>
          <a:graphicData uri="http://schemas.openxmlformats.org/drawingml/2006/table">
            <a:tbl>
              <a:tblPr/>
              <a:tblGrid>
                <a:gridCol w="1282700"/>
                <a:gridCol w="825500"/>
                <a:gridCol w="2044700"/>
                <a:gridCol w="825500"/>
                <a:gridCol w="2247900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City of Carlsbad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Borrego Water District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SANDAG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City of Chula Vista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Calrans District 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SanGIS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City of Coronado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Camp Pendleton IGI&amp;S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Santa Fe Irrigation District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City of Del Mar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Coronado Unified School District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SDDPC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City of El Cajon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County of San Diego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SDUSD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City of Encinitas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Helix Water District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Sweetwater Authority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City of Escondido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Imperial Beach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U.S Forest Service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City of La Mesa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Poway Unified School District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U.S. Fish and Wildlife Service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City of National City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Ramona Unified School District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UC San Diego Libraries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City of Oceanside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Regional Task Force on the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USGS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City of Poway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San Diego County Water Authority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Valley Center Municipal Water District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City of San Diego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San Diego Unified Port District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Vista Irrigation District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City of San Marcos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City of Solana Beach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Microsoft Sans Serif"/>
                        </a:rPr>
                        <a:t>City of Vista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Microsoft Sans Serif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16764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000" b="1" dirty="0" smtClean="0">
                <a:latin typeface="Calibri" pitchFamily="34" charset="0"/>
              </a:rPr>
              <a:t>Survey Focus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1800" dirty="0" smtClean="0">
                <a:latin typeface="Calibri" pitchFamily="34" charset="0"/>
              </a:rPr>
              <a:t>Software </a:t>
            </a:r>
            <a:r>
              <a:rPr lang="en-US" sz="1800" dirty="0">
                <a:latin typeface="Calibri" pitchFamily="34" charset="0"/>
              </a:rPr>
              <a:t>and Technology Usage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1800" dirty="0" smtClean="0">
                <a:latin typeface="Calibri" pitchFamily="34" charset="0"/>
              </a:rPr>
              <a:t>Agency </a:t>
            </a:r>
            <a:r>
              <a:rPr lang="en-US" sz="1800" dirty="0" smtClean="0">
                <a:latin typeface="Calibri" pitchFamily="34" charset="0"/>
              </a:rPr>
              <a:t>GIS Staffing &amp; Budgets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1800" dirty="0" smtClean="0">
                <a:latin typeface="Calibri" pitchFamily="34" charset="0"/>
              </a:rPr>
              <a:t>Current Data Usage </a:t>
            </a:r>
            <a:endParaRPr lang="en-US" sz="1800" dirty="0" smtClean="0">
              <a:latin typeface="Calibri" pitchFamily="34" charset="0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sz="1800" dirty="0" smtClean="0">
                <a:latin typeface="Calibri" pitchFamily="34" charset="0"/>
              </a:rPr>
              <a:t>Data </a:t>
            </a:r>
            <a:r>
              <a:rPr lang="en-US" sz="1800" dirty="0" smtClean="0">
                <a:latin typeface="Calibri" pitchFamily="34" charset="0"/>
              </a:rPr>
              <a:t>Updates :  Local-to-Regional </a:t>
            </a:r>
            <a:r>
              <a:rPr lang="en-US" sz="1800" dirty="0" smtClean="0">
                <a:latin typeface="Calibri" pitchFamily="34" charset="0"/>
              </a:rPr>
              <a:t>Workflows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6223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2011 GIS Survey - Overview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457200" y="2514600"/>
            <a:ext cx="822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  <a:buFont typeface="Arial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Survey Structure and Timeline</a:t>
            </a:r>
            <a:endParaRPr lang="en-US" sz="2000" b="1" dirty="0">
              <a:latin typeface="Calibri" pitchFamily="34" charset="0"/>
            </a:endParaRPr>
          </a:p>
          <a:p>
            <a:pPr marL="742950" lvl="1" indent="-285750">
              <a:spcBef>
                <a:spcPts val="0"/>
              </a:spcBef>
              <a:buFont typeface="Arial" charset="0"/>
              <a:buChar char="–"/>
            </a:pPr>
            <a:r>
              <a:rPr lang="en-US" dirty="0" smtClean="0">
                <a:latin typeface="Calibri" pitchFamily="34" charset="0"/>
              </a:rPr>
              <a:t>9 Sections</a:t>
            </a:r>
            <a:endParaRPr lang="en-US" dirty="0">
              <a:latin typeface="Calibri" pitchFamily="34" charset="0"/>
            </a:endParaRPr>
          </a:p>
          <a:p>
            <a:pPr marL="742950" lvl="1" indent="-285750">
              <a:spcBef>
                <a:spcPts val="0"/>
              </a:spcBef>
              <a:buFont typeface="Arial" charset="0"/>
              <a:buChar char="–"/>
            </a:pPr>
            <a:r>
              <a:rPr lang="en-US" dirty="0" smtClean="0">
                <a:latin typeface="Calibri" pitchFamily="34" charset="0"/>
              </a:rPr>
              <a:t>38 Questions</a:t>
            </a:r>
            <a:endParaRPr lang="en-US" dirty="0">
              <a:latin typeface="Calibri" pitchFamily="34" charset="0"/>
            </a:endParaRPr>
          </a:p>
          <a:p>
            <a:pPr marL="742950" lvl="1" indent="-285750">
              <a:spcBef>
                <a:spcPts val="0"/>
              </a:spcBef>
              <a:buFont typeface="Arial" charset="0"/>
              <a:buChar char="–"/>
            </a:pPr>
            <a:r>
              <a:rPr lang="en-US" dirty="0" smtClean="0">
                <a:latin typeface="Calibri" pitchFamily="34" charset="0"/>
              </a:rPr>
              <a:t>Survey Open </a:t>
            </a:r>
            <a:r>
              <a:rPr lang="en-US" dirty="0" smtClean="0">
                <a:latin typeface="Calibri" pitchFamily="34" charset="0"/>
              </a:rPr>
              <a:t>from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March 7 </a:t>
            </a:r>
            <a:r>
              <a:rPr lang="en-US" dirty="0" smtClean="0">
                <a:latin typeface="Calibri" pitchFamily="34" charset="0"/>
              </a:rPr>
              <a:t>to </a:t>
            </a:r>
            <a:r>
              <a:rPr lang="en-US" dirty="0" smtClean="0">
                <a:latin typeface="Calibri" pitchFamily="34" charset="0"/>
              </a:rPr>
              <a:t>end of June</a:t>
            </a:r>
          </a:p>
          <a:p>
            <a:pPr marL="742950" lvl="1" indent="-285750">
              <a:spcBef>
                <a:spcPts val="0"/>
              </a:spcBef>
              <a:buFont typeface="Arial" charset="0"/>
              <a:buChar char="–"/>
            </a:pPr>
            <a:r>
              <a:rPr lang="en-US" dirty="0" smtClean="0">
                <a:latin typeface="Calibri" pitchFamily="34" charset="0"/>
              </a:rPr>
              <a:t>Key Stakeholders List – 1 person from every public agency directly invited, in addition, posted to SDRGC list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44958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  <a:buFont typeface="Arial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Respondents</a:t>
            </a:r>
            <a:endParaRPr lang="en-US" sz="2000" b="1" dirty="0">
              <a:latin typeface="Calibri" pitchFamily="34" charset="0"/>
            </a:endParaRPr>
          </a:p>
          <a:p>
            <a:pPr marL="742950" lvl="1" indent="-285750">
              <a:spcBef>
                <a:spcPts val="0"/>
              </a:spcBef>
              <a:buFont typeface="Arial" charset="0"/>
              <a:buChar char="–"/>
            </a:pPr>
            <a:r>
              <a:rPr lang="en-US" dirty="0" smtClean="0">
                <a:latin typeface="Calibri" pitchFamily="34" charset="0"/>
              </a:rPr>
              <a:t>Missing Data</a:t>
            </a:r>
            <a:endParaRPr lang="en-US" dirty="0">
              <a:latin typeface="Calibri" pitchFamily="34" charset="0"/>
            </a:endParaRPr>
          </a:p>
          <a:p>
            <a:pPr marL="1200150" lvl="2" indent="-285750">
              <a:spcBef>
                <a:spcPts val="0"/>
              </a:spcBef>
              <a:buFont typeface="Arial" charset="0"/>
              <a:buChar char="–"/>
            </a:pPr>
            <a:r>
              <a:rPr lang="en-US" dirty="0">
                <a:latin typeface="Calibri" pitchFamily="34" charset="0"/>
              </a:rPr>
              <a:t>5 Surveys were incomplete (including the County)</a:t>
            </a:r>
          </a:p>
          <a:p>
            <a:pPr marL="1200150" lvl="2" indent="-285750">
              <a:spcBef>
                <a:spcPts val="0"/>
              </a:spcBef>
              <a:buFont typeface="Arial" charset="0"/>
              <a:buChar char="–"/>
            </a:pPr>
            <a:r>
              <a:rPr lang="en-US" dirty="0">
                <a:latin typeface="Calibri" pitchFamily="34" charset="0"/>
              </a:rPr>
              <a:t>4 Surveys had unknown </a:t>
            </a:r>
            <a:r>
              <a:rPr lang="en-US" dirty="0" smtClean="0">
                <a:latin typeface="Calibri" pitchFamily="34" charset="0"/>
              </a:rPr>
              <a:t>agency</a:t>
            </a:r>
            <a:endParaRPr lang="en-US" dirty="0">
              <a:latin typeface="Calibri" pitchFamily="34" charset="0"/>
            </a:endParaRPr>
          </a:p>
          <a:p>
            <a:pPr marL="742950" lvl="1" indent="-285750">
              <a:spcBef>
                <a:spcPts val="0"/>
              </a:spcBef>
              <a:buFont typeface="Arial" charset="0"/>
              <a:buChar char="–"/>
            </a:pPr>
            <a:r>
              <a:rPr lang="en-US" b="1" dirty="0" smtClean="0">
                <a:latin typeface="Calibri" pitchFamily="34" charset="0"/>
              </a:rPr>
              <a:t>44</a:t>
            </a:r>
            <a:r>
              <a:rPr lang="en-US" dirty="0" smtClean="0">
                <a:latin typeface="Calibri" pitchFamily="34" charset="0"/>
              </a:rPr>
              <a:t> Surveys Analyzed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p"/>
      <p:bldP spid="7171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772400" cy="32766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sz="2400" b="1" dirty="0" smtClean="0">
                <a:latin typeface="Calibri" pitchFamily="34" charset="0"/>
              </a:rPr>
              <a:t>Poster at </a:t>
            </a:r>
            <a:r>
              <a:rPr lang="en-US" sz="2400" b="1" dirty="0" smtClean="0">
                <a:latin typeface="Calibri" pitchFamily="34" charset="0"/>
              </a:rPr>
              <a:t>2011 ESRI UC</a:t>
            </a:r>
            <a:endParaRPr lang="en-US" sz="2400" b="1" dirty="0" smtClean="0">
              <a:latin typeface="Calibri" pitchFamily="34" charset="0"/>
            </a:endParaRP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sz="2400" b="1" dirty="0" smtClean="0">
                <a:latin typeface="Calibri" pitchFamily="34" charset="0"/>
              </a:rPr>
              <a:t>Final Report to </a:t>
            </a:r>
            <a:r>
              <a:rPr lang="en-US" sz="2400" b="1" dirty="0" smtClean="0">
                <a:latin typeface="Calibri" pitchFamily="34" charset="0"/>
              </a:rPr>
              <a:t>RTC (</a:t>
            </a:r>
            <a:r>
              <a:rPr lang="en-US" sz="2400" b="1" dirty="0" smtClean="0">
                <a:latin typeface="Calibri" pitchFamily="34" charset="0"/>
              </a:rPr>
              <a:t>Regional Technology Center)</a:t>
            </a:r>
            <a:endParaRPr lang="en-US" sz="2400" b="1" dirty="0" smtClean="0">
              <a:latin typeface="Calibri" pitchFamily="34" charset="0"/>
            </a:endParaRP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sz="2400" b="1" dirty="0" smtClean="0">
                <a:latin typeface="Calibri" pitchFamily="34" charset="0"/>
              </a:rPr>
              <a:t>Publish on SDRGC website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9144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3200" b="1" dirty="0" smtClean="0">
                <a:latin typeface="Calibri" pitchFamily="34" charset="0"/>
              </a:rPr>
              <a:t>2011 GIS </a:t>
            </a:r>
            <a:r>
              <a:rPr lang="en-US" sz="3200" b="1" dirty="0" smtClean="0">
                <a:latin typeface="Calibri" pitchFamily="34" charset="0"/>
              </a:rPr>
              <a:t>Survey Results</a:t>
            </a:r>
            <a:endParaRPr lang="en-US" sz="32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63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7800" y="1143000"/>
            <a:ext cx="3276600" cy="19050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z="2000" b="1" dirty="0" smtClean="0">
                <a:latin typeface="Calibri" pitchFamily="34" charset="0"/>
              </a:rPr>
              <a:t>Mature </a:t>
            </a:r>
            <a:r>
              <a:rPr lang="en-US" sz="2000" b="1" dirty="0" smtClean="0">
                <a:latin typeface="Calibri" pitchFamily="34" charset="0"/>
              </a:rPr>
              <a:t>GIS </a:t>
            </a:r>
            <a:r>
              <a:rPr lang="en-US" sz="2000" b="1" dirty="0" smtClean="0">
                <a:latin typeface="Calibri" pitchFamily="34" charset="0"/>
              </a:rPr>
              <a:t>Community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b="1" dirty="0">
                <a:latin typeface="Calibri" pitchFamily="34" charset="0"/>
              </a:rPr>
              <a:t>42 out of 44 use GIS</a:t>
            </a:r>
          </a:p>
          <a:p>
            <a:pPr eaLnBrk="1" hangingPunct="1">
              <a:spcBef>
                <a:spcPts val="600"/>
              </a:spcBef>
            </a:pPr>
            <a:endParaRPr lang="en-US" sz="2000" b="1" dirty="0" smtClean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6223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Key Findings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304800" y="4114800"/>
            <a:ext cx="3886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GIS Staffing varied</a:t>
            </a:r>
          </a:p>
          <a:p>
            <a:pPr marL="800100" lvl="1" indent="-342900">
              <a:lnSpc>
                <a:spcPct val="7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b="1" dirty="0" err="1" smtClean="0">
                <a:latin typeface="Calibri" pitchFamily="34" charset="0"/>
              </a:rPr>
              <a:t>Avg</a:t>
            </a:r>
            <a:r>
              <a:rPr lang="en-US" b="1" dirty="0" smtClean="0">
                <a:latin typeface="Calibri" pitchFamily="34" charset="0"/>
              </a:rPr>
              <a:t> # Full-Time Staff = 3.5</a:t>
            </a:r>
          </a:p>
          <a:p>
            <a:pPr marL="800100" lvl="1" indent="-342900">
              <a:lnSpc>
                <a:spcPct val="7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b="1" dirty="0" err="1" smtClean="0">
                <a:latin typeface="Calibri" pitchFamily="34" charset="0"/>
              </a:rPr>
              <a:t>Avg</a:t>
            </a:r>
            <a:r>
              <a:rPr lang="en-US" b="1" dirty="0" smtClean="0">
                <a:latin typeface="Calibri" pitchFamily="34" charset="0"/>
              </a:rPr>
              <a:t> # Part-Time = 4.7</a:t>
            </a:r>
          </a:p>
          <a:p>
            <a:pPr marL="800100" lvl="1" indent="-342900">
              <a:lnSpc>
                <a:spcPct val="7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b="1" dirty="0" err="1" smtClean="0">
                <a:latin typeface="Calibri" pitchFamily="34" charset="0"/>
              </a:rPr>
              <a:t>Avg</a:t>
            </a:r>
            <a:r>
              <a:rPr lang="en-US" b="1" dirty="0" smtClean="0">
                <a:latin typeface="Calibri" pitchFamily="34" charset="0"/>
              </a:rPr>
              <a:t> # Contractors = 1.5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Many Agencies with Low Number of GIS Users</a:t>
            </a:r>
            <a:endParaRPr lang="en-US" sz="2000" b="1" dirty="0">
              <a:latin typeface="Calibri" pitchFamily="34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777701"/>
              </p:ext>
            </p:extLst>
          </p:nvPr>
        </p:nvGraphicFramePr>
        <p:xfrm>
          <a:off x="152400" y="838200"/>
          <a:ext cx="4876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2875184"/>
              </p:ext>
            </p:extLst>
          </p:nvPr>
        </p:nvGraphicFramePr>
        <p:xfrm>
          <a:off x="4114800" y="3733800"/>
          <a:ext cx="48768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uiExpand="1" build="p"/>
      <p:bldP spid="92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0" y="1219200"/>
            <a:ext cx="1905000" cy="7620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</a:rPr>
              <a:t>Desktop Product Use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4572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Software Use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152400" y="4114800"/>
            <a:ext cx="2819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Font typeface="Arial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Web Mapping Software </a:t>
            </a:r>
            <a:r>
              <a:rPr lang="en-US" sz="2000" b="1" dirty="0" smtClean="0">
                <a:latin typeface="Calibri" pitchFamily="34" charset="0"/>
              </a:rPr>
              <a:t>Use</a:t>
            </a:r>
            <a:endParaRPr lang="en-US" sz="2000" b="1" dirty="0" smtClean="0">
              <a:latin typeface="Calibri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4487465"/>
              </p:ext>
            </p:extLst>
          </p:nvPr>
        </p:nvGraphicFramePr>
        <p:xfrm>
          <a:off x="76200" y="533400"/>
          <a:ext cx="6553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6217254"/>
              </p:ext>
            </p:extLst>
          </p:nvPr>
        </p:nvGraphicFramePr>
        <p:xfrm>
          <a:off x="3331081" y="3657599"/>
          <a:ext cx="5778500" cy="3167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Oval 1"/>
          <p:cNvSpPr/>
          <p:nvPr/>
        </p:nvSpPr>
        <p:spPr>
          <a:xfrm>
            <a:off x="1066800" y="1270819"/>
            <a:ext cx="228600" cy="18288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03887" y="1143000"/>
            <a:ext cx="228600" cy="18288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90800" y="1371600"/>
            <a:ext cx="685800" cy="24384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10000" y="4343400"/>
            <a:ext cx="304800" cy="18288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715000" y="4520381"/>
            <a:ext cx="304800" cy="18288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Graphic spid="10" grpId="0">
        <p:bldAsOne/>
      </p:bldGraphic>
      <p:bldP spid="2" grpId="0" animBg="1"/>
      <p:bldP spid="8" grpId="0" animBg="1"/>
      <p:bldP spid="11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1800" y="1219200"/>
            <a:ext cx="1905000" cy="19812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</a:rPr>
              <a:t>Database Product </a:t>
            </a:r>
            <a:r>
              <a:rPr lang="en-US" sz="2000" b="1" dirty="0" smtClean="0">
                <a:latin typeface="Calibri" pitchFamily="34" charset="0"/>
              </a:rPr>
              <a:t>Use</a:t>
            </a:r>
            <a:endParaRPr lang="en-US" sz="2000" b="1" dirty="0" smtClean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4572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Software Use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4319124"/>
              </p:ext>
            </p:extLst>
          </p:nvPr>
        </p:nvGraphicFramePr>
        <p:xfrm>
          <a:off x="3505200" y="3733800"/>
          <a:ext cx="5486400" cy="3103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4114800"/>
            <a:ext cx="2819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Font typeface="Arial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Other GIS-related Software </a:t>
            </a:r>
            <a:r>
              <a:rPr lang="en-US" sz="2000" b="1" dirty="0" smtClean="0">
                <a:latin typeface="Calibri" pitchFamily="34" charset="0"/>
              </a:rPr>
              <a:t>Use</a:t>
            </a:r>
            <a:endParaRPr lang="en-US" sz="2000" b="1" dirty="0" smtClean="0">
              <a:latin typeface="Calibri" pitchFamily="34" charset="0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3258053"/>
              </p:ext>
            </p:extLst>
          </p:nvPr>
        </p:nvGraphicFramePr>
        <p:xfrm>
          <a:off x="228600" y="685800"/>
          <a:ext cx="61722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Oval 1"/>
          <p:cNvSpPr/>
          <p:nvPr/>
        </p:nvSpPr>
        <p:spPr>
          <a:xfrm>
            <a:off x="1066800" y="1143000"/>
            <a:ext cx="304800" cy="16002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43200" y="1147916"/>
            <a:ext cx="304800" cy="16002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81400" y="1172497"/>
            <a:ext cx="304800" cy="16002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2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  <p:bldP spid="2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05600" y="1219200"/>
            <a:ext cx="1981200" cy="19812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</a:rPr>
              <a:t>Programming Language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4572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Software Use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8600" y="4267200"/>
            <a:ext cx="2667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Font typeface="Arial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Operating </a:t>
            </a:r>
            <a:r>
              <a:rPr lang="en-US" sz="2000" b="1" dirty="0" smtClean="0">
                <a:latin typeface="Calibri" pitchFamily="34" charset="0"/>
              </a:rPr>
              <a:t>Systems</a:t>
            </a:r>
            <a:endParaRPr lang="en-US" sz="2000" b="1" dirty="0" smtClean="0">
              <a:latin typeface="Calibri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813372"/>
              </p:ext>
            </p:extLst>
          </p:nvPr>
        </p:nvGraphicFramePr>
        <p:xfrm>
          <a:off x="228600" y="685800"/>
          <a:ext cx="60579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8970621"/>
              </p:ext>
            </p:extLst>
          </p:nvPr>
        </p:nvGraphicFramePr>
        <p:xfrm>
          <a:off x="3625848" y="6482903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616029"/>
              </p:ext>
            </p:extLst>
          </p:nvPr>
        </p:nvGraphicFramePr>
        <p:xfrm>
          <a:off x="2971800" y="3810000"/>
          <a:ext cx="60579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4306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7" grpId="0">
        <p:bldAsOne/>
      </p:bldGraphic>
      <p:bldGraphic spid="1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0" y="1828800"/>
            <a:ext cx="3124200" cy="4572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</a:rPr>
              <a:t>Enterprise License Agreements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6223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Software Use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2057400" y="4572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2000" b="1" dirty="0" smtClean="0">
                <a:latin typeface="Calibri" pitchFamily="34" charset="0"/>
              </a:rPr>
              <a:t>GPS</a:t>
            </a:r>
            <a:endParaRPr lang="en-US" sz="2000" b="1" dirty="0">
              <a:latin typeface="Calibri" pitchFamily="34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331046"/>
              </p:ext>
            </p:extLst>
          </p:nvPr>
        </p:nvGraphicFramePr>
        <p:xfrm>
          <a:off x="381000" y="838200"/>
          <a:ext cx="51943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690819"/>
              </p:ext>
            </p:extLst>
          </p:nvPr>
        </p:nvGraphicFramePr>
        <p:xfrm>
          <a:off x="3886200" y="4038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3200" b="1" dirty="0" smtClean="0">
                <a:latin typeface="Calibri" pitchFamily="34" charset="0"/>
              </a:rPr>
              <a:t>Web Map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962400"/>
            <a:ext cx="4648200" cy="2590800"/>
          </a:xfrm>
        </p:spPr>
        <p:txBody>
          <a:bodyPr/>
          <a:lstStyle/>
          <a:p>
            <a:r>
              <a:rPr lang="en-US" sz="2800" dirty="0" smtClean="0"/>
              <a:t>Sources:</a:t>
            </a:r>
          </a:p>
          <a:p>
            <a:pPr lvl="1"/>
            <a:r>
              <a:rPr lang="en-US" sz="2400" dirty="0" smtClean="0"/>
              <a:t>Internally created</a:t>
            </a:r>
          </a:p>
          <a:p>
            <a:pPr lvl="1"/>
            <a:r>
              <a:rPr lang="en-US" sz="2400" dirty="0" smtClean="0"/>
              <a:t>ArcGIS Online</a:t>
            </a:r>
          </a:p>
          <a:p>
            <a:pPr lvl="1"/>
            <a:r>
              <a:rPr lang="en-US" sz="2400" dirty="0" smtClean="0"/>
              <a:t>Open Street Map</a:t>
            </a:r>
          </a:p>
          <a:p>
            <a:pPr lvl="1"/>
            <a:r>
              <a:rPr lang="en-US" sz="2400" dirty="0" smtClean="0"/>
              <a:t>Google Maps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9862779"/>
              </p:ext>
            </p:extLst>
          </p:nvPr>
        </p:nvGraphicFramePr>
        <p:xfrm>
          <a:off x="2362200" y="1066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724400" y="4038600"/>
            <a:ext cx="3733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400" dirty="0"/>
          </a:p>
          <a:p>
            <a:pPr lvl="1"/>
            <a:r>
              <a:rPr lang="en-US" sz="2400" dirty="0" err="1" smtClean="0"/>
              <a:t>Esri</a:t>
            </a:r>
            <a:r>
              <a:rPr lang="en-US" sz="2400" dirty="0" smtClean="0"/>
              <a:t> Resources</a:t>
            </a:r>
          </a:p>
          <a:p>
            <a:pPr lvl="1"/>
            <a:r>
              <a:rPr lang="en-US" sz="2400" dirty="0" smtClean="0"/>
              <a:t>USGS</a:t>
            </a:r>
          </a:p>
        </p:txBody>
      </p:sp>
    </p:spTree>
    <p:extLst>
      <p:ext uri="{BB962C8B-B14F-4D97-AF65-F5344CB8AC3E}">
        <p14:creationId xmlns:p14="http://schemas.microsoft.com/office/powerpoint/2010/main" val="23852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24600" y="1600200"/>
            <a:ext cx="2590800" cy="7620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</a:rPr>
              <a:t>SanGIS Data Usage &amp; Updates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6223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2800" b="1" dirty="0" smtClean="0">
                <a:latin typeface="Calibri" pitchFamily="34" charset="0"/>
              </a:rPr>
              <a:t>GIS Data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76200" y="4419600"/>
            <a:ext cx="1905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b="1" dirty="0" smtClean="0">
                <a:latin typeface="Calibri" pitchFamily="34" charset="0"/>
              </a:rPr>
              <a:t>Data Sources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b="1" dirty="0" smtClean="0">
                <a:latin typeface="Calibri" pitchFamily="34" charset="0"/>
              </a:rPr>
              <a:t>Other Vendors:</a:t>
            </a:r>
            <a:endParaRPr lang="en-US" sz="1400" b="1" dirty="0" smtClean="0">
              <a:latin typeface="Calibri" pitchFamily="34" charset="0"/>
            </a:endParaRPr>
          </a:p>
          <a:p>
            <a:pPr marL="800100" lvl="1" indent="-342900">
              <a:lnSpc>
                <a:spcPct val="7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600" b="1" dirty="0" smtClean="0">
                <a:latin typeface="Calibri" pitchFamily="34" charset="0"/>
              </a:rPr>
              <a:t>DMI</a:t>
            </a:r>
          </a:p>
          <a:p>
            <a:pPr marL="800100" lvl="1" indent="-342900">
              <a:lnSpc>
                <a:spcPct val="7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600" b="1" dirty="0" smtClean="0">
                <a:latin typeface="Calibri" pitchFamily="34" charset="0"/>
              </a:rPr>
              <a:t>Merrick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600" b="1" dirty="0" smtClean="0">
                <a:latin typeface="Calibri" pitchFamily="34" charset="0"/>
              </a:rPr>
              <a:t>Imperial County Tax Assessor</a:t>
            </a:r>
            <a:endParaRPr lang="en-US" sz="1600" b="1" dirty="0">
              <a:latin typeface="Calibri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923251"/>
              </p:ext>
            </p:extLst>
          </p:nvPr>
        </p:nvGraphicFramePr>
        <p:xfrm>
          <a:off x="152400" y="762000"/>
          <a:ext cx="60579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450727"/>
              </p:ext>
            </p:extLst>
          </p:nvPr>
        </p:nvGraphicFramePr>
        <p:xfrm>
          <a:off x="1981200" y="3810000"/>
          <a:ext cx="71628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53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Graphic spid="10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8F50FB7AE94442BD2F58823DF1C488" ma:contentTypeVersion="26" ma:contentTypeDescription="Create a new document." ma:contentTypeScope="" ma:versionID="211664207a9508d60ec36b0a2d526f44">
  <xsd:schema xmlns:xsd="http://www.w3.org/2001/XMLSchema" xmlns:xs="http://www.w3.org/2001/XMLSchema" xmlns:p="http://schemas.microsoft.com/office/2006/metadata/properties" xmlns:ns1="http://schemas.microsoft.com/sharepoint/v3" xmlns:ns2="952e4a77-dc0d-44ec-b9c4-c6831493c744" xmlns:ns3="dee199bb-2399-40a9-a792-be83fef8cb8b" targetNamespace="http://schemas.microsoft.com/office/2006/metadata/properties" ma:root="true" ma:fieldsID="fbb7bd6203a9efea2452b6c07e6a1e4f" ns1:_="" ns2:_="" ns3:_="">
    <xsd:import namespace="http://schemas.microsoft.com/sharepoint/v3"/>
    <xsd:import namespace="952e4a77-dc0d-44ec-b9c4-c6831493c744"/>
    <xsd:import namespace="dee199bb-2399-40a9-a792-be83fef8cb8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  <xsd:element ref="ns3:MediaServiceOCR" minOccurs="0"/>
                <xsd:element ref="ns3:MediaLengthInSeconds" minOccurs="0"/>
                <xsd:element ref="ns1:_dlc_Exempt" minOccurs="0"/>
                <xsd:element ref="ns1:_dlc_ExpireDateSaved" minOccurs="0"/>
                <xsd:element ref="ns1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  <xsd:element name="_dlc_Exempt" ma:index="21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22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23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2e4a77-dc0d-44ec-b9c4-c6831493c74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e199bb-2399-40a9-a792-be83fef8cb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Expiration" staticId="0x010100498F50FB7AE94442BD2F58823DF1C488|-51046458" UniqueId="008d6ad6-60c2-4f45-ade4-6a56095fc379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61</number>
                  <property>Created</property>
                  <propertyId>8c06beca-0777-48f7-91c7-6da68bc07b69</propertyId>
                  <period>days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dlc_ExpireDateSaved xmlns="http://schemas.microsoft.com/sharepoint/v3" xsi:nil="true"/>
    <_dlc_ExpireDate xmlns="http://schemas.microsoft.com/sharepoint/v3">2022-03-13T23:57:21+00:00</_dlc_ExpireDate>
  </documentManagement>
</p:properties>
</file>

<file path=customXml/itemProps1.xml><?xml version="1.0" encoding="utf-8"?>
<ds:datastoreItem xmlns:ds="http://schemas.openxmlformats.org/officeDocument/2006/customXml" ds:itemID="{142CB07E-D5C8-4913-B26A-6D2912D8605B}"/>
</file>

<file path=customXml/itemProps2.xml><?xml version="1.0" encoding="utf-8"?>
<ds:datastoreItem xmlns:ds="http://schemas.openxmlformats.org/officeDocument/2006/customXml" ds:itemID="{2C172FF1-105E-43A3-B364-66C97A44EA7F}"/>
</file>

<file path=customXml/itemProps3.xml><?xml version="1.0" encoding="utf-8"?>
<ds:datastoreItem xmlns:ds="http://schemas.openxmlformats.org/officeDocument/2006/customXml" ds:itemID="{BF923B32-4D6A-4B63-9770-69EA6EF6E09C}"/>
</file>

<file path=customXml/itemProps4.xml><?xml version="1.0" encoding="utf-8"?>
<ds:datastoreItem xmlns:ds="http://schemas.openxmlformats.org/officeDocument/2006/customXml" ds:itemID="{B1ED9AD4-4C39-44C9-8306-E5D3FC2FD885}"/>
</file>

<file path=docProps/app.xml><?xml version="1.0" encoding="utf-8"?>
<Properties xmlns="http://schemas.openxmlformats.org/officeDocument/2006/extended-properties" xmlns:vt="http://schemas.openxmlformats.org/officeDocument/2006/docPropsVTypes">
  <TotalTime>2831</TotalTime>
  <Words>1641</Words>
  <Application>Microsoft Office PowerPoint</Application>
  <PresentationFormat>On-screen Show (4:3)</PresentationFormat>
  <Paragraphs>312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San Diego Regional GIS Council 2011 GIS Survey Results</vt:lpstr>
      <vt:lpstr>2011 GIS Survey - Overview</vt:lpstr>
      <vt:lpstr>Key Findings</vt:lpstr>
      <vt:lpstr>Software Use</vt:lpstr>
      <vt:lpstr>Software Use</vt:lpstr>
      <vt:lpstr>Software Use</vt:lpstr>
      <vt:lpstr>Software Use</vt:lpstr>
      <vt:lpstr>Web Map Services</vt:lpstr>
      <vt:lpstr>GIS Data</vt:lpstr>
      <vt:lpstr>GIS Data</vt:lpstr>
      <vt:lpstr>GIS Data</vt:lpstr>
      <vt:lpstr>GIS Data</vt:lpstr>
      <vt:lpstr>GIS Applications</vt:lpstr>
      <vt:lpstr>GIS Applications</vt:lpstr>
      <vt:lpstr>GIS Applications</vt:lpstr>
      <vt:lpstr>Agency GIS Budgets</vt:lpstr>
      <vt:lpstr>Agency GIS Budgets</vt:lpstr>
      <vt:lpstr>PowerPoint Presentation</vt:lpstr>
      <vt:lpstr>Regional GIS Council &amp; Participating Agencies</vt:lpstr>
      <vt:lpstr>2011 GIS Survey Results</vt:lpstr>
    </vt:vector>
  </TitlesOfParts>
  <Company>California 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Caltrans</dc:creator>
  <cp:lastModifiedBy>cchu</cp:lastModifiedBy>
  <cp:revision>170</cp:revision>
  <cp:lastPrinted>2011-07-19T23:30:32Z</cp:lastPrinted>
  <dcterms:created xsi:type="dcterms:W3CDTF">2011-01-10T19:46:54Z</dcterms:created>
  <dcterms:modified xsi:type="dcterms:W3CDTF">2011-07-19T23:47:46Z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0x010100498F50FB7AE94442BD2F58823DF1C488</vt:lpwstr>
  </property>
  <property fmtid="{D5CDD505-2E9C-101B-9397-08002B2CF9AE}" pid="3" name="_dlc_policyId">
    <vt:lpwstr>0x010100498F50FB7AE94442BD2F58823DF1C488|-51046458</vt:lpwstr>
  </property>
  <property fmtid="{D5CDD505-2E9C-101B-9397-08002B2CF9AE}" pid="4" name="ItemRetentionFormula">
    <vt:lpwstr>&lt;formula id="Microsoft.Office.RecordsManagement.PolicyFeatures.Expiration.Formula.BuiltIn"&gt;&lt;number&gt;61&lt;/number&gt;&lt;property&gt;Created&lt;/property&gt;&lt;propertyId&gt;8c06beca-0777-48f7-91c7-6da68bc07b69&lt;/propertyId&gt;&lt;period&gt;days&lt;/period&gt;&lt;/formula&gt;</vt:lpwstr>
  </property>
</Properties>
</file>