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8" r:id="rId2"/>
    <p:sldId id="262" r:id="rId3"/>
    <p:sldId id="264" r:id="rId4"/>
    <p:sldId id="261" r:id="rId5"/>
    <p:sldId id="265" r:id="rId6"/>
    <p:sldId id="266" r:id="rId7"/>
    <p:sldId id="267" r:id="rId8"/>
    <p:sldId id="268" r:id="rId9"/>
    <p:sldId id="263" r:id="rId10"/>
    <p:sldId id="269" r:id="rId11"/>
    <p:sldId id="271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AFA"/>
    <a:srgbClr val="EBEBEB"/>
    <a:srgbClr val="FFFFFF"/>
    <a:srgbClr val="0023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openxmlformats.org/officeDocument/2006/relationships/customXml" Target="../customXml/item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E52855-3568-42B0-B571-71AC277E16FD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DB81C-6FE7-42EF-B291-8416F172A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3068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>
            <a:lvl1pPr>
              <a:defRPr b="0" i="1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754F37-4B83-4D0E-9269-7CD283033C96}" type="datetimeFigureOut">
              <a:rPr lang="en-US" smtClean="0"/>
              <a:pPr/>
              <a:t>10/11/2011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0738FF-A5B0-4989-8F24-412C650AA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754F37-4B83-4D0E-9269-7CD283033C96}" type="datetimeFigureOut">
              <a:rPr lang="en-US" smtClean="0"/>
              <a:pPr/>
              <a:t>10/11/2011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0738FF-A5B0-4989-8F24-412C650AA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754F37-4B83-4D0E-9269-7CD283033C96}" type="datetimeFigureOut">
              <a:rPr lang="en-US" smtClean="0"/>
              <a:pPr/>
              <a:t>10/11/2011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0738FF-A5B0-4989-8F24-412C650AA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754F37-4B83-4D0E-9269-7CD283033C96}" type="datetimeFigureOut">
              <a:rPr lang="en-US" smtClean="0"/>
              <a:pPr/>
              <a:t>10/11/2011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0738FF-A5B0-4989-8F24-412C650AA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754F37-4B83-4D0E-9269-7CD283033C96}" type="datetimeFigureOut">
              <a:rPr lang="en-US" smtClean="0"/>
              <a:pPr/>
              <a:t>10/11/2011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0738FF-A5B0-4989-8F24-412C650AA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6" name="Picture 5" descr="1. cross over blue wave_2.pn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0" y="5742432"/>
            <a:ext cx="9144000" cy="111556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000" b="0" i="1" kern="1200">
          <a:solidFill>
            <a:schemeClr val="tx1">
              <a:lumMod val="65000"/>
              <a:lumOff val="35000"/>
            </a:schemeClr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>
            <a:lumMod val="75000"/>
          </a:schemeClr>
        </a:buClr>
        <a:buFont typeface="Arial" pitchFamily="34" charset="0"/>
        <a:buChar char="•"/>
        <a:defRPr sz="3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City of Carlsbad GIS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Karl von Schlieder, GIS Manager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October 12, 2011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GIS strategic plan</a:t>
            </a:r>
          </a:p>
          <a:p>
            <a:r>
              <a:rPr lang="en-US" dirty="0" smtClean="0"/>
              <a:t>Creating a standard address file</a:t>
            </a:r>
          </a:p>
          <a:p>
            <a:r>
              <a:rPr lang="en-US" dirty="0" smtClean="0"/>
              <a:t>More internal </a:t>
            </a:r>
            <a:r>
              <a:rPr lang="en-US" dirty="0" smtClean="0"/>
              <a:t>OnPoint</a:t>
            </a:r>
            <a:r>
              <a:rPr lang="en-US" dirty="0" smtClean="0"/>
              <a:t> map services</a:t>
            </a:r>
          </a:p>
          <a:p>
            <a:r>
              <a:rPr lang="en-US" dirty="0" smtClean="0"/>
              <a:t>Enhance internet e-zoning</a:t>
            </a:r>
          </a:p>
          <a:p>
            <a:r>
              <a:rPr lang="en-US" dirty="0" smtClean="0"/>
              <a:t>Create lightweight Silverlight-based internet maps for individual departments</a:t>
            </a:r>
          </a:p>
          <a:p>
            <a:r>
              <a:rPr lang="en-US" dirty="0" smtClean="0"/>
              <a:t>Embed GIS into CRM application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923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Outsourcing</a:t>
            </a:r>
          </a:p>
          <a:p>
            <a:pPr lvl="1"/>
            <a:r>
              <a:rPr lang="en-US" dirty="0" smtClean="0"/>
              <a:t>What’s a commodity that can be sourced?</a:t>
            </a:r>
          </a:p>
          <a:p>
            <a:pPr lvl="1"/>
            <a:r>
              <a:rPr lang="en-US" dirty="0" smtClean="0"/>
              <a:t>Internal cost vs. sourced cost</a:t>
            </a:r>
          </a:p>
          <a:p>
            <a:pPr lvl="1"/>
            <a:r>
              <a:rPr lang="en-US" dirty="0" smtClean="0"/>
              <a:t>A continuum of services available</a:t>
            </a:r>
          </a:p>
          <a:p>
            <a:r>
              <a:rPr lang="en-US" dirty="0" smtClean="0"/>
              <a:t>Managed Competition</a:t>
            </a:r>
          </a:p>
          <a:p>
            <a:pPr lvl="1"/>
            <a:r>
              <a:rPr lang="en-US" dirty="0" smtClean="0"/>
              <a:t>IT (w/GIS) or GIS as separate entity?</a:t>
            </a:r>
          </a:p>
          <a:p>
            <a:pPr lvl="1"/>
            <a:r>
              <a:rPr lang="en-US" dirty="0" smtClean="0"/>
              <a:t>Internal cost vs. competition</a:t>
            </a:r>
          </a:p>
          <a:p>
            <a:pPr lvl="1"/>
            <a:r>
              <a:rPr lang="en-US" dirty="0" smtClean="0"/>
              <a:t>Where’s the value?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892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582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1991 to 2005 – in Community Development</a:t>
            </a:r>
          </a:p>
          <a:p>
            <a:r>
              <a:rPr lang="en-US" dirty="0" smtClean="0"/>
              <a:t>Since 2006 – now a division within IT</a:t>
            </a:r>
          </a:p>
          <a:p>
            <a:r>
              <a:rPr lang="en-US" dirty="0"/>
              <a:t>Serve the GIS needs of all City departments</a:t>
            </a:r>
          </a:p>
          <a:p>
            <a:r>
              <a:rPr lang="en-US" dirty="0"/>
              <a:t>Provide GIS services to outside entities on time &amp; materials basis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142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GIS in Carlsbad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Core GIS division in IT – 3 staff members</a:t>
            </a:r>
          </a:p>
          <a:p>
            <a:r>
              <a:rPr lang="en-US" dirty="0" smtClean="0"/>
              <a:t>Public works inventory group in Transportation Dept. – 3 data entry techs</a:t>
            </a:r>
          </a:p>
          <a:p>
            <a:r>
              <a:rPr lang="en-US" dirty="0" smtClean="0"/>
              <a:t>Planning &amp; Econ </a:t>
            </a:r>
            <a:r>
              <a:rPr lang="en-US" dirty="0" smtClean="0"/>
              <a:t>Dev</a:t>
            </a:r>
            <a:r>
              <a:rPr lang="en-US" dirty="0" smtClean="0"/>
              <a:t> – low-level ArcView users (&lt; 3 staff)</a:t>
            </a:r>
          </a:p>
          <a:p>
            <a:r>
              <a:rPr lang="en-US" dirty="0" smtClean="0"/>
              <a:t>All other staff use GIS division services and intranet mapping applications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663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14" descr="\\ncdata\ClientData\Carlsbad, CA\NAIP\Ch2_Governance Model\Charts\Carlsbad Governance Model Chart.jp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408" y="381000"/>
            <a:ext cx="5669792" cy="5715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43294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GIS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Esri products:</a:t>
            </a:r>
          </a:p>
          <a:p>
            <a:pPr lvl="1"/>
            <a:r>
              <a:rPr lang="en-US" dirty="0" smtClean="0"/>
              <a:t>ArcGIS for: Desktop, Server, Mobile</a:t>
            </a:r>
            <a:endParaRPr lang="en-US" dirty="0"/>
          </a:p>
          <a:p>
            <a:pPr marL="514350" indent="-457200"/>
            <a:r>
              <a:rPr lang="en-US" dirty="0" smtClean="0"/>
              <a:t>Rolta </a:t>
            </a:r>
            <a:r>
              <a:rPr lang="en-US" dirty="0" smtClean="0"/>
              <a:t>OnPoint</a:t>
            </a:r>
            <a:r>
              <a:rPr lang="en-US" dirty="0" smtClean="0"/>
              <a:t> mapping software</a:t>
            </a:r>
          </a:p>
          <a:p>
            <a:pPr marL="914400" lvl="1" indent="-457200"/>
            <a:r>
              <a:rPr lang="en-US" dirty="0" smtClean="0"/>
              <a:t>Intranet apps for general users, public works-oriented uses, DMS input, addressing</a:t>
            </a:r>
          </a:p>
          <a:p>
            <a:pPr marL="914400" lvl="1" indent="-457200"/>
            <a:r>
              <a:rPr lang="en-US" dirty="0" smtClean="0"/>
              <a:t>Internet app for zoning and general development information </a:t>
            </a:r>
          </a:p>
          <a:p>
            <a:pPr marL="514350" indent="-457200"/>
            <a:endParaRPr lang="en-US" dirty="0" smtClean="0"/>
          </a:p>
          <a:p>
            <a:pPr marL="514350" indent="-4572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59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Applications - Dependent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Hansen CMMS</a:t>
            </a:r>
          </a:p>
          <a:p>
            <a:r>
              <a:rPr lang="en-US" dirty="0" smtClean="0"/>
              <a:t>Marshall GeoResults for Hansen</a:t>
            </a:r>
          </a:p>
          <a:p>
            <a:r>
              <a:rPr lang="en-US" dirty="0" smtClean="0"/>
              <a:t>GBA Pavement Management system</a:t>
            </a:r>
          </a:p>
          <a:p>
            <a:r>
              <a:rPr lang="en-US" dirty="0" smtClean="0"/>
              <a:t>Granite XP CCTV Pipeline Inspection system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Coming soon! </a:t>
            </a:r>
            <a:r>
              <a:rPr lang="en-US" dirty="0" smtClean="0"/>
              <a:t>Constituent Relationship Management (CRM)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592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Applications - </a:t>
            </a:r>
            <a:r>
              <a:rPr lang="en-US" dirty="0" smtClean="0"/>
              <a:t>Linked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Permits Plus</a:t>
            </a:r>
          </a:p>
          <a:p>
            <a:r>
              <a:rPr lang="en-US" dirty="0" smtClean="0"/>
              <a:t>Future: </a:t>
            </a:r>
          </a:p>
          <a:p>
            <a:pPr lvl="1"/>
            <a:r>
              <a:rPr lang="en-US" dirty="0" smtClean="0"/>
              <a:t>Water utility billing</a:t>
            </a:r>
          </a:p>
          <a:p>
            <a:pPr lvl="1"/>
            <a:r>
              <a:rPr lang="en-US" dirty="0" smtClean="0"/>
              <a:t>Business license</a:t>
            </a:r>
          </a:p>
        </p:txBody>
      </p:sp>
    </p:spTree>
    <p:extLst>
      <p:ext uri="{BB962C8B-B14F-4D97-AF65-F5344CB8AC3E}">
        <p14:creationId xmlns:p14="http://schemas.microsoft.com/office/powerpoint/2010/main" val="1773015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 for 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chargeback to all departments</a:t>
            </a:r>
          </a:p>
          <a:p>
            <a:r>
              <a:rPr lang="en-US" dirty="0" smtClean="0"/>
              <a:t>Based on number of pcs/</a:t>
            </a:r>
            <a:r>
              <a:rPr lang="en-US" dirty="0" smtClean="0"/>
              <a:t>dept</a:t>
            </a:r>
            <a:endParaRPr lang="en-US" dirty="0" smtClean="0"/>
          </a:p>
          <a:p>
            <a:r>
              <a:rPr lang="en-US" dirty="0" smtClean="0"/>
              <a:t>Additional charge back amounts for dedicated COTS software maintenance, custom applications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214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Currently we distribute all our non-proprietary data at no charge for data, charging only for labor to extract, format and deliver.</a:t>
            </a:r>
          </a:p>
          <a:p>
            <a:r>
              <a:rPr lang="en-US" dirty="0" smtClean="0"/>
              <a:t>Done as response to Public Records Act requests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10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8F50FB7AE94442BD2F58823DF1C488" ma:contentTypeVersion="26" ma:contentTypeDescription="Create a new document." ma:contentTypeScope="" ma:versionID="211664207a9508d60ec36b0a2d526f44">
  <xsd:schema xmlns:xsd="http://www.w3.org/2001/XMLSchema" xmlns:xs="http://www.w3.org/2001/XMLSchema" xmlns:p="http://schemas.microsoft.com/office/2006/metadata/properties" xmlns:ns1="http://schemas.microsoft.com/sharepoint/v3" xmlns:ns2="952e4a77-dc0d-44ec-b9c4-c6831493c744" xmlns:ns3="dee199bb-2399-40a9-a792-be83fef8cb8b" targetNamespace="http://schemas.microsoft.com/office/2006/metadata/properties" ma:root="true" ma:fieldsID="fbb7bd6203a9efea2452b6c07e6a1e4f" ns1:_="" ns2:_="" ns3:_="">
    <xsd:import namespace="http://schemas.microsoft.com/sharepoint/v3"/>
    <xsd:import namespace="952e4a77-dc0d-44ec-b9c4-c6831493c744"/>
    <xsd:import namespace="dee199bb-2399-40a9-a792-be83fef8cb8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1:_ip_UnifiedCompliancePolicyProperties" minOccurs="0"/>
                <xsd:element ref="ns1:_ip_UnifiedCompliancePolicyUIAction" minOccurs="0"/>
                <xsd:element ref="ns3:MediaServiceLocation" minOccurs="0"/>
                <xsd:element ref="ns3:MediaServiceOCR" minOccurs="0"/>
                <xsd:element ref="ns3:MediaLengthInSeconds" minOccurs="0"/>
                <xsd:element ref="ns1:_dlc_Exempt" minOccurs="0"/>
                <xsd:element ref="ns1:_dlc_ExpireDateSaved" minOccurs="0"/>
                <xsd:element ref="ns1:_dlc_Expire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  <xsd:element name="_dlc_Exempt" ma:index="21" nillable="true" ma:displayName="Exempt from Policy" ma:hidden="true" ma:internalName="_dlc_Exempt" ma:readOnly="true">
      <xsd:simpleType>
        <xsd:restriction base="dms:Unknown"/>
      </xsd:simpleType>
    </xsd:element>
    <xsd:element name="_dlc_ExpireDateSaved" ma:index="22" nillable="true" ma:displayName="Original Expiration Date" ma:hidden="true" ma:internalName="_dlc_ExpireDateSaved" ma:readOnly="true">
      <xsd:simpleType>
        <xsd:restriction base="dms:DateTime"/>
      </xsd:simpleType>
    </xsd:element>
    <xsd:element name="_dlc_ExpireDate" ma:index="23" nillable="true" ma:displayName="Expiration Date" ma:description="" ma:hidden="true" ma:indexed="true" ma:internalName="_dlc_ExpireDat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2e4a77-dc0d-44ec-b9c4-c6831493c74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e199bb-2399-40a9-a792-be83fef8cb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p:Policy xmlns:p="office.server.policy" id="" local="true">
  <p:Name>Document</p:Name>
  <p:Description/>
  <p:Statement/>
  <p:PolicyItems>
    <p:PolicyItem featureId="Microsoft.Office.RecordsManagement.PolicyFeatures.Expiration" staticId="0x010100498F50FB7AE94442BD2F58823DF1C488|-51046458" UniqueId="008d6ad6-60c2-4f45-ade4-6a56095fc379">
      <p:Name>Retention</p:Name>
      <p:Description>Automatic scheduling of content for processing, and performing a retention action on content that has reached its due date.</p:Description>
      <p:CustomData>
        <Schedules nextStageId="2">
          <Schedule type="Default">
            <stages>
              <data stageId="1">
                <formula id="Microsoft.Office.RecordsManagement.PolicyFeatures.Expiration.Formula.BuiltIn">
                  <number>61</number>
                  <property>Created</property>
                  <propertyId>8c06beca-0777-48f7-91c7-6da68bc07b69</propertyId>
                  <period>days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dlc_ExpireDateSaved xmlns="http://schemas.microsoft.com/sharepoint/v3" xsi:nil="true"/>
    <_dlc_ExpireDate xmlns="http://schemas.microsoft.com/sharepoint/v3">2022-03-13T23:57:22+00:00</_dlc_ExpireDate>
  </documentManagement>
</p:properties>
</file>

<file path=customXml/itemProps1.xml><?xml version="1.0" encoding="utf-8"?>
<ds:datastoreItem xmlns:ds="http://schemas.openxmlformats.org/officeDocument/2006/customXml" ds:itemID="{8DB564CC-CA1E-4B3B-9EE4-9EA437B7A4B1}"/>
</file>

<file path=customXml/itemProps2.xml><?xml version="1.0" encoding="utf-8"?>
<ds:datastoreItem xmlns:ds="http://schemas.openxmlformats.org/officeDocument/2006/customXml" ds:itemID="{AF4CB065-34E2-4969-85FB-F9557E4959EF}"/>
</file>

<file path=customXml/itemProps3.xml><?xml version="1.0" encoding="utf-8"?>
<ds:datastoreItem xmlns:ds="http://schemas.openxmlformats.org/officeDocument/2006/customXml" ds:itemID="{54E9DEAE-A02B-451C-89A6-F912E2744018}"/>
</file>

<file path=customXml/itemProps4.xml><?xml version="1.0" encoding="utf-8"?>
<ds:datastoreItem xmlns:ds="http://schemas.openxmlformats.org/officeDocument/2006/customXml" ds:itemID="{BCE2814F-B2F5-47C3-9084-4ADB453BA369}"/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313</Words>
  <Application>Microsoft Office PowerPoint</Application>
  <PresentationFormat>On-screen Show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City of Carlsbad GIS</vt:lpstr>
      <vt:lpstr>Background</vt:lpstr>
      <vt:lpstr>GIS in Carlsbad</vt:lpstr>
      <vt:lpstr>PowerPoint Presentation</vt:lpstr>
      <vt:lpstr>GIS Software</vt:lpstr>
      <vt:lpstr>Related Applications - Dependent</vt:lpstr>
      <vt:lpstr>Related Applications - Linked</vt:lpstr>
      <vt:lpstr>Funding for GIS</vt:lpstr>
      <vt:lpstr>Data Distribution</vt:lpstr>
      <vt:lpstr>Current Projects</vt:lpstr>
      <vt:lpstr>Current Issues</vt:lpstr>
      <vt:lpstr>        Questions?</vt:lpstr>
    </vt:vector>
  </TitlesOfParts>
  <Company>City of Carlsbad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Warner</dc:title>
  <dc:creator>Kristina Ray</dc:creator>
  <cp:lastModifiedBy>KvS</cp:lastModifiedBy>
  <cp:revision>21</cp:revision>
  <dcterms:created xsi:type="dcterms:W3CDTF">2010-03-02T19:39:17Z</dcterms:created>
  <dcterms:modified xsi:type="dcterms:W3CDTF">2011-10-11T21:40:30Z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0x010100498F50FB7AE94442BD2F58823DF1C488</vt:lpwstr>
  </property>
  <property fmtid="{D5CDD505-2E9C-101B-9397-08002B2CF9AE}" pid="3" name="_dlc_policyId">
    <vt:lpwstr>0x010100498F50FB7AE94442BD2F58823DF1C488|-51046458</vt:lpwstr>
  </property>
  <property fmtid="{D5CDD505-2E9C-101B-9397-08002B2CF9AE}" pid="4" name="ItemRetentionFormula">
    <vt:lpwstr>&lt;formula id="Microsoft.Office.RecordsManagement.PolicyFeatures.Expiration.Formula.BuiltIn"&gt;&lt;number&gt;61&lt;/number&gt;&lt;property&gt;Created&lt;/property&gt;&lt;propertyId&gt;8c06beca-0777-48f7-91c7-6da68bc07b69&lt;/propertyId&gt;&lt;period&gt;days&lt;/period&gt;&lt;/formula&gt;</vt:lpwstr>
  </property>
</Properties>
</file>