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4"/>
  </p:sldMasterIdLst>
  <p:notesMasterIdLst>
    <p:notesMasterId r:id="rId28"/>
  </p:notesMasterIdLst>
  <p:handoutMasterIdLst>
    <p:handoutMasterId r:id="rId29"/>
  </p:handoutMasterIdLst>
  <p:sldIdLst>
    <p:sldId id="256" r:id="rId5"/>
    <p:sldId id="439" r:id="rId6"/>
    <p:sldId id="325" r:id="rId7"/>
    <p:sldId id="405" r:id="rId8"/>
    <p:sldId id="419" r:id="rId9"/>
    <p:sldId id="420" r:id="rId10"/>
    <p:sldId id="432" r:id="rId11"/>
    <p:sldId id="430" r:id="rId12"/>
    <p:sldId id="431" r:id="rId13"/>
    <p:sldId id="422" r:id="rId14"/>
    <p:sldId id="423" r:id="rId15"/>
    <p:sldId id="424" r:id="rId16"/>
    <p:sldId id="426" r:id="rId17"/>
    <p:sldId id="425" r:id="rId18"/>
    <p:sldId id="427" r:id="rId19"/>
    <p:sldId id="428" r:id="rId20"/>
    <p:sldId id="429" r:id="rId21"/>
    <p:sldId id="438" r:id="rId22"/>
    <p:sldId id="437" r:id="rId23"/>
    <p:sldId id="434" r:id="rId24"/>
    <p:sldId id="440" r:id="rId25"/>
    <p:sldId id="435" r:id="rId26"/>
    <p:sldId id="436" r:id="rId27"/>
  </p:sldIdLst>
  <p:sldSz cx="9144000" cy="6858000" type="screen4x3"/>
  <p:notesSz cx="7099300" cy="9385300"/>
  <p:embeddedFontLst>
    <p:embeddedFont>
      <p:font typeface="Monotype Sorts"/>
      <p:regular r:id="rId30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99CC00"/>
    <a:srgbClr val="CCCC00"/>
    <a:srgbClr val="FFFF00"/>
    <a:srgbClr val="114FFB"/>
    <a:srgbClr val="CECECE"/>
    <a:srgbClr val="2F9BF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0996" autoAdjust="0"/>
  </p:normalViewPr>
  <p:slideViewPr>
    <p:cSldViewPr snapToGrid="0"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686" y="258"/>
      </p:cViewPr>
      <p:guideLst>
        <p:guide orient="horz" pos="2957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customXml" Target="../customXml/item4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614412" y="8974519"/>
            <a:ext cx="412580" cy="3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70" tIns="45766" rIns="93170" bIns="45766" anchor="ctr">
            <a:spAutoFit/>
          </a:bodyPr>
          <a:lstStyle/>
          <a:p>
            <a:pPr algn="r" defTabSz="942102"/>
            <a:fld id="{967C5DD0-8E46-4C9D-B61B-82AD5C202DD6}" type="slidenum">
              <a:rPr lang="en-US" sz="1500">
                <a:latin typeface="Times New Roman" pitchFamily="18" charset="0"/>
              </a:rPr>
              <a:pPr algn="r" defTabSz="942102"/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4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09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4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48" tIns="47077" rIns="94148" bIns="47077" numCol="1" anchor="t" anchorCtr="0" compatLnSpc="1">
            <a:prstTxWarp prst="textNoShape">
              <a:avLst/>
            </a:prstTxWarp>
          </a:bodyPr>
          <a:lstStyle>
            <a:lvl1pPr defTabSz="94210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4099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4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48" tIns="47077" rIns="94148" bIns="47077" numCol="1" anchor="t" anchorCtr="0" compatLnSpc="1">
            <a:prstTxWarp prst="textNoShape">
              <a:avLst/>
            </a:prstTxWarp>
          </a:bodyPr>
          <a:lstStyle>
            <a:lvl1pPr algn="r" defTabSz="94210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100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4850"/>
            <a:ext cx="4687888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4101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456698"/>
            <a:ext cx="5206153" cy="422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48" tIns="47077" rIns="94148" bIns="47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410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695"/>
            <a:ext cx="3076363" cy="4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48" tIns="47077" rIns="94148" bIns="47077" numCol="1" anchor="b" anchorCtr="0" compatLnSpc="1">
            <a:prstTxWarp prst="textNoShape">
              <a:avLst/>
            </a:prstTxWarp>
          </a:bodyPr>
          <a:lstStyle>
            <a:lvl1pPr defTabSz="94210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410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8916695"/>
            <a:ext cx="3076363" cy="4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48" tIns="47077" rIns="94148" bIns="47077" numCol="1" anchor="b" anchorCtr="0" compatLnSpc="1">
            <a:prstTxWarp prst="textNoShape">
              <a:avLst/>
            </a:prstTxWarp>
          </a:bodyPr>
          <a:lstStyle>
            <a:lvl1pPr algn="r" defTabSz="94210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AA4F302-CC96-4E6D-827D-06AB6AD5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06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10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102">
              <a:defRPr sz="2500">
                <a:solidFill>
                  <a:schemeClr val="tx1"/>
                </a:solidFill>
                <a:latin typeface="Arial" charset="0"/>
              </a:defRPr>
            </a:lvl1pPr>
            <a:lvl2pPr marL="770811" indent="-296466" defTabSz="942102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85863" indent="-237173" defTabSz="942102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60208" indent="-237173" defTabSz="942102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34553" indent="-237173" defTabSz="942102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08898" indent="-237173" defTabSz="942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083243" indent="-237173" defTabSz="942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557588" indent="-237173" defTabSz="942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031933" indent="-237173" defTabSz="942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04C22D-2B42-482F-BFA9-6F4DB6E10ED0}" type="slidenum">
              <a:rPr lang="en-US" sz="1200">
                <a:latin typeface="Times New Roman" pitchFamily="18" charset="0"/>
              </a:rPr>
              <a:pPr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4F302-CC96-4E6D-827D-06AB6AD5B2B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9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4F302-CC96-4E6D-827D-06AB6AD5B2B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4F302-CC96-4E6D-827D-06AB6AD5B2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10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102">
              <a:defRPr sz="2500">
                <a:solidFill>
                  <a:schemeClr val="tx1"/>
                </a:solidFill>
                <a:latin typeface="Arial" charset="0"/>
              </a:defRPr>
            </a:lvl1pPr>
            <a:lvl2pPr marL="770811" indent="-296466" defTabSz="942102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85863" indent="-237173" defTabSz="942102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60208" indent="-237173" defTabSz="942102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34553" indent="-237173" defTabSz="942102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08898" indent="-237173" defTabSz="942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083243" indent="-237173" defTabSz="942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557588" indent="-237173" defTabSz="942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031933" indent="-237173" defTabSz="942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97AECA-D888-4089-9EA7-ADA112EA8655}" type="slidenum">
              <a:rPr lang="en-US" sz="1200">
                <a:latin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Rachael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4F302-CC96-4E6D-827D-06AB6AD5B2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9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4F302-CC96-4E6D-827D-06AB6AD5B2B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4F302-CC96-4E6D-827D-06AB6AD5B2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3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4F302-CC96-4E6D-827D-06AB6AD5B2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1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4F302-CC96-4E6D-827D-06AB6AD5B2B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4F302-CC96-4E6D-827D-06AB6AD5B2B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0B32-6A58-43DA-BB1C-390BDB487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335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EB5F-75E1-476B-8073-44ED33FF9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5256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533400"/>
            <a:ext cx="18478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53911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91E96-31F7-4055-A8F2-DA3F01AFE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941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2CC7-778B-48A1-828D-B5976F55B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228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5A79-723A-4B56-BF05-40C5BAC85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71018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9338-1DDE-4E9E-AC7F-D0EE53B6E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8974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1F31-71A4-44BE-A130-0F1879FEA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9711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C88F-D3EA-45DE-BB12-BBDDA580D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6215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A5A3-95AA-4A53-A132-D5696A61D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319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5F97-1E67-482E-998D-D6F729945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663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D6E3-1AF5-4748-B62D-DA34627D4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633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00000">
              <a:srgbClr val="172E7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205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05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7107" name="Rectangle 20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1413"/>
            <a:ext cx="598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07A9240-2146-41FB-99DE-BB4E1C628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FFCC66"/>
        </a:buClr>
        <a:buSzPct val="50000"/>
        <a:buFont typeface="Monotype Sorts" pitchFamily="2" charset="2"/>
        <a:buChar char="l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FFCC66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FFCC66"/>
        </a:buClr>
        <a:buSzPct val="40000"/>
        <a:buFont typeface="Monotype Sorts" pitchFamily="2" charset="2"/>
        <a:buChar char="l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FFCC66"/>
        </a:buClr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FFCC66"/>
        </a:buClr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FFCC66"/>
        </a:buClr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FFCC66"/>
        </a:buClr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FFCC66"/>
        </a:buClr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FFCC66"/>
        </a:buClr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ag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gr@sandag.org" TargetMode="External"/><Relationship Id="rId5" Type="http://schemas.openxmlformats.org/officeDocument/2006/relationships/hyperlink" Target="mailto:rri@sandag.org" TargetMode="External"/><Relationship Id="rId4" Type="http://schemas.openxmlformats.org/officeDocument/2006/relationships/hyperlink" Target="mailto:shos@sandag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960B9E-92BE-48FA-9684-E85831F8227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0" y="2022475"/>
            <a:ext cx="9144000" cy="129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San Diego’s Regional Planning Agency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0" y="3195638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Smart Growth Concept Map </a:t>
            </a:r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3317" name="Group 49"/>
          <p:cNvGrpSpPr>
            <a:grpSpLocks/>
          </p:cNvGrpSpPr>
          <p:nvPr/>
        </p:nvGrpSpPr>
        <p:grpSpPr bwMode="auto">
          <a:xfrm>
            <a:off x="1625600" y="942975"/>
            <a:ext cx="6567488" cy="1149350"/>
            <a:chOff x="523" y="2653"/>
            <a:chExt cx="4752" cy="832"/>
          </a:xfrm>
        </p:grpSpPr>
        <p:sp>
          <p:nvSpPr>
            <p:cNvPr id="13318" name="Freeform 50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51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52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53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54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55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56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57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58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59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60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61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62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249546" y="4613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Presented at the San Diego Regional GIS Council meeting on </a:t>
            </a:r>
            <a:r>
              <a:rPr lang="en-US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October 12, </a:t>
            </a:r>
            <a:r>
              <a:rPr lang="en-US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2011</a:t>
            </a:r>
            <a:endParaRPr lang="en-US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0A5284-75BA-4C55-B367-0DF1E5C491BB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10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8613" y="533400"/>
            <a:ext cx="84709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Review: Request Change in Place Type</a:t>
            </a:r>
          </a:p>
        </p:txBody>
      </p:sp>
      <p:grpSp>
        <p:nvGrpSpPr>
          <p:cNvPr id="21508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21510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590675"/>
            <a:ext cx="5224462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E14C67-2C2D-44D6-BA01-3BF6A580B1BE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11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8613" y="533400"/>
            <a:ext cx="84709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Review: Request Change in Place Type</a:t>
            </a:r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22534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644650"/>
            <a:ext cx="5716587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D27111-5A7D-478E-B1C9-FCD99A9291B2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12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8613" y="533400"/>
            <a:ext cx="84709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Review: Request Change in Place Type</a:t>
            </a:r>
          </a:p>
        </p:txBody>
      </p: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23558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563688"/>
            <a:ext cx="5745163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7699C1-B195-4A05-9573-C0E51B9E500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13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8613" y="533400"/>
            <a:ext cx="84709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Review: Request Additional Area</a:t>
            </a:r>
          </a:p>
        </p:txBody>
      </p: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25606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600200"/>
            <a:ext cx="5762625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96ED1B-1360-4C0B-9959-6CD17CBD602A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14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8613" y="533400"/>
            <a:ext cx="84709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Review: Request Additional Area</a:t>
            </a:r>
          </a:p>
        </p:txBody>
      </p:sp>
      <p:grpSp>
        <p:nvGrpSpPr>
          <p:cNvPr id="24580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24582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655763"/>
            <a:ext cx="5705475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CC0A38-02AB-4D38-8CD8-1BDD95CE2AA5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15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8613" y="533400"/>
            <a:ext cx="84709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Review: Request Additional Area</a:t>
            </a:r>
          </a:p>
        </p:txBody>
      </p:sp>
      <p:grpSp>
        <p:nvGrpSpPr>
          <p:cNvPr id="26628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26630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573213"/>
            <a:ext cx="5902325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52CE073-C977-429B-A9A9-89DF2302728C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16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8613" y="533400"/>
            <a:ext cx="84709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Review: Split Smart Growth Site Area</a:t>
            </a:r>
          </a:p>
        </p:txBody>
      </p: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27654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614488"/>
            <a:ext cx="5418138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A9503D-B0FA-4380-B525-4E0CC79E103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17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8613" y="533400"/>
            <a:ext cx="84709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Review: Split Smart Growth Site Area</a:t>
            </a: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28678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619250"/>
            <a:ext cx="57531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6309DF-809B-430E-B81B-1E9BCF63117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18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958850" y="5334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Comments in </a:t>
            </a:r>
            <a:r>
              <a:rPr lang="en-US" dirty="0" err="1" smtClean="0"/>
              <a:t>ArcMap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75" y="1558846"/>
            <a:ext cx="6323970" cy="504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0158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6309DF-809B-430E-B81B-1E9BCF63117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19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958850" y="5334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Intranet Application</a:t>
            </a: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9462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67" y="1562803"/>
            <a:ext cx="6259640" cy="471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5428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0772A2-73B7-4AE2-A925-F31116C3FCE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2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Topics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66800" y="1809750"/>
            <a:ext cx="7391400" cy="4481513"/>
          </a:xfrm>
          <a:noFill/>
        </p:spPr>
        <p:txBody>
          <a:bodyPr/>
          <a:lstStyle/>
          <a:p>
            <a:r>
              <a:rPr lang="en-US" dirty="0" smtClean="0"/>
              <a:t>Introduction of the Smart Growth Concept Map</a:t>
            </a:r>
          </a:p>
          <a:p>
            <a:r>
              <a:rPr lang="en-US" dirty="0" smtClean="0"/>
              <a:t>Update of Smart Growth Concept Map</a:t>
            </a:r>
          </a:p>
          <a:p>
            <a:pPr lvl="1"/>
            <a:r>
              <a:rPr lang="en-US" dirty="0" smtClean="0"/>
              <a:t>Old Process vs. New Process</a:t>
            </a:r>
          </a:p>
          <a:p>
            <a:r>
              <a:rPr lang="en-US" dirty="0" smtClean="0"/>
              <a:t>Smart Growth Map Review Applications</a:t>
            </a:r>
            <a:endParaRPr lang="en-US" dirty="0"/>
          </a:p>
          <a:p>
            <a:pPr lvl="1"/>
            <a:r>
              <a:rPr lang="en-US" dirty="0" smtClean="0"/>
              <a:t>Internet and Intranet Apps</a:t>
            </a:r>
          </a:p>
          <a:p>
            <a:r>
              <a:rPr lang="en-US" dirty="0" smtClean="0"/>
              <a:t>Conclusion and Summary</a:t>
            </a:r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5366" name="Freeform 10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11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12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13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4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5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6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7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8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9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0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1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2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9528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0772A2-73B7-4AE2-A925-F31116C3FCE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20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9179" y="5334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Technologies used for Smart Growth Concept Map Application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66800" y="1809750"/>
            <a:ext cx="7391400" cy="4481513"/>
          </a:xfrm>
          <a:noFill/>
        </p:spPr>
        <p:txBody>
          <a:bodyPr/>
          <a:lstStyle/>
          <a:p>
            <a:r>
              <a:rPr lang="en-US" dirty="0" smtClean="0"/>
              <a:t>Client-Side</a:t>
            </a:r>
          </a:p>
          <a:p>
            <a:pPr lvl="1"/>
            <a:r>
              <a:rPr lang="en-US" dirty="0" smtClean="0"/>
              <a:t>ArcGIS API for JavaScript Version 2.3</a:t>
            </a:r>
          </a:p>
          <a:p>
            <a:r>
              <a:rPr lang="en-US" dirty="0" smtClean="0"/>
              <a:t>Server-Side</a:t>
            </a:r>
          </a:p>
          <a:p>
            <a:pPr lvl="1"/>
            <a:r>
              <a:rPr lang="en-US" dirty="0" smtClean="0"/>
              <a:t>ArcGIS Server 10.0</a:t>
            </a:r>
          </a:p>
          <a:p>
            <a:pPr lvl="1"/>
            <a:r>
              <a:rPr lang="en-US" dirty="0" smtClean="0"/>
              <a:t>Microsoft ASP.NET 3.5</a:t>
            </a:r>
          </a:p>
          <a:p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Microsoft SQL Server 2008</a:t>
            </a:r>
          </a:p>
          <a:p>
            <a:pPr lvl="1"/>
            <a:r>
              <a:rPr lang="en-US" dirty="0" err="1" smtClean="0"/>
              <a:t>ArcSDE</a:t>
            </a:r>
            <a:r>
              <a:rPr lang="en-US" dirty="0" smtClean="0"/>
              <a:t> 9.3</a:t>
            </a:r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5366" name="Freeform 10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11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12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13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4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5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6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7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8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9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0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1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2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9220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0772A2-73B7-4AE2-A925-F31116C3FCE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21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9179" y="5334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Results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66800" y="1809750"/>
            <a:ext cx="7391400" cy="4481513"/>
          </a:xfrm>
          <a:noFill/>
        </p:spPr>
        <p:txBody>
          <a:bodyPr/>
          <a:lstStyle/>
          <a:p>
            <a:r>
              <a:rPr lang="en-US" dirty="0" smtClean="0"/>
              <a:t>Received over 50 comments through the application</a:t>
            </a:r>
          </a:p>
          <a:p>
            <a:r>
              <a:rPr lang="en-US" dirty="0" smtClean="0"/>
              <a:t>Some comments came in from other means</a:t>
            </a:r>
          </a:p>
          <a:p>
            <a:pPr lvl="1"/>
            <a:r>
              <a:rPr lang="en-US" dirty="0" err="1" smtClean="0"/>
              <a:t>Shapefiles</a:t>
            </a:r>
            <a:endParaRPr lang="en-US" dirty="0" smtClean="0"/>
          </a:p>
          <a:p>
            <a:pPr lvl="1"/>
            <a:r>
              <a:rPr lang="en-US" dirty="0" smtClean="0"/>
              <a:t>Graphics</a:t>
            </a:r>
          </a:p>
          <a:p>
            <a:r>
              <a:rPr lang="en-US" dirty="0" smtClean="0"/>
              <a:t>Comment period was one month</a:t>
            </a:r>
          </a:p>
          <a:p>
            <a:r>
              <a:rPr lang="en-US" dirty="0" smtClean="0"/>
              <a:t>Revised Smart Growth Map ready a month later</a:t>
            </a:r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5366" name="Freeform 10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11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12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13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4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5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6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7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8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9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0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1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2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0860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0772A2-73B7-4AE2-A925-F31116C3FCE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22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2389" y="1214649"/>
            <a:ext cx="8117124" cy="4531650"/>
          </a:xfrm>
          <a:noFill/>
        </p:spPr>
        <p:txBody>
          <a:bodyPr/>
          <a:lstStyle/>
          <a:p>
            <a:r>
              <a:rPr lang="en-US" dirty="0" smtClean="0"/>
              <a:t>Better record keeping</a:t>
            </a:r>
          </a:p>
          <a:p>
            <a:pPr lvl="1"/>
            <a:r>
              <a:rPr lang="en-US" dirty="0" smtClean="0"/>
              <a:t>All comments are stored in a central database</a:t>
            </a:r>
          </a:p>
          <a:p>
            <a:r>
              <a:rPr lang="en-US" dirty="0" smtClean="0"/>
              <a:t>Easier for Collaboration with Jurisdictions</a:t>
            </a:r>
          </a:p>
          <a:p>
            <a:pPr lvl="1"/>
            <a:r>
              <a:rPr lang="en-US" dirty="0" smtClean="0"/>
              <a:t>No need for printing a map for every jurisdiction</a:t>
            </a:r>
          </a:p>
          <a:p>
            <a:pPr lvl="1"/>
            <a:r>
              <a:rPr lang="en-US" dirty="0" smtClean="0"/>
              <a:t>Accessible through the Web</a:t>
            </a:r>
          </a:p>
          <a:p>
            <a:r>
              <a:rPr lang="en-US" dirty="0" smtClean="0"/>
              <a:t>Easier for SANDAG Review</a:t>
            </a:r>
          </a:p>
          <a:p>
            <a:pPr lvl="1"/>
            <a:r>
              <a:rPr lang="en-US" dirty="0" smtClean="0"/>
              <a:t>Comments are immediately viewable in </a:t>
            </a:r>
            <a:r>
              <a:rPr lang="en-US" dirty="0" err="1" smtClean="0"/>
              <a:t>ArcMap</a:t>
            </a:r>
            <a:endParaRPr lang="en-US" dirty="0" smtClean="0"/>
          </a:p>
          <a:p>
            <a:pPr lvl="1"/>
            <a:r>
              <a:rPr lang="en-US" dirty="0" smtClean="0"/>
              <a:t>SANDAG Planners could easily use Intranet app</a:t>
            </a:r>
          </a:p>
          <a:p>
            <a:r>
              <a:rPr lang="en-US" dirty="0" smtClean="0"/>
              <a:t>Update process not complete</a:t>
            </a:r>
          </a:p>
          <a:p>
            <a:pPr lvl="1"/>
            <a:r>
              <a:rPr lang="en-US" dirty="0" smtClean="0"/>
              <a:t>Review entire process to determine lessons learned</a:t>
            </a:r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5366" name="Freeform 10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11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12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13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4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5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6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7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8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9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0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1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2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2629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0772A2-73B7-4AE2-A925-F31116C3FCE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23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Info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66800" y="1809750"/>
            <a:ext cx="7391400" cy="4481513"/>
          </a:xfrm>
          <a:noFill/>
        </p:spPr>
        <p:txBody>
          <a:bodyPr/>
          <a:lstStyle/>
          <a:p>
            <a:r>
              <a:rPr lang="en-US" dirty="0" smtClean="0">
                <a:hlinkClick r:id="rId3"/>
              </a:rPr>
              <a:t>www.sandag.org</a:t>
            </a:r>
            <a:endParaRPr lang="en-US" dirty="0" smtClean="0"/>
          </a:p>
          <a:p>
            <a:r>
              <a:rPr lang="en-US" dirty="0" smtClean="0"/>
              <a:t>GIS Staff</a:t>
            </a:r>
          </a:p>
          <a:p>
            <a:pPr lvl="1"/>
            <a:r>
              <a:rPr lang="en-US" dirty="0" smtClean="0"/>
              <a:t>Steve Hossack – </a:t>
            </a:r>
            <a:r>
              <a:rPr lang="en-US" dirty="0" smtClean="0">
                <a:hlinkClick r:id="rId4"/>
              </a:rPr>
              <a:t>shos@sandag.org</a:t>
            </a:r>
            <a:endParaRPr lang="en-US" dirty="0" smtClean="0"/>
          </a:p>
          <a:p>
            <a:pPr lvl="1"/>
            <a:r>
              <a:rPr lang="en-US" dirty="0" smtClean="0"/>
              <a:t>Rachael Rider – </a:t>
            </a:r>
            <a:r>
              <a:rPr lang="en-US" dirty="0" smtClean="0">
                <a:hlinkClick r:id="rId5"/>
              </a:rPr>
              <a:t>rri@sandag.org</a:t>
            </a:r>
            <a:endParaRPr lang="en-US" dirty="0" smtClean="0"/>
          </a:p>
          <a:p>
            <a:r>
              <a:rPr lang="en-US" dirty="0" smtClean="0"/>
              <a:t>Project Manager</a:t>
            </a:r>
          </a:p>
          <a:p>
            <a:pPr lvl="1"/>
            <a:r>
              <a:rPr lang="en-US" dirty="0" smtClean="0"/>
              <a:t>Carolina </a:t>
            </a:r>
            <a:r>
              <a:rPr lang="en-US" dirty="0" err="1" smtClean="0"/>
              <a:t>Gregor</a:t>
            </a:r>
            <a:r>
              <a:rPr lang="en-US" dirty="0" smtClean="0"/>
              <a:t> – </a:t>
            </a:r>
            <a:r>
              <a:rPr lang="en-US" dirty="0" smtClean="0">
                <a:hlinkClick r:id="rId6"/>
              </a:rPr>
              <a:t>cgr@sandag.org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5366" name="Freeform 10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11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12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13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4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5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6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7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8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9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0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1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2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1915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A5EE41-37F8-47D1-985C-61CF5A72C75B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3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Smart Growth Concept Map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475" y="1733549"/>
            <a:ext cx="3976688" cy="41116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b="1" dirty="0" smtClean="0"/>
              <a:t>Shows areas that compete for Smart Growth Funding</a:t>
            </a:r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b="1" dirty="0" smtClean="0"/>
              <a:t>Needs to be updated based on input from local jurisdictions and data from the SR12 Forecast and the 2050 RTP.</a:t>
            </a:r>
          </a:p>
        </p:txBody>
      </p:sp>
      <p:grpSp>
        <p:nvGrpSpPr>
          <p:cNvPr id="14341" name="Group 18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4343" name="Freeform 19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20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21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22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23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24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25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26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27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28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29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30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31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865313"/>
            <a:ext cx="26860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0772A2-73B7-4AE2-A925-F31116C3FCE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4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Old Review Process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66800" y="1809750"/>
            <a:ext cx="7391400" cy="4481513"/>
          </a:xfrm>
          <a:noFill/>
        </p:spPr>
        <p:txBody>
          <a:bodyPr/>
          <a:lstStyle/>
          <a:p>
            <a:r>
              <a:rPr lang="en-US" smtClean="0"/>
              <a:t>SANDAG prints out hardcopies of maps</a:t>
            </a:r>
          </a:p>
          <a:p>
            <a:r>
              <a:rPr lang="en-US" smtClean="0"/>
              <a:t>SANDAG sends maps to local jurisdictions</a:t>
            </a:r>
          </a:p>
          <a:p>
            <a:r>
              <a:rPr lang="en-US" smtClean="0"/>
              <a:t>Local jurisdictions review and markup maps to identify changes</a:t>
            </a:r>
          </a:p>
          <a:p>
            <a:r>
              <a:rPr lang="en-US" smtClean="0"/>
              <a:t>Local jurisdictions send maps back to SANDAG</a:t>
            </a:r>
          </a:p>
          <a:p>
            <a:r>
              <a:rPr lang="en-US" smtClean="0"/>
              <a:t>SANDAG updates their GIS database based on feedback</a:t>
            </a:r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5366" name="Freeform 10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11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12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13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4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5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6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7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8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9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0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1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2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C86592-228F-467B-8E65-617049794B29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5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Review Process</a:t>
            </a:r>
          </a:p>
        </p:txBody>
      </p:sp>
      <p:sp>
        <p:nvSpPr>
          <p:cNvPr id="163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46071" y="1428750"/>
            <a:ext cx="7391400" cy="4880647"/>
          </a:xfrm>
          <a:noFill/>
        </p:spPr>
        <p:txBody>
          <a:bodyPr/>
          <a:lstStyle/>
          <a:p>
            <a:r>
              <a:rPr lang="en-US" dirty="0" smtClean="0"/>
              <a:t>SANDAG develops and publishes Web-based map</a:t>
            </a:r>
          </a:p>
          <a:p>
            <a:r>
              <a:rPr lang="en-US" dirty="0" smtClean="0"/>
              <a:t>SANDAG sends link and login instructions for Web-based map to local jurisdictions</a:t>
            </a:r>
          </a:p>
          <a:p>
            <a:r>
              <a:rPr lang="en-US" dirty="0" smtClean="0"/>
              <a:t>Local jurisdictions review Web-based map and electronically submit comments to identify changes to the map</a:t>
            </a:r>
          </a:p>
          <a:p>
            <a:r>
              <a:rPr lang="en-US" dirty="0" smtClean="0"/>
              <a:t>SANDAG reviews comments as they come in from local jurisdictions</a:t>
            </a:r>
          </a:p>
          <a:p>
            <a:r>
              <a:rPr lang="en-US" dirty="0" smtClean="0"/>
              <a:t>SANDAG updates the GIS database based on feedback</a:t>
            </a:r>
          </a:p>
        </p:txBody>
      </p: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6390" name="Freeform 10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11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2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3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4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5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6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7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8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9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20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21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22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6309DF-809B-430E-B81B-1E9BCF63117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6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958850" y="5334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Application Purpose</a:t>
            </a: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9462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7" y="1786599"/>
            <a:ext cx="4447826" cy="35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8"/>
          <p:cNvSpPr txBox="1">
            <a:spLocks noChangeArrowheads="1"/>
          </p:cNvSpPr>
          <p:nvPr/>
        </p:nvSpPr>
        <p:spPr bwMode="auto">
          <a:xfrm>
            <a:off x="4740676" y="1713390"/>
            <a:ext cx="4058837" cy="419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SzPct val="50000"/>
              <a:buFont typeface="Monotype Sorts" pitchFamily="2" charset="2"/>
              <a:buChar char="l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SzPct val="40000"/>
              <a:buFont typeface="Monotype Sorts" pitchFamily="2" charset="2"/>
              <a:buChar char="l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Review and Comment Smart Growth Opportunity Areas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Boundaries</a:t>
            </a:r>
          </a:p>
          <a:p>
            <a:pPr lvl="1"/>
            <a:r>
              <a:rPr lang="en-US" dirty="0" smtClean="0"/>
              <a:t>Type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6309DF-809B-430E-B81B-1E9BCF63117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7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958850" y="5334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Application</a:t>
            </a: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9462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7" y="1786599"/>
            <a:ext cx="4447826" cy="35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8"/>
          <p:cNvSpPr txBox="1">
            <a:spLocks noChangeArrowheads="1"/>
          </p:cNvSpPr>
          <p:nvPr/>
        </p:nvSpPr>
        <p:spPr bwMode="auto">
          <a:xfrm>
            <a:off x="4740676" y="1713390"/>
            <a:ext cx="3817397" cy="419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SzPct val="50000"/>
              <a:buFont typeface="Monotype Sorts" pitchFamily="2" charset="2"/>
              <a:buChar char="l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SzPct val="40000"/>
              <a:buFont typeface="Monotype Sorts" pitchFamily="2" charset="2"/>
              <a:buChar char="l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Internet App</a:t>
            </a:r>
          </a:p>
          <a:p>
            <a:r>
              <a:rPr lang="en-US" dirty="0" smtClean="0"/>
              <a:t>Security Features</a:t>
            </a:r>
          </a:p>
          <a:p>
            <a:pPr lvl="1"/>
            <a:r>
              <a:rPr lang="en-US" dirty="0" smtClean="0"/>
              <a:t>Open by </a:t>
            </a:r>
            <a:r>
              <a:rPr lang="en-US" dirty="0"/>
              <a:t>i</a:t>
            </a:r>
            <a:r>
              <a:rPr lang="en-US" dirty="0" smtClean="0"/>
              <a:t>nvitation to a select group of planners from 19 local jurisdictions</a:t>
            </a:r>
          </a:p>
        </p:txBody>
      </p:sp>
    </p:spTree>
    <p:extLst>
      <p:ext uri="{BB962C8B-B14F-4D97-AF65-F5344CB8AC3E}">
        <p14:creationId xmlns:p14="http://schemas.microsoft.com/office/powerpoint/2010/main" val="20825539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6309DF-809B-430E-B81B-1E9BCF63117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8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958850" y="5334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Application Layers</a:t>
            </a: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9462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8"/>
          <p:cNvSpPr txBox="1">
            <a:spLocks noChangeArrowheads="1"/>
          </p:cNvSpPr>
          <p:nvPr/>
        </p:nvSpPr>
        <p:spPr bwMode="auto">
          <a:xfrm>
            <a:off x="4079888" y="1566577"/>
            <a:ext cx="4637983" cy="463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SzPct val="50000"/>
              <a:buFont typeface="Monotype Sorts" pitchFamily="2" charset="2"/>
              <a:buChar char="l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SzPct val="40000"/>
              <a:buFont typeface="Monotype Sorts" pitchFamily="2" charset="2"/>
              <a:buChar char="l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Smart Growth Opportunity Areas</a:t>
            </a:r>
          </a:p>
          <a:p>
            <a:pPr lvl="1"/>
            <a:r>
              <a:rPr lang="en-US" dirty="0" err="1" smtClean="0"/>
              <a:t>Symbology</a:t>
            </a:r>
            <a:r>
              <a:rPr lang="en-US" dirty="0" smtClean="0"/>
              <a:t> based on area type</a:t>
            </a:r>
          </a:p>
          <a:p>
            <a:r>
              <a:rPr lang="en-US" dirty="0" err="1" smtClean="0"/>
              <a:t>Basemap</a:t>
            </a:r>
            <a:endParaRPr lang="en-US" dirty="0" smtClean="0"/>
          </a:p>
          <a:p>
            <a:pPr lvl="1"/>
            <a:r>
              <a:rPr lang="en-US" dirty="0" smtClean="0"/>
              <a:t>Freeways and Major Roads</a:t>
            </a:r>
          </a:p>
          <a:p>
            <a:pPr lvl="1"/>
            <a:r>
              <a:rPr lang="en-US" dirty="0" smtClean="0"/>
              <a:t>Transit Facilities</a:t>
            </a:r>
          </a:p>
          <a:p>
            <a:pPr lvl="1"/>
            <a:r>
              <a:rPr lang="en-US" dirty="0" smtClean="0"/>
              <a:t>Land-use by parcel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0" y="2032985"/>
            <a:ext cx="3521594" cy="348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3271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6309DF-809B-430E-B81B-1E9BCF63117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9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958850" y="5334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Growth Concept Map Application Features</a:t>
            </a: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6967538" y="6278563"/>
            <a:ext cx="1831975" cy="320675"/>
            <a:chOff x="523" y="2653"/>
            <a:chExt cx="4752" cy="832"/>
          </a:xfrm>
        </p:grpSpPr>
        <p:sp>
          <p:nvSpPr>
            <p:cNvPr id="19462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438 w 8188"/>
                <a:gd name="T1" fmla="*/ 456 h 1430"/>
                <a:gd name="T2" fmla="*/ 332 w 8188"/>
                <a:gd name="T3" fmla="*/ 437 h 1430"/>
                <a:gd name="T4" fmla="*/ 225 w 8188"/>
                <a:gd name="T5" fmla="*/ 410 h 1430"/>
                <a:gd name="T6" fmla="*/ 136 w 8188"/>
                <a:gd name="T7" fmla="*/ 380 h 1430"/>
                <a:gd name="T8" fmla="*/ 81 w 8188"/>
                <a:gd name="T9" fmla="*/ 351 h 1430"/>
                <a:gd name="T10" fmla="*/ 41 w 8188"/>
                <a:gd name="T11" fmla="*/ 318 h 1430"/>
                <a:gd name="T12" fmla="*/ 16 w 8188"/>
                <a:gd name="T13" fmla="*/ 287 h 1430"/>
                <a:gd name="T14" fmla="*/ 5 w 8188"/>
                <a:gd name="T15" fmla="*/ 261 h 1430"/>
                <a:gd name="T16" fmla="*/ 0 w 8188"/>
                <a:gd name="T17" fmla="*/ 233 h 1430"/>
                <a:gd name="T18" fmla="*/ 2 w 8188"/>
                <a:gd name="T19" fmla="*/ 206 h 1430"/>
                <a:gd name="T20" fmla="*/ 13 w 8188"/>
                <a:gd name="T21" fmla="*/ 178 h 1430"/>
                <a:gd name="T22" fmla="*/ 31 w 8188"/>
                <a:gd name="T23" fmla="*/ 152 h 1430"/>
                <a:gd name="T24" fmla="*/ 70 w 8188"/>
                <a:gd name="T25" fmla="*/ 115 h 1430"/>
                <a:gd name="T26" fmla="*/ 110 w 8188"/>
                <a:gd name="T27" fmla="*/ 87 h 1430"/>
                <a:gd name="T28" fmla="*/ 180 w 8188"/>
                <a:gd name="T29" fmla="*/ 52 h 1430"/>
                <a:gd name="T30" fmla="*/ 250 w 8188"/>
                <a:gd name="T31" fmla="*/ 29 h 1430"/>
                <a:gd name="T32" fmla="*/ 344 w 8188"/>
                <a:gd name="T33" fmla="*/ 8 h 1430"/>
                <a:gd name="T34" fmla="*/ 403 w 8188"/>
                <a:gd name="T35" fmla="*/ 0 h 1430"/>
                <a:gd name="T36" fmla="*/ 322 w 8188"/>
                <a:gd name="T37" fmla="*/ 22 h 1430"/>
                <a:gd name="T38" fmla="*/ 245 w 8188"/>
                <a:gd name="T39" fmla="*/ 47 h 1430"/>
                <a:gd name="T40" fmla="*/ 181 w 8188"/>
                <a:gd name="T41" fmla="*/ 77 h 1430"/>
                <a:gd name="T42" fmla="*/ 138 w 8188"/>
                <a:gd name="T43" fmla="*/ 104 h 1430"/>
                <a:gd name="T44" fmla="*/ 112 w 8188"/>
                <a:gd name="T45" fmla="*/ 127 h 1430"/>
                <a:gd name="T46" fmla="*/ 95 w 8188"/>
                <a:gd name="T47" fmla="*/ 152 h 1430"/>
                <a:gd name="T48" fmla="*/ 84 w 8188"/>
                <a:gd name="T49" fmla="*/ 179 h 1430"/>
                <a:gd name="T50" fmla="*/ 78 w 8188"/>
                <a:gd name="T51" fmla="*/ 205 h 1430"/>
                <a:gd name="T52" fmla="*/ 79 w 8188"/>
                <a:gd name="T53" fmla="*/ 222 h 1430"/>
                <a:gd name="T54" fmla="*/ 82 w 8188"/>
                <a:gd name="T55" fmla="*/ 240 h 1430"/>
                <a:gd name="T56" fmla="*/ 93 w 8188"/>
                <a:gd name="T57" fmla="*/ 261 h 1430"/>
                <a:gd name="T58" fmla="*/ 117 w 8188"/>
                <a:gd name="T59" fmla="*/ 286 h 1430"/>
                <a:gd name="T60" fmla="*/ 152 w 8188"/>
                <a:gd name="T61" fmla="*/ 309 h 1430"/>
                <a:gd name="T62" fmla="*/ 201 w 8188"/>
                <a:gd name="T63" fmla="*/ 330 h 1430"/>
                <a:gd name="T64" fmla="*/ 266 w 8188"/>
                <a:gd name="T65" fmla="*/ 350 h 1430"/>
                <a:gd name="T66" fmla="*/ 379 w 8188"/>
                <a:gd name="T67" fmla="*/ 373 h 1430"/>
                <a:gd name="T68" fmla="*/ 505 w 8188"/>
                <a:gd name="T69" fmla="*/ 388 h 1430"/>
                <a:gd name="T70" fmla="*/ 655 w 8188"/>
                <a:gd name="T71" fmla="*/ 399 h 1430"/>
                <a:gd name="T72" fmla="*/ 804 w 8188"/>
                <a:gd name="T73" fmla="*/ 401 h 1430"/>
                <a:gd name="T74" fmla="*/ 953 w 8188"/>
                <a:gd name="T75" fmla="*/ 398 h 1430"/>
                <a:gd name="T76" fmla="*/ 1183 w 8188"/>
                <a:gd name="T77" fmla="*/ 381 h 1430"/>
                <a:gd name="T78" fmla="*/ 1424 w 8188"/>
                <a:gd name="T79" fmla="*/ 353 h 1430"/>
                <a:gd name="T80" fmla="*/ 1755 w 8188"/>
                <a:gd name="T81" fmla="*/ 307 h 1430"/>
                <a:gd name="T82" fmla="*/ 1983 w 8188"/>
                <a:gd name="T83" fmla="*/ 270 h 1430"/>
                <a:gd name="T84" fmla="*/ 2111 w 8188"/>
                <a:gd name="T85" fmla="*/ 243 h 1430"/>
                <a:gd name="T86" fmla="*/ 2276 w 8188"/>
                <a:gd name="T87" fmla="*/ 198 h 1430"/>
                <a:gd name="T88" fmla="*/ 2287 w 8188"/>
                <a:gd name="T89" fmla="*/ 98 h 1430"/>
                <a:gd name="T90" fmla="*/ 2391 w 8188"/>
                <a:gd name="T91" fmla="*/ 398 h 1430"/>
                <a:gd name="T92" fmla="*/ 2287 w 8188"/>
                <a:gd name="T93" fmla="*/ 332 h 1430"/>
                <a:gd name="T94" fmla="*/ 2034 w 8188"/>
                <a:gd name="T95" fmla="*/ 385 h 1430"/>
                <a:gd name="T96" fmla="*/ 1790 w 8188"/>
                <a:gd name="T97" fmla="*/ 427 h 1430"/>
                <a:gd name="T98" fmla="*/ 1615 w 8188"/>
                <a:gd name="T99" fmla="*/ 451 h 1430"/>
                <a:gd name="T100" fmla="*/ 1439 w 8188"/>
                <a:gd name="T101" fmla="*/ 468 h 1430"/>
                <a:gd name="T102" fmla="*/ 1192 w 8188"/>
                <a:gd name="T103" fmla="*/ 479 h 1430"/>
                <a:gd name="T104" fmla="*/ 949 w 8188"/>
                <a:gd name="T105" fmla="*/ 484 h 1430"/>
                <a:gd name="T106" fmla="*/ 731 w 8188"/>
                <a:gd name="T107" fmla="*/ 481 h 1430"/>
                <a:gd name="T108" fmla="*/ 577 w 8188"/>
                <a:gd name="T109" fmla="*/ 47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8"/>
            <p:cNvSpPr>
              <a:spLocks/>
            </p:cNvSpPr>
            <p:nvPr/>
          </p:nvSpPr>
          <p:spPr bwMode="auto">
            <a:xfrm>
              <a:off x="3182" y="2733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9"/>
            <p:cNvSpPr>
              <a:spLocks/>
            </p:cNvSpPr>
            <p:nvPr/>
          </p:nvSpPr>
          <p:spPr bwMode="auto">
            <a:xfrm>
              <a:off x="2673" y="2733"/>
              <a:ext cx="610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7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5 w 1051"/>
                <a:gd name="T37" fmla="*/ 241 h 845"/>
                <a:gd name="T38" fmla="*/ 317 w 1051"/>
                <a:gd name="T39" fmla="*/ 216 h 845"/>
                <a:gd name="T40" fmla="*/ 335 w 1051"/>
                <a:gd name="T41" fmla="*/ 188 h 845"/>
                <a:gd name="T42" fmla="*/ 347 w 1051"/>
                <a:gd name="T43" fmla="*/ 157 h 845"/>
                <a:gd name="T44" fmla="*/ 353 w 1051"/>
                <a:gd name="T45" fmla="*/ 121 h 845"/>
                <a:gd name="T46" fmla="*/ 353 w 1051"/>
                <a:gd name="T47" fmla="*/ 86 h 845"/>
                <a:gd name="T48" fmla="*/ 342 w 1051"/>
                <a:gd name="T49" fmla="*/ 56 h 845"/>
                <a:gd name="T50" fmla="*/ 326 w 1051"/>
                <a:gd name="T51" fmla="*/ 34 h 845"/>
                <a:gd name="T52" fmla="*/ 305 w 1051"/>
                <a:gd name="T53" fmla="*/ 18 h 845"/>
                <a:gd name="T54" fmla="*/ 276 w 1051"/>
                <a:gd name="T55" fmla="*/ 8 h 845"/>
                <a:gd name="T56" fmla="*/ 239 w 1051"/>
                <a:gd name="T57" fmla="*/ 2 h 845"/>
                <a:gd name="T58" fmla="*/ 208 w 1051"/>
                <a:gd name="T59" fmla="*/ 0 h 845"/>
                <a:gd name="T60" fmla="*/ 177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2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2 w 1051"/>
                <a:gd name="T73" fmla="*/ 66 h 845"/>
                <a:gd name="T74" fmla="*/ 212 w 1051"/>
                <a:gd name="T75" fmla="*/ 73 h 845"/>
                <a:gd name="T76" fmla="*/ 224 w 1051"/>
                <a:gd name="T77" fmla="*/ 97 h 845"/>
                <a:gd name="T78" fmla="*/ 221 w 1051"/>
                <a:gd name="T79" fmla="*/ 140 h 845"/>
                <a:gd name="T80" fmla="*/ 207 w 1051"/>
                <a:gd name="T81" fmla="*/ 184 h 845"/>
                <a:gd name="T82" fmla="*/ 186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6 w 1051"/>
                <a:gd name="T89" fmla="*/ 186 h 845"/>
                <a:gd name="T90" fmla="*/ 154 w 1051"/>
                <a:gd name="T91" fmla="*/ 141 h 845"/>
                <a:gd name="T92" fmla="*/ 163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10"/>
            <p:cNvSpPr>
              <a:spLocks/>
            </p:cNvSpPr>
            <p:nvPr/>
          </p:nvSpPr>
          <p:spPr bwMode="auto">
            <a:xfrm>
              <a:off x="3817" y="2720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1"/>
            <p:cNvSpPr>
              <a:spLocks/>
            </p:cNvSpPr>
            <p:nvPr/>
          </p:nvSpPr>
          <p:spPr bwMode="auto">
            <a:xfrm>
              <a:off x="979" y="2720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2"/>
            <p:cNvSpPr>
              <a:spLocks/>
            </p:cNvSpPr>
            <p:nvPr/>
          </p:nvSpPr>
          <p:spPr bwMode="auto">
            <a:xfrm>
              <a:off x="1439" y="2733"/>
              <a:ext cx="637" cy="490"/>
            </a:xfrm>
            <a:custGeom>
              <a:avLst/>
              <a:gdLst>
                <a:gd name="T0" fmla="*/ 158 w 1095"/>
                <a:gd name="T1" fmla="*/ 2 h 845"/>
                <a:gd name="T2" fmla="*/ 151 w 1095"/>
                <a:gd name="T3" fmla="*/ 14 h 845"/>
                <a:gd name="T4" fmla="*/ 138 w 1095"/>
                <a:gd name="T5" fmla="*/ 37 h 845"/>
                <a:gd name="T6" fmla="*/ 121 w 1095"/>
                <a:gd name="T7" fmla="*/ 68 h 845"/>
                <a:gd name="T8" fmla="*/ 101 w 1095"/>
                <a:gd name="T9" fmla="*/ 104 h 845"/>
                <a:gd name="T10" fmla="*/ 80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7 w 1095"/>
                <a:gd name="T31" fmla="*/ 251 h 845"/>
                <a:gd name="T32" fmla="*/ 152 w 1095"/>
                <a:gd name="T33" fmla="*/ 238 h 845"/>
                <a:gd name="T34" fmla="*/ 203 w 1095"/>
                <a:gd name="T35" fmla="*/ 238 h 845"/>
                <a:gd name="T36" fmla="*/ 236 w 1095"/>
                <a:gd name="T37" fmla="*/ 238 h 845"/>
                <a:gd name="T38" fmla="*/ 238 w 1095"/>
                <a:gd name="T39" fmla="*/ 273 h 845"/>
                <a:gd name="T40" fmla="*/ 244 w 1095"/>
                <a:gd name="T41" fmla="*/ 284 h 845"/>
                <a:gd name="T42" fmla="*/ 280 w 1095"/>
                <a:gd name="T43" fmla="*/ 284 h 845"/>
                <a:gd name="T44" fmla="*/ 329 w 1095"/>
                <a:gd name="T45" fmla="*/ 284 h 845"/>
                <a:gd name="T46" fmla="*/ 365 w 1095"/>
                <a:gd name="T47" fmla="*/ 284 h 845"/>
                <a:gd name="T48" fmla="*/ 370 w 1095"/>
                <a:gd name="T49" fmla="*/ 282 h 845"/>
                <a:gd name="T50" fmla="*/ 368 w 1095"/>
                <a:gd name="T51" fmla="*/ 265 h 845"/>
                <a:gd name="T52" fmla="*/ 362 w 1095"/>
                <a:gd name="T53" fmla="*/ 235 h 845"/>
                <a:gd name="T54" fmla="*/ 357 w 1095"/>
                <a:gd name="T55" fmla="*/ 197 h 845"/>
                <a:gd name="T56" fmla="*/ 349 w 1095"/>
                <a:gd name="T57" fmla="*/ 153 h 845"/>
                <a:gd name="T58" fmla="*/ 342 w 1095"/>
                <a:gd name="T59" fmla="*/ 108 h 845"/>
                <a:gd name="T60" fmla="*/ 334 w 1095"/>
                <a:gd name="T61" fmla="*/ 67 h 845"/>
                <a:gd name="T62" fmla="*/ 329 w 1095"/>
                <a:gd name="T63" fmla="*/ 32 h 845"/>
                <a:gd name="T64" fmla="*/ 325 w 1095"/>
                <a:gd name="T65" fmla="*/ 9 h 845"/>
                <a:gd name="T66" fmla="*/ 324 w 1095"/>
                <a:gd name="T67" fmla="*/ 0 h 845"/>
                <a:gd name="T68" fmla="*/ 307 w 1095"/>
                <a:gd name="T69" fmla="*/ 0 h 845"/>
                <a:gd name="T70" fmla="*/ 266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9 w 1095"/>
                <a:gd name="T85" fmla="*/ 142 h 845"/>
                <a:gd name="T86" fmla="*/ 229 w 1095"/>
                <a:gd name="T87" fmla="*/ 169 h 845"/>
                <a:gd name="T88" fmla="*/ 190 w 1095"/>
                <a:gd name="T89" fmla="*/ 169 h 845"/>
                <a:gd name="T90" fmla="*/ 177 w 1095"/>
                <a:gd name="T91" fmla="*/ 163 h 845"/>
                <a:gd name="T92" fmla="*/ 194 w 1095"/>
                <a:gd name="T93" fmla="*/ 128 h 845"/>
                <a:gd name="T94" fmla="*/ 214 w 1095"/>
                <a:gd name="T95" fmla="*/ 85 h 845"/>
                <a:gd name="T96" fmla="*/ 224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3"/>
            <p:cNvSpPr>
              <a:spLocks/>
            </p:cNvSpPr>
            <p:nvPr/>
          </p:nvSpPr>
          <p:spPr bwMode="auto">
            <a:xfrm>
              <a:off x="2079" y="2733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3148" y="2688"/>
              <a:ext cx="636" cy="490"/>
            </a:xfrm>
            <a:custGeom>
              <a:avLst/>
              <a:gdLst>
                <a:gd name="T0" fmla="*/ 157 w 1096"/>
                <a:gd name="T1" fmla="*/ 2 h 845"/>
                <a:gd name="T2" fmla="*/ 150 w 1096"/>
                <a:gd name="T3" fmla="*/ 14 h 845"/>
                <a:gd name="T4" fmla="*/ 138 w 1096"/>
                <a:gd name="T5" fmla="*/ 37 h 845"/>
                <a:gd name="T6" fmla="*/ 120 w 1096"/>
                <a:gd name="T7" fmla="*/ 68 h 845"/>
                <a:gd name="T8" fmla="*/ 101 w 1096"/>
                <a:gd name="T9" fmla="*/ 104 h 845"/>
                <a:gd name="T10" fmla="*/ 79 w 1096"/>
                <a:gd name="T11" fmla="*/ 142 h 845"/>
                <a:gd name="T12" fmla="*/ 58 w 1096"/>
                <a:gd name="T13" fmla="*/ 180 h 845"/>
                <a:gd name="T14" fmla="*/ 38 w 1096"/>
                <a:gd name="T15" fmla="*/ 216 h 845"/>
                <a:gd name="T16" fmla="*/ 20 w 1096"/>
                <a:gd name="T17" fmla="*/ 247 h 845"/>
                <a:gd name="T18" fmla="*/ 8 w 1096"/>
                <a:gd name="T19" fmla="*/ 270 h 845"/>
                <a:gd name="T20" fmla="*/ 1 w 1096"/>
                <a:gd name="T21" fmla="*/ 282 h 845"/>
                <a:gd name="T22" fmla="*/ 7 w 1096"/>
                <a:gd name="T23" fmla="*/ 284 h 845"/>
                <a:gd name="T24" fmla="*/ 48 w 1096"/>
                <a:gd name="T25" fmla="*/ 284 h 845"/>
                <a:gd name="T26" fmla="*/ 97 w 1096"/>
                <a:gd name="T27" fmla="*/ 284 h 845"/>
                <a:gd name="T28" fmla="*/ 120 w 1096"/>
                <a:gd name="T29" fmla="*/ 284 h 845"/>
                <a:gd name="T30" fmla="*/ 137 w 1096"/>
                <a:gd name="T31" fmla="*/ 251 h 845"/>
                <a:gd name="T32" fmla="*/ 152 w 1096"/>
                <a:gd name="T33" fmla="*/ 238 h 845"/>
                <a:gd name="T34" fmla="*/ 202 w 1096"/>
                <a:gd name="T35" fmla="*/ 238 h 845"/>
                <a:gd name="T36" fmla="*/ 234 w 1096"/>
                <a:gd name="T37" fmla="*/ 238 h 845"/>
                <a:gd name="T38" fmla="*/ 237 w 1096"/>
                <a:gd name="T39" fmla="*/ 273 h 845"/>
                <a:gd name="T40" fmla="*/ 243 w 1096"/>
                <a:gd name="T41" fmla="*/ 284 h 845"/>
                <a:gd name="T42" fmla="*/ 279 w 1096"/>
                <a:gd name="T43" fmla="*/ 284 h 845"/>
                <a:gd name="T44" fmla="*/ 327 w 1096"/>
                <a:gd name="T45" fmla="*/ 284 h 845"/>
                <a:gd name="T46" fmla="*/ 363 w 1096"/>
                <a:gd name="T47" fmla="*/ 284 h 845"/>
                <a:gd name="T48" fmla="*/ 368 w 1096"/>
                <a:gd name="T49" fmla="*/ 282 h 845"/>
                <a:gd name="T50" fmla="*/ 366 w 1096"/>
                <a:gd name="T51" fmla="*/ 265 h 845"/>
                <a:gd name="T52" fmla="*/ 361 w 1096"/>
                <a:gd name="T53" fmla="*/ 235 h 845"/>
                <a:gd name="T54" fmla="*/ 355 w 1096"/>
                <a:gd name="T55" fmla="*/ 197 h 845"/>
                <a:gd name="T56" fmla="*/ 347 w 1096"/>
                <a:gd name="T57" fmla="*/ 153 h 845"/>
                <a:gd name="T58" fmla="*/ 340 w 1096"/>
                <a:gd name="T59" fmla="*/ 108 h 845"/>
                <a:gd name="T60" fmla="*/ 333 w 1096"/>
                <a:gd name="T61" fmla="*/ 67 h 845"/>
                <a:gd name="T62" fmla="*/ 328 w 1096"/>
                <a:gd name="T63" fmla="*/ 32 h 845"/>
                <a:gd name="T64" fmla="*/ 324 w 1096"/>
                <a:gd name="T65" fmla="*/ 9 h 845"/>
                <a:gd name="T66" fmla="*/ 322 w 1096"/>
                <a:gd name="T67" fmla="*/ 0 h 845"/>
                <a:gd name="T68" fmla="*/ 305 w 1096"/>
                <a:gd name="T69" fmla="*/ 0 h 845"/>
                <a:gd name="T70" fmla="*/ 265 w 1096"/>
                <a:gd name="T71" fmla="*/ 0 h 845"/>
                <a:gd name="T72" fmla="*/ 216 w 1096"/>
                <a:gd name="T73" fmla="*/ 0 h 845"/>
                <a:gd name="T74" fmla="*/ 175 w 1096"/>
                <a:gd name="T75" fmla="*/ 0 h 845"/>
                <a:gd name="T76" fmla="*/ 158 w 1096"/>
                <a:gd name="T77" fmla="*/ 0 h 845"/>
                <a:gd name="T78" fmla="*/ 223 w 1096"/>
                <a:gd name="T79" fmla="*/ 64 h 845"/>
                <a:gd name="T80" fmla="*/ 224 w 1096"/>
                <a:gd name="T81" fmla="*/ 64 h 845"/>
                <a:gd name="T82" fmla="*/ 226 w 1096"/>
                <a:gd name="T83" fmla="*/ 91 h 845"/>
                <a:gd name="T84" fmla="*/ 228 w 1096"/>
                <a:gd name="T85" fmla="*/ 142 h 845"/>
                <a:gd name="T86" fmla="*/ 229 w 1096"/>
                <a:gd name="T87" fmla="*/ 169 h 845"/>
                <a:gd name="T88" fmla="*/ 189 w 1096"/>
                <a:gd name="T89" fmla="*/ 169 h 845"/>
                <a:gd name="T90" fmla="*/ 177 w 1096"/>
                <a:gd name="T91" fmla="*/ 163 h 845"/>
                <a:gd name="T92" fmla="*/ 193 w 1096"/>
                <a:gd name="T93" fmla="*/ 128 h 845"/>
                <a:gd name="T94" fmla="*/ 213 w 1096"/>
                <a:gd name="T95" fmla="*/ 85 h 845"/>
                <a:gd name="T96" fmla="*/ 222 w 1096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2640" y="2688"/>
              <a:ext cx="609" cy="490"/>
            </a:xfrm>
            <a:custGeom>
              <a:avLst/>
              <a:gdLst>
                <a:gd name="T0" fmla="*/ 55 w 1051"/>
                <a:gd name="T1" fmla="*/ 2 h 845"/>
                <a:gd name="T2" fmla="*/ 52 w 1051"/>
                <a:gd name="T3" fmla="*/ 19 h 845"/>
                <a:gd name="T4" fmla="*/ 46 w 1051"/>
                <a:gd name="T5" fmla="*/ 49 h 845"/>
                <a:gd name="T6" fmla="*/ 38 w 1051"/>
                <a:gd name="T7" fmla="*/ 88 h 845"/>
                <a:gd name="T8" fmla="*/ 30 w 1051"/>
                <a:gd name="T9" fmla="*/ 131 h 845"/>
                <a:gd name="T10" fmla="*/ 21 w 1051"/>
                <a:gd name="T11" fmla="*/ 176 h 845"/>
                <a:gd name="T12" fmla="*/ 13 w 1051"/>
                <a:gd name="T13" fmla="*/ 217 h 845"/>
                <a:gd name="T14" fmla="*/ 6 w 1051"/>
                <a:gd name="T15" fmla="*/ 252 h 845"/>
                <a:gd name="T16" fmla="*/ 2 w 1051"/>
                <a:gd name="T17" fmla="*/ 275 h 845"/>
                <a:gd name="T18" fmla="*/ 0 w 1051"/>
                <a:gd name="T19" fmla="*/ 284 h 845"/>
                <a:gd name="T20" fmla="*/ 20 w 1051"/>
                <a:gd name="T21" fmla="*/ 284 h 845"/>
                <a:gd name="T22" fmla="*/ 63 w 1051"/>
                <a:gd name="T23" fmla="*/ 284 h 845"/>
                <a:gd name="T24" fmla="*/ 107 w 1051"/>
                <a:gd name="T25" fmla="*/ 284 h 845"/>
                <a:gd name="T26" fmla="*/ 126 w 1051"/>
                <a:gd name="T27" fmla="*/ 284 h 845"/>
                <a:gd name="T28" fmla="*/ 174 w 1051"/>
                <a:gd name="T29" fmla="*/ 284 h 845"/>
                <a:gd name="T30" fmla="*/ 206 w 1051"/>
                <a:gd name="T31" fmla="*/ 280 h 845"/>
                <a:gd name="T32" fmla="*/ 240 w 1051"/>
                <a:gd name="T33" fmla="*/ 271 h 845"/>
                <a:gd name="T34" fmla="*/ 269 w 1051"/>
                <a:gd name="T35" fmla="*/ 259 h 845"/>
                <a:gd name="T36" fmla="*/ 294 w 1051"/>
                <a:gd name="T37" fmla="*/ 241 h 845"/>
                <a:gd name="T38" fmla="*/ 316 w 1051"/>
                <a:gd name="T39" fmla="*/ 216 h 845"/>
                <a:gd name="T40" fmla="*/ 334 w 1051"/>
                <a:gd name="T41" fmla="*/ 188 h 845"/>
                <a:gd name="T42" fmla="*/ 346 w 1051"/>
                <a:gd name="T43" fmla="*/ 157 h 845"/>
                <a:gd name="T44" fmla="*/ 352 w 1051"/>
                <a:gd name="T45" fmla="*/ 121 h 845"/>
                <a:gd name="T46" fmla="*/ 352 w 1051"/>
                <a:gd name="T47" fmla="*/ 86 h 845"/>
                <a:gd name="T48" fmla="*/ 341 w 1051"/>
                <a:gd name="T49" fmla="*/ 56 h 845"/>
                <a:gd name="T50" fmla="*/ 325 w 1051"/>
                <a:gd name="T51" fmla="*/ 34 h 845"/>
                <a:gd name="T52" fmla="*/ 304 w 1051"/>
                <a:gd name="T53" fmla="*/ 18 h 845"/>
                <a:gd name="T54" fmla="*/ 275 w 1051"/>
                <a:gd name="T55" fmla="*/ 8 h 845"/>
                <a:gd name="T56" fmla="*/ 238 w 1051"/>
                <a:gd name="T57" fmla="*/ 2 h 845"/>
                <a:gd name="T58" fmla="*/ 208 w 1051"/>
                <a:gd name="T59" fmla="*/ 0 h 845"/>
                <a:gd name="T60" fmla="*/ 176 w 1051"/>
                <a:gd name="T61" fmla="*/ 0 h 845"/>
                <a:gd name="T62" fmla="*/ 142 w 1051"/>
                <a:gd name="T63" fmla="*/ 0 h 845"/>
                <a:gd name="T64" fmla="*/ 96 w 1051"/>
                <a:gd name="T65" fmla="*/ 0 h 845"/>
                <a:gd name="T66" fmla="*/ 61 w 1051"/>
                <a:gd name="T67" fmla="*/ 0 h 845"/>
                <a:gd name="T68" fmla="*/ 169 w 1051"/>
                <a:gd name="T69" fmla="*/ 65 h 845"/>
                <a:gd name="T70" fmla="*/ 172 w 1051"/>
                <a:gd name="T71" fmla="*/ 65 h 845"/>
                <a:gd name="T72" fmla="*/ 191 w 1051"/>
                <a:gd name="T73" fmla="*/ 66 h 845"/>
                <a:gd name="T74" fmla="*/ 212 w 1051"/>
                <a:gd name="T75" fmla="*/ 73 h 845"/>
                <a:gd name="T76" fmla="*/ 223 w 1051"/>
                <a:gd name="T77" fmla="*/ 97 h 845"/>
                <a:gd name="T78" fmla="*/ 220 w 1051"/>
                <a:gd name="T79" fmla="*/ 140 h 845"/>
                <a:gd name="T80" fmla="*/ 206 w 1051"/>
                <a:gd name="T81" fmla="*/ 184 h 845"/>
                <a:gd name="T82" fmla="*/ 185 w 1051"/>
                <a:gd name="T83" fmla="*/ 210 h 845"/>
                <a:gd name="T84" fmla="*/ 160 w 1051"/>
                <a:gd name="T85" fmla="*/ 218 h 845"/>
                <a:gd name="T86" fmla="*/ 140 w 1051"/>
                <a:gd name="T87" fmla="*/ 214 h 845"/>
                <a:gd name="T88" fmla="*/ 145 w 1051"/>
                <a:gd name="T89" fmla="*/ 186 h 845"/>
                <a:gd name="T90" fmla="*/ 154 w 1051"/>
                <a:gd name="T91" fmla="*/ 141 h 845"/>
                <a:gd name="T92" fmla="*/ 162 w 1051"/>
                <a:gd name="T93" fmla="*/ 98 h 845"/>
                <a:gd name="T94" fmla="*/ 168 w 1051"/>
                <a:gd name="T95" fmla="*/ 69 h 845"/>
                <a:gd name="T96" fmla="*/ 5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3783" y="2675"/>
              <a:ext cx="587" cy="516"/>
            </a:xfrm>
            <a:custGeom>
              <a:avLst/>
              <a:gdLst>
                <a:gd name="T0" fmla="*/ 340 w 1012"/>
                <a:gd name="T1" fmla="*/ 83 h 888"/>
                <a:gd name="T2" fmla="*/ 339 w 1012"/>
                <a:gd name="T3" fmla="*/ 59 h 888"/>
                <a:gd name="T4" fmla="*/ 331 w 1012"/>
                <a:gd name="T5" fmla="*/ 39 h 888"/>
                <a:gd name="T6" fmla="*/ 316 w 1012"/>
                <a:gd name="T7" fmla="*/ 23 h 888"/>
                <a:gd name="T8" fmla="*/ 294 w 1012"/>
                <a:gd name="T9" fmla="*/ 12 h 888"/>
                <a:gd name="T10" fmla="*/ 265 w 1012"/>
                <a:gd name="T11" fmla="*/ 4 h 888"/>
                <a:gd name="T12" fmla="*/ 230 w 1012"/>
                <a:gd name="T13" fmla="*/ 1 h 888"/>
                <a:gd name="T14" fmla="*/ 200 w 1012"/>
                <a:gd name="T15" fmla="*/ 1 h 888"/>
                <a:gd name="T16" fmla="*/ 182 w 1012"/>
                <a:gd name="T17" fmla="*/ 1 h 888"/>
                <a:gd name="T18" fmla="*/ 160 w 1012"/>
                <a:gd name="T19" fmla="*/ 3 h 888"/>
                <a:gd name="T20" fmla="*/ 136 w 1012"/>
                <a:gd name="T21" fmla="*/ 9 h 888"/>
                <a:gd name="T22" fmla="*/ 113 w 1012"/>
                <a:gd name="T23" fmla="*/ 16 h 888"/>
                <a:gd name="T24" fmla="*/ 89 w 1012"/>
                <a:gd name="T25" fmla="*/ 26 h 888"/>
                <a:gd name="T26" fmla="*/ 67 w 1012"/>
                <a:gd name="T27" fmla="*/ 41 h 888"/>
                <a:gd name="T28" fmla="*/ 46 w 1012"/>
                <a:gd name="T29" fmla="*/ 60 h 888"/>
                <a:gd name="T30" fmla="*/ 28 w 1012"/>
                <a:gd name="T31" fmla="*/ 84 h 888"/>
                <a:gd name="T32" fmla="*/ 14 w 1012"/>
                <a:gd name="T33" fmla="*/ 114 h 888"/>
                <a:gd name="T34" fmla="*/ 3 w 1012"/>
                <a:gd name="T35" fmla="*/ 150 h 888"/>
                <a:gd name="T36" fmla="*/ 1 w 1012"/>
                <a:gd name="T37" fmla="*/ 169 h 888"/>
                <a:gd name="T38" fmla="*/ 1 w 1012"/>
                <a:gd name="T39" fmla="*/ 203 h 888"/>
                <a:gd name="T40" fmla="*/ 7 w 1012"/>
                <a:gd name="T41" fmla="*/ 230 h 888"/>
                <a:gd name="T42" fmla="*/ 18 w 1012"/>
                <a:gd name="T43" fmla="*/ 251 h 888"/>
                <a:gd name="T44" fmla="*/ 34 w 1012"/>
                <a:gd name="T45" fmla="*/ 268 h 888"/>
                <a:gd name="T46" fmla="*/ 52 w 1012"/>
                <a:gd name="T47" fmla="*/ 280 h 888"/>
                <a:gd name="T48" fmla="*/ 73 w 1012"/>
                <a:gd name="T49" fmla="*/ 289 h 888"/>
                <a:gd name="T50" fmla="*/ 95 w 1012"/>
                <a:gd name="T51" fmla="*/ 295 h 888"/>
                <a:gd name="T52" fmla="*/ 116 w 1012"/>
                <a:gd name="T53" fmla="*/ 298 h 888"/>
                <a:gd name="T54" fmla="*/ 136 w 1012"/>
                <a:gd name="T55" fmla="*/ 299 h 888"/>
                <a:gd name="T56" fmla="*/ 161 w 1012"/>
                <a:gd name="T57" fmla="*/ 299 h 888"/>
                <a:gd name="T58" fmla="*/ 192 w 1012"/>
                <a:gd name="T59" fmla="*/ 298 h 888"/>
                <a:gd name="T60" fmla="*/ 224 w 1012"/>
                <a:gd name="T61" fmla="*/ 295 h 888"/>
                <a:gd name="T62" fmla="*/ 258 w 1012"/>
                <a:gd name="T63" fmla="*/ 290 h 888"/>
                <a:gd name="T64" fmla="*/ 291 w 1012"/>
                <a:gd name="T65" fmla="*/ 284 h 888"/>
                <a:gd name="T66" fmla="*/ 309 w 1012"/>
                <a:gd name="T67" fmla="*/ 275 h 888"/>
                <a:gd name="T68" fmla="*/ 316 w 1012"/>
                <a:gd name="T69" fmla="*/ 241 h 888"/>
                <a:gd name="T70" fmla="*/ 325 w 1012"/>
                <a:gd name="T71" fmla="*/ 192 h 888"/>
                <a:gd name="T72" fmla="*/ 334 w 1012"/>
                <a:gd name="T73" fmla="*/ 149 h 888"/>
                <a:gd name="T74" fmla="*/ 337 w 1012"/>
                <a:gd name="T75" fmla="*/ 130 h 888"/>
                <a:gd name="T76" fmla="*/ 320 w 1012"/>
                <a:gd name="T77" fmla="*/ 130 h 888"/>
                <a:gd name="T78" fmla="*/ 279 w 1012"/>
                <a:gd name="T79" fmla="*/ 130 h 888"/>
                <a:gd name="T80" fmla="*/ 230 w 1012"/>
                <a:gd name="T81" fmla="*/ 130 h 888"/>
                <a:gd name="T82" fmla="*/ 190 w 1012"/>
                <a:gd name="T83" fmla="*/ 130 h 888"/>
                <a:gd name="T84" fmla="*/ 172 w 1012"/>
                <a:gd name="T85" fmla="*/ 130 h 888"/>
                <a:gd name="T86" fmla="*/ 164 w 1012"/>
                <a:gd name="T87" fmla="*/ 171 h 888"/>
                <a:gd name="T88" fmla="*/ 172 w 1012"/>
                <a:gd name="T89" fmla="*/ 186 h 888"/>
                <a:gd name="T90" fmla="*/ 205 w 1012"/>
                <a:gd name="T91" fmla="*/ 186 h 888"/>
                <a:gd name="T92" fmla="*/ 200 w 1012"/>
                <a:gd name="T93" fmla="*/ 212 h 888"/>
                <a:gd name="T94" fmla="*/ 188 w 1012"/>
                <a:gd name="T95" fmla="*/ 223 h 888"/>
                <a:gd name="T96" fmla="*/ 164 w 1012"/>
                <a:gd name="T97" fmla="*/ 225 h 888"/>
                <a:gd name="T98" fmla="*/ 137 w 1012"/>
                <a:gd name="T99" fmla="*/ 217 h 888"/>
                <a:gd name="T100" fmla="*/ 129 w 1012"/>
                <a:gd name="T101" fmla="*/ 197 h 888"/>
                <a:gd name="T102" fmla="*/ 130 w 1012"/>
                <a:gd name="T103" fmla="*/ 170 h 888"/>
                <a:gd name="T104" fmla="*/ 133 w 1012"/>
                <a:gd name="T105" fmla="*/ 157 h 888"/>
                <a:gd name="T106" fmla="*/ 139 w 1012"/>
                <a:gd name="T107" fmla="*/ 128 h 888"/>
                <a:gd name="T108" fmla="*/ 149 w 1012"/>
                <a:gd name="T109" fmla="*/ 101 h 888"/>
                <a:gd name="T110" fmla="*/ 166 w 1012"/>
                <a:gd name="T111" fmla="*/ 82 h 888"/>
                <a:gd name="T112" fmla="*/ 193 w 1012"/>
                <a:gd name="T113" fmla="*/ 74 h 888"/>
                <a:gd name="T114" fmla="*/ 218 w 1012"/>
                <a:gd name="T115" fmla="*/ 84 h 888"/>
                <a:gd name="T116" fmla="*/ 226 w 1012"/>
                <a:gd name="T117" fmla="*/ 96 h 888"/>
                <a:gd name="T118" fmla="*/ 266 w 1012"/>
                <a:gd name="T119" fmla="*/ 96 h 888"/>
                <a:gd name="T120" fmla="*/ 315 w 1012"/>
                <a:gd name="T121" fmla="*/ 96 h 888"/>
                <a:gd name="T122" fmla="*/ 339 w 1012"/>
                <a:gd name="T123" fmla="*/ 9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7"/>
            <p:cNvSpPr>
              <a:spLocks/>
            </p:cNvSpPr>
            <p:nvPr/>
          </p:nvSpPr>
          <p:spPr bwMode="auto">
            <a:xfrm>
              <a:off x="945" y="2675"/>
              <a:ext cx="549" cy="516"/>
            </a:xfrm>
            <a:custGeom>
              <a:avLst/>
              <a:gdLst>
                <a:gd name="T0" fmla="*/ 1 w 946"/>
                <a:gd name="T1" fmla="*/ 206 h 888"/>
                <a:gd name="T2" fmla="*/ 0 w 946"/>
                <a:gd name="T3" fmla="*/ 223 h 888"/>
                <a:gd name="T4" fmla="*/ 5 w 946"/>
                <a:gd name="T5" fmla="*/ 247 h 888"/>
                <a:gd name="T6" fmla="*/ 23 w 946"/>
                <a:gd name="T7" fmla="*/ 272 h 888"/>
                <a:gd name="T8" fmla="*/ 64 w 946"/>
                <a:gd name="T9" fmla="*/ 292 h 888"/>
                <a:gd name="T10" fmla="*/ 133 w 946"/>
                <a:gd name="T11" fmla="*/ 300 h 888"/>
                <a:gd name="T12" fmla="*/ 187 w 946"/>
                <a:gd name="T13" fmla="*/ 295 h 888"/>
                <a:gd name="T14" fmla="*/ 232 w 946"/>
                <a:gd name="T15" fmla="*/ 284 h 888"/>
                <a:gd name="T16" fmla="*/ 267 w 946"/>
                <a:gd name="T17" fmla="*/ 263 h 888"/>
                <a:gd name="T18" fmla="*/ 291 w 946"/>
                <a:gd name="T19" fmla="*/ 236 h 888"/>
                <a:gd name="T20" fmla="*/ 304 w 946"/>
                <a:gd name="T21" fmla="*/ 201 h 888"/>
                <a:gd name="T22" fmla="*/ 302 w 946"/>
                <a:gd name="T23" fmla="*/ 164 h 888"/>
                <a:gd name="T24" fmla="*/ 284 w 946"/>
                <a:gd name="T25" fmla="*/ 139 h 888"/>
                <a:gd name="T26" fmla="*/ 255 w 946"/>
                <a:gd name="T27" fmla="*/ 123 h 888"/>
                <a:gd name="T28" fmla="*/ 221 w 946"/>
                <a:gd name="T29" fmla="*/ 112 h 888"/>
                <a:gd name="T30" fmla="*/ 187 w 946"/>
                <a:gd name="T31" fmla="*/ 105 h 888"/>
                <a:gd name="T32" fmla="*/ 161 w 946"/>
                <a:gd name="T33" fmla="*/ 98 h 888"/>
                <a:gd name="T34" fmla="*/ 149 w 946"/>
                <a:gd name="T35" fmla="*/ 87 h 888"/>
                <a:gd name="T36" fmla="*/ 165 w 946"/>
                <a:gd name="T37" fmla="*/ 66 h 888"/>
                <a:gd name="T38" fmla="*/ 204 w 946"/>
                <a:gd name="T39" fmla="*/ 74 h 888"/>
                <a:gd name="T40" fmla="*/ 227 w 946"/>
                <a:gd name="T41" fmla="*/ 88 h 888"/>
                <a:gd name="T42" fmla="*/ 294 w 946"/>
                <a:gd name="T43" fmla="*/ 88 h 888"/>
                <a:gd name="T44" fmla="*/ 319 w 946"/>
                <a:gd name="T45" fmla="*/ 74 h 888"/>
                <a:gd name="T46" fmla="*/ 312 w 946"/>
                <a:gd name="T47" fmla="*/ 42 h 888"/>
                <a:gd name="T48" fmla="*/ 291 w 946"/>
                <a:gd name="T49" fmla="*/ 19 h 888"/>
                <a:gd name="T50" fmla="*/ 252 w 946"/>
                <a:gd name="T51" fmla="*/ 5 h 888"/>
                <a:gd name="T52" fmla="*/ 198 w 946"/>
                <a:gd name="T53" fmla="*/ 0 h 888"/>
                <a:gd name="T54" fmla="*/ 168 w 946"/>
                <a:gd name="T55" fmla="*/ 1 h 888"/>
                <a:gd name="T56" fmla="*/ 131 w 946"/>
                <a:gd name="T57" fmla="*/ 8 h 888"/>
                <a:gd name="T58" fmla="*/ 91 w 946"/>
                <a:gd name="T59" fmla="*/ 20 h 888"/>
                <a:gd name="T60" fmla="*/ 56 w 946"/>
                <a:gd name="T61" fmla="*/ 42 h 888"/>
                <a:gd name="T62" fmla="*/ 33 w 946"/>
                <a:gd name="T63" fmla="*/ 77 h 888"/>
                <a:gd name="T64" fmla="*/ 28 w 946"/>
                <a:gd name="T65" fmla="*/ 117 h 888"/>
                <a:gd name="T66" fmla="*/ 42 w 946"/>
                <a:gd name="T67" fmla="*/ 145 h 888"/>
                <a:gd name="T68" fmla="*/ 68 w 946"/>
                <a:gd name="T69" fmla="*/ 164 h 888"/>
                <a:gd name="T70" fmla="*/ 102 w 946"/>
                <a:gd name="T71" fmla="*/ 175 h 888"/>
                <a:gd name="T72" fmla="*/ 136 w 946"/>
                <a:gd name="T73" fmla="*/ 183 h 888"/>
                <a:gd name="T74" fmla="*/ 165 w 946"/>
                <a:gd name="T75" fmla="*/ 191 h 888"/>
                <a:gd name="T76" fmla="*/ 182 w 946"/>
                <a:gd name="T77" fmla="*/ 201 h 888"/>
                <a:gd name="T78" fmla="*/ 178 w 946"/>
                <a:gd name="T79" fmla="*/ 224 h 888"/>
                <a:gd name="T80" fmla="*/ 129 w 946"/>
                <a:gd name="T81" fmla="*/ 230 h 888"/>
                <a:gd name="T82" fmla="*/ 123 w 946"/>
                <a:gd name="T83" fmla="*/ 203 h 888"/>
                <a:gd name="T84" fmla="*/ 75 w 946"/>
                <a:gd name="T85" fmla="*/ 203 h 888"/>
                <a:gd name="T86" fmla="*/ 9 w 946"/>
                <a:gd name="T87" fmla="*/ 203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8"/>
            <p:cNvSpPr>
              <a:spLocks/>
            </p:cNvSpPr>
            <p:nvPr/>
          </p:nvSpPr>
          <p:spPr bwMode="auto">
            <a:xfrm>
              <a:off x="1406" y="2688"/>
              <a:ext cx="636" cy="490"/>
            </a:xfrm>
            <a:custGeom>
              <a:avLst/>
              <a:gdLst>
                <a:gd name="T0" fmla="*/ 157 w 1095"/>
                <a:gd name="T1" fmla="*/ 2 h 845"/>
                <a:gd name="T2" fmla="*/ 150 w 1095"/>
                <a:gd name="T3" fmla="*/ 14 h 845"/>
                <a:gd name="T4" fmla="*/ 138 w 1095"/>
                <a:gd name="T5" fmla="*/ 37 h 845"/>
                <a:gd name="T6" fmla="*/ 120 w 1095"/>
                <a:gd name="T7" fmla="*/ 68 h 845"/>
                <a:gd name="T8" fmla="*/ 100 w 1095"/>
                <a:gd name="T9" fmla="*/ 104 h 845"/>
                <a:gd name="T10" fmla="*/ 79 w 1095"/>
                <a:gd name="T11" fmla="*/ 142 h 845"/>
                <a:gd name="T12" fmla="*/ 58 w 1095"/>
                <a:gd name="T13" fmla="*/ 180 h 845"/>
                <a:gd name="T14" fmla="*/ 38 w 1095"/>
                <a:gd name="T15" fmla="*/ 216 h 845"/>
                <a:gd name="T16" fmla="*/ 21 w 1095"/>
                <a:gd name="T17" fmla="*/ 247 h 845"/>
                <a:gd name="T18" fmla="*/ 8 w 1095"/>
                <a:gd name="T19" fmla="*/ 270 h 845"/>
                <a:gd name="T20" fmla="*/ 1 w 1095"/>
                <a:gd name="T21" fmla="*/ 282 h 845"/>
                <a:gd name="T22" fmla="*/ 6 w 1095"/>
                <a:gd name="T23" fmla="*/ 284 h 845"/>
                <a:gd name="T24" fmla="*/ 47 w 1095"/>
                <a:gd name="T25" fmla="*/ 284 h 845"/>
                <a:gd name="T26" fmla="*/ 97 w 1095"/>
                <a:gd name="T27" fmla="*/ 284 h 845"/>
                <a:gd name="T28" fmla="*/ 121 w 1095"/>
                <a:gd name="T29" fmla="*/ 284 h 845"/>
                <a:gd name="T30" fmla="*/ 136 w 1095"/>
                <a:gd name="T31" fmla="*/ 251 h 845"/>
                <a:gd name="T32" fmla="*/ 152 w 1095"/>
                <a:gd name="T33" fmla="*/ 238 h 845"/>
                <a:gd name="T34" fmla="*/ 202 w 1095"/>
                <a:gd name="T35" fmla="*/ 238 h 845"/>
                <a:gd name="T36" fmla="*/ 235 w 1095"/>
                <a:gd name="T37" fmla="*/ 238 h 845"/>
                <a:gd name="T38" fmla="*/ 237 w 1095"/>
                <a:gd name="T39" fmla="*/ 273 h 845"/>
                <a:gd name="T40" fmla="*/ 243 w 1095"/>
                <a:gd name="T41" fmla="*/ 284 h 845"/>
                <a:gd name="T42" fmla="*/ 279 w 1095"/>
                <a:gd name="T43" fmla="*/ 284 h 845"/>
                <a:gd name="T44" fmla="*/ 328 w 1095"/>
                <a:gd name="T45" fmla="*/ 284 h 845"/>
                <a:gd name="T46" fmla="*/ 364 w 1095"/>
                <a:gd name="T47" fmla="*/ 284 h 845"/>
                <a:gd name="T48" fmla="*/ 369 w 1095"/>
                <a:gd name="T49" fmla="*/ 282 h 845"/>
                <a:gd name="T50" fmla="*/ 366 w 1095"/>
                <a:gd name="T51" fmla="*/ 265 h 845"/>
                <a:gd name="T52" fmla="*/ 361 w 1095"/>
                <a:gd name="T53" fmla="*/ 235 h 845"/>
                <a:gd name="T54" fmla="*/ 355 w 1095"/>
                <a:gd name="T55" fmla="*/ 197 h 845"/>
                <a:gd name="T56" fmla="*/ 348 w 1095"/>
                <a:gd name="T57" fmla="*/ 153 h 845"/>
                <a:gd name="T58" fmla="*/ 341 w 1095"/>
                <a:gd name="T59" fmla="*/ 108 h 845"/>
                <a:gd name="T60" fmla="*/ 333 w 1095"/>
                <a:gd name="T61" fmla="*/ 67 h 845"/>
                <a:gd name="T62" fmla="*/ 328 w 1095"/>
                <a:gd name="T63" fmla="*/ 32 h 845"/>
                <a:gd name="T64" fmla="*/ 324 w 1095"/>
                <a:gd name="T65" fmla="*/ 9 h 845"/>
                <a:gd name="T66" fmla="*/ 323 w 1095"/>
                <a:gd name="T67" fmla="*/ 0 h 845"/>
                <a:gd name="T68" fmla="*/ 306 w 1095"/>
                <a:gd name="T69" fmla="*/ 0 h 845"/>
                <a:gd name="T70" fmla="*/ 265 w 1095"/>
                <a:gd name="T71" fmla="*/ 0 h 845"/>
                <a:gd name="T72" fmla="*/ 217 w 1095"/>
                <a:gd name="T73" fmla="*/ 0 h 845"/>
                <a:gd name="T74" fmla="*/ 176 w 1095"/>
                <a:gd name="T75" fmla="*/ 0 h 845"/>
                <a:gd name="T76" fmla="*/ 159 w 1095"/>
                <a:gd name="T77" fmla="*/ 0 h 845"/>
                <a:gd name="T78" fmla="*/ 224 w 1095"/>
                <a:gd name="T79" fmla="*/ 64 h 845"/>
                <a:gd name="T80" fmla="*/ 225 w 1095"/>
                <a:gd name="T81" fmla="*/ 64 h 845"/>
                <a:gd name="T82" fmla="*/ 226 w 1095"/>
                <a:gd name="T83" fmla="*/ 91 h 845"/>
                <a:gd name="T84" fmla="*/ 228 w 1095"/>
                <a:gd name="T85" fmla="*/ 142 h 845"/>
                <a:gd name="T86" fmla="*/ 229 w 1095"/>
                <a:gd name="T87" fmla="*/ 169 h 845"/>
                <a:gd name="T88" fmla="*/ 189 w 1095"/>
                <a:gd name="T89" fmla="*/ 169 h 845"/>
                <a:gd name="T90" fmla="*/ 177 w 1095"/>
                <a:gd name="T91" fmla="*/ 163 h 845"/>
                <a:gd name="T92" fmla="*/ 193 w 1095"/>
                <a:gd name="T93" fmla="*/ 128 h 845"/>
                <a:gd name="T94" fmla="*/ 213 w 1095"/>
                <a:gd name="T95" fmla="*/ 85 h 845"/>
                <a:gd name="T96" fmla="*/ 223 w 1095"/>
                <a:gd name="T97" fmla="*/ 64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9"/>
            <p:cNvSpPr>
              <a:spLocks/>
            </p:cNvSpPr>
            <p:nvPr/>
          </p:nvSpPr>
          <p:spPr bwMode="auto">
            <a:xfrm>
              <a:off x="2045" y="2688"/>
              <a:ext cx="655" cy="490"/>
            </a:xfrm>
            <a:custGeom>
              <a:avLst/>
              <a:gdLst>
                <a:gd name="T0" fmla="*/ 56 w 1127"/>
                <a:gd name="T1" fmla="*/ 2 h 845"/>
                <a:gd name="T2" fmla="*/ 52 w 1127"/>
                <a:gd name="T3" fmla="*/ 19 h 845"/>
                <a:gd name="T4" fmla="*/ 46 w 1127"/>
                <a:gd name="T5" fmla="*/ 49 h 845"/>
                <a:gd name="T6" fmla="*/ 39 w 1127"/>
                <a:gd name="T7" fmla="*/ 88 h 845"/>
                <a:gd name="T8" fmla="*/ 30 w 1127"/>
                <a:gd name="T9" fmla="*/ 131 h 845"/>
                <a:gd name="T10" fmla="*/ 22 w 1127"/>
                <a:gd name="T11" fmla="*/ 176 h 845"/>
                <a:gd name="T12" fmla="*/ 13 w 1127"/>
                <a:gd name="T13" fmla="*/ 217 h 845"/>
                <a:gd name="T14" fmla="*/ 7 w 1127"/>
                <a:gd name="T15" fmla="*/ 252 h 845"/>
                <a:gd name="T16" fmla="*/ 2 w 1127"/>
                <a:gd name="T17" fmla="*/ 275 h 845"/>
                <a:gd name="T18" fmla="*/ 0 w 1127"/>
                <a:gd name="T19" fmla="*/ 284 h 845"/>
                <a:gd name="T20" fmla="*/ 27 w 1127"/>
                <a:gd name="T21" fmla="*/ 284 h 845"/>
                <a:gd name="T22" fmla="*/ 77 w 1127"/>
                <a:gd name="T23" fmla="*/ 284 h 845"/>
                <a:gd name="T24" fmla="*/ 104 w 1127"/>
                <a:gd name="T25" fmla="*/ 284 h 845"/>
                <a:gd name="T26" fmla="*/ 107 w 1127"/>
                <a:gd name="T27" fmla="*/ 270 h 845"/>
                <a:gd name="T28" fmla="*/ 113 w 1127"/>
                <a:gd name="T29" fmla="*/ 235 h 845"/>
                <a:gd name="T30" fmla="*/ 122 w 1127"/>
                <a:gd name="T31" fmla="*/ 190 h 845"/>
                <a:gd name="T32" fmla="*/ 130 w 1127"/>
                <a:gd name="T33" fmla="*/ 147 h 845"/>
                <a:gd name="T34" fmla="*/ 135 w 1127"/>
                <a:gd name="T35" fmla="*/ 117 h 845"/>
                <a:gd name="T36" fmla="*/ 137 w 1127"/>
                <a:gd name="T37" fmla="*/ 110 h 845"/>
                <a:gd name="T38" fmla="*/ 138 w 1127"/>
                <a:gd name="T39" fmla="*/ 110 h 845"/>
                <a:gd name="T40" fmla="*/ 141 w 1127"/>
                <a:gd name="T41" fmla="*/ 132 h 845"/>
                <a:gd name="T42" fmla="*/ 148 w 1127"/>
                <a:gd name="T43" fmla="*/ 170 h 845"/>
                <a:gd name="T44" fmla="*/ 158 w 1127"/>
                <a:gd name="T45" fmla="*/ 215 h 845"/>
                <a:gd name="T46" fmla="*/ 166 w 1127"/>
                <a:gd name="T47" fmla="*/ 255 h 845"/>
                <a:gd name="T48" fmla="*/ 171 w 1127"/>
                <a:gd name="T49" fmla="*/ 281 h 845"/>
                <a:gd name="T50" fmla="*/ 177 w 1127"/>
                <a:gd name="T51" fmla="*/ 284 h 845"/>
                <a:gd name="T52" fmla="*/ 212 w 1127"/>
                <a:gd name="T53" fmla="*/ 284 h 845"/>
                <a:gd name="T54" fmla="*/ 261 w 1127"/>
                <a:gd name="T55" fmla="*/ 284 h 845"/>
                <a:gd name="T56" fmla="*/ 306 w 1127"/>
                <a:gd name="T57" fmla="*/ 284 h 845"/>
                <a:gd name="T58" fmla="*/ 325 w 1127"/>
                <a:gd name="T59" fmla="*/ 284 h 845"/>
                <a:gd name="T60" fmla="*/ 327 w 1127"/>
                <a:gd name="T61" fmla="*/ 275 h 845"/>
                <a:gd name="T62" fmla="*/ 331 w 1127"/>
                <a:gd name="T63" fmla="*/ 252 h 845"/>
                <a:gd name="T64" fmla="*/ 338 w 1127"/>
                <a:gd name="T65" fmla="*/ 217 h 845"/>
                <a:gd name="T66" fmla="*/ 346 w 1127"/>
                <a:gd name="T67" fmla="*/ 176 h 845"/>
                <a:gd name="T68" fmla="*/ 355 w 1127"/>
                <a:gd name="T69" fmla="*/ 131 h 845"/>
                <a:gd name="T70" fmla="*/ 363 w 1127"/>
                <a:gd name="T71" fmla="*/ 88 h 845"/>
                <a:gd name="T72" fmla="*/ 371 w 1127"/>
                <a:gd name="T73" fmla="*/ 49 h 845"/>
                <a:gd name="T74" fmla="*/ 377 w 1127"/>
                <a:gd name="T75" fmla="*/ 19 h 845"/>
                <a:gd name="T76" fmla="*/ 380 w 1127"/>
                <a:gd name="T77" fmla="*/ 2 h 845"/>
                <a:gd name="T78" fmla="*/ 373 w 1127"/>
                <a:gd name="T79" fmla="*/ 0 h 845"/>
                <a:gd name="T80" fmla="*/ 329 w 1127"/>
                <a:gd name="T81" fmla="*/ 0 h 845"/>
                <a:gd name="T82" fmla="*/ 285 w 1127"/>
                <a:gd name="T83" fmla="*/ 0 h 845"/>
                <a:gd name="T84" fmla="*/ 276 w 1127"/>
                <a:gd name="T85" fmla="*/ 3 h 845"/>
                <a:gd name="T86" fmla="*/ 272 w 1127"/>
                <a:gd name="T87" fmla="*/ 26 h 845"/>
                <a:gd name="T88" fmla="*/ 265 w 1127"/>
                <a:gd name="T89" fmla="*/ 63 h 845"/>
                <a:gd name="T90" fmla="*/ 257 w 1127"/>
                <a:gd name="T91" fmla="*/ 106 h 845"/>
                <a:gd name="T92" fmla="*/ 250 w 1127"/>
                <a:gd name="T93" fmla="*/ 144 h 845"/>
                <a:gd name="T94" fmla="*/ 246 w 1127"/>
                <a:gd name="T95" fmla="*/ 171 h 845"/>
                <a:gd name="T96" fmla="*/ 246 w 1127"/>
                <a:gd name="T97" fmla="*/ 171 h 845"/>
                <a:gd name="T98" fmla="*/ 245 w 1127"/>
                <a:gd name="T99" fmla="*/ 171 h 845"/>
                <a:gd name="T100" fmla="*/ 242 w 1127"/>
                <a:gd name="T101" fmla="*/ 146 h 845"/>
                <a:gd name="T102" fmla="*/ 235 w 1127"/>
                <a:gd name="T103" fmla="*/ 108 h 845"/>
                <a:gd name="T104" fmla="*/ 226 w 1127"/>
                <a:gd name="T105" fmla="*/ 65 h 845"/>
                <a:gd name="T106" fmla="*/ 217 w 1127"/>
                <a:gd name="T107" fmla="*/ 27 h 845"/>
                <a:gd name="T108" fmla="*/ 212 w 1127"/>
                <a:gd name="T109" fmla="*/ 3 h 845"/>
                <a:gd name="T110" fmla="*/ 207 w 1127"/>
                <a:gd name="T111" fmla="*/ 0 h 845"/>
                <a:gd name="T112" fmla="*/ 178 w 1127"/>
                <a:gd name="T113" fmla="*/ 0 h 845"/>
                <a:gd name="T114" fmla="*/ 134 w 1127"/>
                <a:gd name="T115" fmla="*/ 0 h 845"/>
                <a:gd name="T116" fmla="*/ 90 w 1127"/>
                <a:gd name="T117" fmla="*/ 0 h 845"/>
                <a:gd name="T118" fmla="*/ 60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8"/>
          <p:cNvSpPr txBox="1">
            <a:spLocks noChangeArrowheads="1"/>
          </p:cNvSpPr>
          <p:nvPr/>
        </p:nvSpPr>
        <p:spPr bwMode="auto">
          <a:xfrm>
            <a:off x="4079888" y="1566577"/>
            <a:ext cx="4637983" cy="463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SzPct val="50000"/>
              <a:buFont typeface="Monotype Sorts" pitchFamily="2" charset="2"/>
              <a:buChar char="l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SzPct val="40000"/>
              <a:buFont typeface="Monotype Sorts" pitchFamily="2" charset="2"/>
              <a:buChar char="l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Identify Smart Growth Opportunity Areas</a:t>
            </a:r>
          </a:p>
          <a:p>
            <a:pPr lvl="1"/>
            <a:r>
              <a:rPr lang="en-US" dirty="0" smtClean="0"/>
              <a:t>Site code</a:t>
            </a:r>
          </a:p>
          <a:p>
            <a:pPr lvl="1"/>
            <a:r>
              <a:rPr lang="en-US" dirty="0" smtClean="0"/>
              <a:t>Place type</a:t>
            </a:r>
          </a:p>
          <a:p>
            <a:pPr lvl="1"/>
            <a:r>
              <a:rPr lang="en-US" dirty="0" smtClean="0"/>
              <a:t>Jobs/Dwellings per Acre</a:t>
            </a:r>
          </a:p>
          <a:p>
            <a:pPr lvl="1"/>
            <a:r>
              <a:rPr lang="en-US" dirty="0" smtClean="0"/>
              <a:t>Minimum Jobs/DU’s per Acre</a:t>
            </a:r>
          </a:p>
          <a:p>
            <a:r>
              <a:rPr lang="en-US" dirty="0" smtClean="0"/>
              <a:t>Identify Parcels</a:t>
            </a:r>
          </a:p>
          <a:p>
            <a:pPr lvl="1"/>
            <a:r>
              <a:rPr lang="en-US" dirty="0" smtClean="0"/>
              <a:t>Land-use codes</a:t>
            </a:r>
          </a:p>
          <a:p>
            <a:pPr lvl="1"/>
            <a:r>
              <a:rPr lang="en-US" dirty="0" smtClean="0"/>
              <a:t>Forecasted dwelling units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2" y="1926454"/>
            <a:ext cx="3928835" cy="41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9587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SANDAG">
  <a:themeElements>
    <a:clrScheme name="New SANDAG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SANDAG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SANDAG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ANDAG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ANDAG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ANDAG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ANDAG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ANDAG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ANDAG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F50FB7AE94442BD2F58823DF1C488" ma:contentTypeVersion="26" ma:contentTypeDescription="Create a new document." ma:contentTypeScope="" ma:versionID="211664207a9508d60ec36b0a2d526f44">
  <xsd:schema xmlns:xsd="http://www.w3.org/2001/XMLSchema" xmlns:xs="http://www.w3.org/2001/XMLSchema" xmlns:p="http://schemas.microsoft.com/office/2006/metadata/properties" xmlns:ns1="http://schemas.microsoft.com/sharepoint/v3" xmlns:ns2="952e4a77-dc0d-44ec-b9c4-c6831493c744" xmlns:ns3="dee199bb-2399-40a9-a792-be83fef8cb8b" targetNamespace="http://schemas.microsoft.com/office/2006/metadata/properties" ma:root="true" ma:fieldsID="fbb7bd6203a9efea2452b6c07e6a1e4f" ns1:_="" ns2:_="" ns3:_="">
    <xsd:import namespace="http://schemas.microsoft.com/sharepoint/v3"/>
    <xsd:import namespace="952e4a77-dc0d-44ec-b9c4-c6831493c744"/>
    <xsd:import namespace="dee199bb-2399-40a9-a792-be83fef8cb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LengthInSecond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e4a77-dc0d-44ec-b9c4-c6831493c7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199bb-2399-40a9-a792-be83fef8c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ExpireDateSaved xmlns="http://schemas.microsoft.com/sharepoint/v3" xsi:nil="true"/>
    <_dlc_ExpireDate xmlns="http://schemas.microsoft.com/sharepoint/v3">2022-03-13T23:57:23+00:00</_dlc_ExpireDate>
  </documentManagement>
</p:properti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498F50FB7AE94442BD2F58823DF1C488|-51046458" UniqueId="008d6ad6-60c2-4f45-ade4-6a56095fc37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61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6FE01D1A-E4E8-4219-A9F5-A5863BE96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B6F332-9F02-468A-BE94-58D4E417C661}"/>
</file>

<file path=customXml/itemProps3.xml><?xml version="1.0" encoding="utf-8"?>
<ds:datastoreItem xmlns:ds="http://schemas.openxmlformats.org/officeDocument/2006/customXml" ds:itemID="{ABE7090E-A21F-4C44-8A85-021097690C22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E37F4F8D-7546-4024-8BDF-C26ED6726CA0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Office\Templates\New SANDAG.pot</Template>
  <TotalTime>49677</TotalTime>
  <Pages>24</Pages>
  <Words>546</Words>
  <Application>Microsoft Office PowerPoint</Application>
  <PresentationFormat>On-screen Show (4:3)</PresentationFormat>
  <Paragraphs>136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Monotype Sorts</vt:lpstr>
      <vt:lpstr>New SANDAG</vt:lpstr>
      <vt:lpstr>San Diego’s Regional Planning Agency</vt:lpstr>
      <vt:lpstr>Topics</vt:lpstr>
      <vt:lpstr>Smart Growth Concept Map</vt:lpstr>
      <vt:lpstr>Old Review Process</vt:lpstr>
      <vt:lpstr>New Review Process</vt:lpstr>
      <vt:lpstr>Smart Growth Concept Map Application Purpose</vt:lpstr>
      <vt:lpstr>Smart Growth Concept Map Application</vt:lpstr>
      <vt:lpstr>Smart Growth Concept Map Application Layers</vt:lpstr>
      <vt:lpstr>Smart Growth Concept Map Application Features</vt:lpstr>
      <vt:lpstr>Smart Growth Concept Map Review: Request Change in Place Type</vt:lpstr>
      <vt:lpstr>Smart Growth Concept Map Review: Request Change in Place Type</vt:lpstr>
      <vt:lpstr>Smart Growth Concept Map Review: Request Change in Place Type</vt:lpstr>
      <vt:lpstr>Smart Growth Concept Map Review: Request Additional Area</vt:lpstr>
      <vt:lpstr>Smart Growth Concept Map Review: Request Additional Area</vt:lpstr>
      <vt:lpstr>Smart Growth Concept Map Review: Request Additional Area</vt:lpstr>
      <vt:lpstr>Smart Growth Concept Map Review: Split Smart Growth Site Area</vt:lpstr>
      <vt:lpstr>Smart Growth Concept Map Review: Split Smart Growth Site Area</vt:lpstr>
      <vt:lpstr>Smart Growth Concept Map Comments in ArcMap</vt:lpstr>
      <vt:lpstr>Smart Growth Concept Map Intranet Application</vt:lpstr>
      <vt:lpstr>Technologies used for Smart Growth Concept Map Application</vt:lpstr>
      <vt:lpstr>Results</vt:lpstr>
      <vt:lpstr>Conclusions</vt:lpstr>
      <vt:lpstr>More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SANDAG's use of GIS</dc:title>
  <dc:subject>GIS use and future at SANDAG</dc:subject>
  <dc:creator>Steve Kunkel</dc:creator>
  <cp:keywords>SANDAG GIS Geographic Information Systems</cp:keywords>
  <dc:description>This slide show designed to illustrate SANDAG's current and future uses of GIS technology. For use at conferences, in house meetings and anywhere people might have questions about SANDAG's GIS</dc:description>
  <cp:lastModifiedBy>shossack</cp:lastModifiedBy>
  <cp:revision>475</cp:revision>
  <cp:lastPrinted>2011-10-12T07:09:02Z</cp:lastPrinted>
  <dcterms:created xsi:type="dcterms:W3CDTF">1996-11-03T01:32:48Z</dcterms:created>
  <dcterms:modified xsi:type="dcterms:W3CDTF">2011-10-21T17:13:12Z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0x010100498F50FB7AE94442BD2F58823DF1C488</vt:lpwstr>
  </property>
  <property fmtid="{D5CDD505-2E9C-101B-9397-08002B2CF9AE}" pid="3" name="_dlc_policyId">
    <vt:lpwstr>0x010100498F50FB7AE94442BD2F58823DF1C488|-51046458</vt:lpwstr>
  </property>
  <property fmtid="{D5CDD505-2E9C-101B-9397-08002B2CF9AE}" pid="4" name="ItemRetentionFormula">
    <vt:lpwstr>&lt;formula id="Microsoft.Office.RecordsManagement.PolicyFeatures.Expiration.Formula.BuiltIn"&gt;&lt;number&gt;61&lt;/number&gt;&lt;property&gt;Created&lt;/property&gt;&lt;propertyId&gt;8c06beca-0777-48f7-91c7-6da68bc07b69&lt;/propertyId&gt;&lt;period&gt;days&lt;/period&gt;&lt;/formula&gt;</vt:lpwstr>
  </property>
</Properties>
</file>