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8" r:id="rId2"/>
    <p:sldId id="257" r:id="rId3"/>
    <p:sldId id="258" r:id="rId4"/>
    <p:sldId id="269" r:id="rId5"/>
    <p:sldId id="260" r:id="rId6"/>
    <p:sldId id="270" r:id="rId7"/>
    <p:sldId id="271" r:id="rId8"/>
    <p:sldId id="261" r:id="rId9"/>
    <p:sldId id="262" r:id="rId10"/>
    <p:sldId id="263" r:id="rId11"/>
    <p:sldId id="264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1184" y="-80"/>
      </p:cViewPr>
      <p:guideLst>
        <p:guide orient="horz" pos="2160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7" Type="http://schemas.openxmlformats.org/officeDocument/2006/relationships/slide" Target="slides/slide6.xml"/><Relationship Id="rId20" Type="http://schemas.openxmlformats.org/officeDocument/2006/relationships/tableStyles" Target="tableStyles.xml"/><Relationship Id="rId16" Type="http://schemas.openxmlformats.org/officeDocument/2006/relationships/printerSettings" Target="printerSettings/printerSettings1.bin"/><Relationship Id="rId2" Type="http://schemas.openxmlformats.org/officeDocument/2006/relationships/slide" Target="slides/slide1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4" Type="http://schemas.openxmlformats.org/officeDocument/2006/relationships/customXml" Target="../customXml/item4.xml"/><Relationship Id="rId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08466-8781-7C4A-A937-D11C495DED6E}" type="datetimeFigureOut">
              <a:rPr lang="en-US" smtClean="0"/>
              <a:t>10/12/11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4AFE3-7D04-EE4D-9B14-811712C5B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85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4AFE3-7D04-EE4D-9B14-811712C5B335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4AFE3-7D04-EE4D-9B14-811712C5B335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4AFE3-7D04-EE4D-9B14-811712C5B335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4AFE3-7D04-EE4D-9B14-811712C5B335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4AFE3-7D04-EE4D-9B14-811712C5B335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4AFE3-7D04-EE4D-9B14-811712C5B335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4AFE3-7D04-EE4D-9B14-811712C5B335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4AFE3-7D04-EE4D-9B14-811712C5B335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4AFE3-7D04-EE4D-9B14-811712C5B335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4AFE3-7D04-EE4D-9B14-811712C5B335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4AFE3-7D04-EE4D-9B14-811712C5B335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4AFE3-7D04-EE4D-9B14-811712C5B335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4AFE3-7D04-EE4D-9B14-811712C5B335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DB398-4E10-524E-9995-291AF4183C80}" type="datetimeFigureOut">
              <a:rPr lang="en-US" smtClean="0"/>
              <a:t>10/12/11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A110-A2EB-594A-9718-57BB71B2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DB398-4E10-524E-9995-291AF4183C80}" type="datetimeFigureOut">
              <a:rPr lang="en-US" smtClean="0"/>
              <a:t>10/12/11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A110-A2EB-594A-9718-57BB71B2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DB398-4E10-524E-9995-291AF4183C80}" type="datetimeFigureOut">
              <a:rPr lang="en-US" smtClean="0"/>
              <a:t>10/12/11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A110-A2EB-594A-9718-57BB71B2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DB398-4E10-524E-9995-291AF4183C80}" type="datetimeFigureOut">
              <a:rPr lang="en-US" smtClean="0"/>
              <a:t>10/12/11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A110-A2EB-594A-9718-57BB71B2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DB398-4E10-524E-9995-291AF4183C80}" type="datetimeFigureOut">
              <a:rPr lang="en-US" smtClean="0"/>
              <a:t>10/12/11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A110-A2EB-594A-9718-57BB71B2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DB398-4E10-524E-9995-291AF4183C80}" type="datetimeFigureOut">
              <a:rPr lang="en-US" smtClean="0"/>
              <a:t>10/12/11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A110-A2EB-594A-9718-57BB71B2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DB398-4E10-524E-9995-291AF4183C80}" type="datetimeFigureOut">
              <a:rPr lang="en-US" smtClean="0"/>
              <a:t>10/12/11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A110-A2EB-594A-9718-57BB71B2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DB398-4E10-524E-9995-291AF4183C80}" type="datetimeFigureOut">
              <a:rPr lang="en-US" smtClean="0"/>
              <a:t>10/12/11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A110-A2EB-594A-9718-57BB71B2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DB398-4E10-524E-9995-291AF4183C80}" type="datetimeFigureOut">
              <a:rPr lang="en-US" smtClean="0"/>
              <a:t>10/12/11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A110-A2EB-594A-9718-57BB71B2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DB398-4E10-524E-9995-291AF4183C80}" type="datetimeFigureOut">
              <a:rPr lang="en-US" smtClean="0"/>
              <a:t>10/12/11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A110-A2EB-594A-9718-57BB71B2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DB398-4E10-524E-9995-291AF4183C80}" type="datetimeFigureOut">
              <a:rPr lang="en-US" smtClean="0"/>
              <a:t>10/12/11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A110-A2EB-594A-9718-57BB71B25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DB398-4E10-524E-9995-291AF4183C80}" type="datetimeFigureOut">
              <a:rPr lang="en-US" smtClean="0"/>
              <a:t>10/12/11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1A110-A2EB-594A-9718-57BB71B25E9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2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Automating Aerial Imaging</a:t>
            </a:r>
            <a:endParaRPr lang="en-US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Christopher </a:t>
            </a:r>
            <a:r>
              <a:rPr lang="en-US" dirty="0" err="1" smtClean="0"/>
              <a:t>Lippitt</a:t>
            </a:r>
            <a:endParaRPr lang="en-US" dirty="0" smtClean="0"/>
          </a:p>
          <a:p>
            <a:r>
              <a:rPr lang="en-US" dirty="0" smtClean="0"/>
              <a:t>Grant Fraley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59" y="6019800"/>
            <a:ext cx="9144000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esar_1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894833"/>
            <a:ext cx="762000" cy="785567"/>
          </a:xfrm>
          <a:prstGeom prst="rect">
            <a:avLst/>
          </a:prstGeom>
          <a:effectLst>
            <a:glow rad="139700">
              <a:schemeClr val="accent3">
                <a:alpha val="75000"/>
              </a:schemeClr>
            </a:glow>
          </a:effectLst>
        </p:spPr>
      </p:pic>
      <p:pic>
        <p:nvPicPr>
          <p:cNvPr id="7" name="Picture 6" descr="tpl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5894833"/>
            <a:ext cx="2362200" cy="811209"/>
          </a:xfrm>
          <a:prstGeom prst="rect">
            <a:avLst/>
          </a:prstGeom>
          <a:effectLst>
            <a:glow rad="139700">
              <a:schemeClr val="accent3">
                <a:alpha val="75000"/>
              </a:schemeClr>
            </a:glow>
          </a:effectLst>
        </p:spPr>
      </p:pic>
      <p:pic>
        <p:nvPicPr>
          <p:cNvPr id="8" name="Picture 7" descr="SDSU_3Colo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7123" y="5894833"/>
            <a:ext cx="1131077" cy="785567"/>
          </a:xfrm>
          <a:prstGeom prst="rect">
            <a:avLst/>
          </a:prstGeom>
          <a:effectLst>
            <a:glow rad="139700">
              <a:schemeClr val="accent3">
                <a:alpha val="75000"/>
              </a:schemeClr>
            </a:glo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785" y="2362200"/>
            <a:ext cx="2401415" cy="134885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ImageTank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Extending the web-based model of tiles and zoom levels</a:t>
            </a:r>
          </a:p>
          <a:p>
            <a:pPr lvl="1"/>
            <a:r>
              <a:rPr lang="en-US" dirty="0" smtClean="0"/>
              <a:t>Layers of data with movable ordering</a:t>
            </a:r>
          </a:p>
          <a:p>
            <a:pPr lvl="2"/>
            <a:r>
              <a:rPr lang="en-US" dirty="0" smtClean="0"/>
              <a:t>Handles temporal or overlapping imagery</a:t>
            </a:r>
          </a:p>
          <a:p>
            <a:pPr lvl="1"/>
            <a:r>
              <a:rPr lang="en-US" dirty="0" smtClean="0"/>
              <a:t>Breaking free of the single mosaic</a:t>
            </a:r>
          </a:p>
          <a:p>
            <a:pPr lvl="1"/>
            <a:r>
              <a:rPr lang="en-US" dirty="0" smtClean="0"/>
              <a:t>On-the-fly analysis and visualization of results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9" y="6019800"/>
            <a:ext cx="9144000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pl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894833"/>
            <a:ext cx="2362200" cy="811209"/>
          </a:xfrm>
          <a:prstGeom prst="rect">
            <a:avLst/>
          </a:prstGeom>
          <a:effectLst>
            <a:glow rad="139700">
              <a:schemeClr val="accent3">
                <a:alpha val="75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3352800" y="601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SDSU CESAR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29200" y="6019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UAV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43600" y="6019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Image Management</a:t>
            </a:r>
            <a:endParaRPr lang="en-US" dirty="0">
              <a:solidFill>
                <a:srgbClr val="EEECE1"/>
              </a:solidFill>
            </a:endParaRPr>
          </a:p>
        </p:txBody>
      </p:sp>
      <p:pic>
        <p:nvPicPr>
          <p:cNvPr id="9" name="Content Placeholder 8" descr="ImageTan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748" y="354619"/>
            <a:ext cx="1807652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ImageTank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Subscription-based cloud service for hosting and processing of imagery</a:t>
            </a:r>
          </a:p>
          <a:p>
            <a:r>
              <a:rPr lang="en-US" dirty="0" smtClean="0"/>
              <a:t>Social (public) or private sharing of views into your database</a:t>
            </a:r>
          </a:p>
          <a:p>
            <a:r>
              <a:rPr lang="en-US" dirty="0" smtClean="0"/>
              <a:t>Low resource footprint for municipalities and organizations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59" y="6019800"/>
            <a:ext cx="9144000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pl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894833"/>
            <a:ext cx="2362200" cy="811209"/>
          </a:xfrm>
          <a:prstGeom prst="rect">
            <a:avLst/>
          </a:prstGeom>
          <a:effectLst>
            <a:glow rad="139700">
              <a:schemeClr val="accent3">
                <a:alpha val="75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3352800" y="601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SDSU CESAR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29200" y="6019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UAV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43600" y="6019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Image Management</a:t>
            </a:r>
            <a:endParaRPr lang="en-US" dirty="0">
              <a:solidFill>
                <a:srgbClr val="EEECE1"/>
              </a:solidFill>
            </a:endParaRPr>
          </a:p>
        </p:txBody>
      </p:sp>
      <p:pic>
        <p:nvPicPr>
          <p:cNvPr id="9" name="Content Placeholder 8" descr="ImageTan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48" y="354619"/>
            <a:ext cx="1807652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274638"/>
            <a:ext cx="7467600" cy="1143000"/>
          </a:xfrm>
        </p:spPr>
        <p:txBody>
          <a:bodyPr/>
          <a:lstStyle/>
          <a:p>
            <a:r>
              <a:rPr lang="en-US" dirty="0" err="1" smtClean="0"/>
              <a:t>ImageTank</a:t>
            </a:r>
            <a:r>
              <a:rPr lang="en-US" dirty="0" smtClean="0"/>
              <a:t>: Comments?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magery management solutions</a:t>
            </a:r>
          </a:p>
          <a:p>
            <a:endParaRPr lang="en-US" dirty="0" smtClean="0"/>
          </a:p>
          <a:p>
            <a:r>
              <a:rPr lang="en-US" dirty="0" smtClean="0"/>
              <a:t>Sharing of imagery publicly or privately</a:t>
            </a:r>
          </a:p>
          <a:p>
            <a:endParaRPr lang="en-US" dirty="0" smtClean="0"/>
          </a:p>
          <a:p>
            <a:r>
              <a:rPr lang="en-US" dirty="0" smtClean="0"/>
              <a:t>Collaborative analysis</a:t>
            </a:r>
          </a:p>
          <a:p>
            <a:endParaRPr lang="en-US" dirty="0" smtClean="0"/>
          </a:p>
          <a:p>
            <a:r>
              <a:rPr lang="en-US" dirty="0" smtClean="0"/>
              <a:t>IT Resources (storage, security)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59" y="6019800"/>
            <a:ext cx="9144000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pl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894833"/>
            <a:ext cx="2362200" cy="811209"/>
          </a:xfrm>
          <a:prstGeom prst="rect">
            <a:avLst/>
          </a:prstGeom>
          <a:effectLst>
            <a:glow rad="139700">
              <a:schemeClr val="accent3">
                <a:alpha val="75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3352800" y="601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SDSU CESAR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29200" y="6019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UAV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43600" y="6019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Image Management</a:t>
            </a:r>
            <a:endParaRPr lang="en-US" dirty="0">
              <a:solidFill>
                <a:srgbClr val="EEECE1"/>
              </a:solidFill>
            </a:endParaRPr>
          </a:p>
        </p:txBody>
      </p:sp>
      <p:pic>
        <p:nvPicPr>
          <p:cNvPr id="9" name="Content Placeholder 8" descr="ImageTan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48" y="354619"/>
            <a:ext cx="1807652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2616200" y="2552700"/>
            <a:ext cx="4013201" cy="27813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dirty="0" smtClean="0">
                <a:solidFill>
                  <a:schemeClr val="accent3"/>
                </a:solidFill>
              </a:rPr>
              <a:t>More info:</a:t>
            </a:r>
          </a:p>
          <a:p>
            <a:pPr algn="l"/>
            <a:r>
              <a:rPr lang="en-US" dirty="0" smtClean="0"/>
              <a:t>Lippitt@TerraPanLabs.com</a:t>
            </a:r>
            <a:endParaRPr lang="en-US" dirty="0"/>
          </a:p>
          <a:p>
            <a:pPr algn="l"/>
            <a:r>
              <a:rPr lang="en-US" dirty="0" smtClean="0"/>
              <a:t>Fraley@TerraPanLabs.com</a:t>
            </a:r>
          </a:p>
          <a:p>
            <a:pPr algn="l"/>
            <a:endParaRPr lang="en-US" dirty="0" smtClean="0"/>
          </a:p>
          <a:p>
            <a:pPr algn="l"/>
            <a:r>
              <a:rPr lang="en-US" dirty="0" err="1" smtClean="0"/>
              <a:t>www.TerraPanLabs.com</a:t>
            </a:r>
            <a:endParaRPr lang="en-US" dirty="0" smtClean="0"/>
          </a:p>
          <a:p>
            <a:pPr algn="l"/>
            <a:r>
              <a:rPr lang="en-US" dirty="0" err="1" smtClean="0"/>
              <a:t>Facebook.com/TerraPanLabs</a:t>
            </a:r>
            <a:endParaRPr lang="en-US" dirty="0" smtClean="0"/>
          </a:p>
          <a:p>
            <a:pPr algn="l"/>
            <a:r>
              <a:rPr lang="en-US" dirty="0" err="1" smtClean="0"/>
              <a:t>Twitter.com/TerraPanLabs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59" y="6019800"/>
            <a:ext cx="9144000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esar_1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894833"/>
            <a:ext cx="762000" cy="785567"/>
          </a:xfrm>
          <a:prstGeom prst="rect">
            <a:avLst/>
          </a:prstGeom>
          <a:effectLst>
            <a:glow rad="139700">
              <a:schemeClr val="accent3">
                <a:alpha val="75000"/>
              </a:schemeClr>
            </a:glow>
          </a:effectLst>
        </p:spPr>
      </p:pic>
      <p:pic>
        <p:nvPicPr>
          <p:cNvPr id="7" name="Picture 6" descr="tpl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5894833"/>
            <a:ext cx="2362200" cy="811209"/>
          </a:xfrm>
          <a:prstGeom prst="rect">
            <a:avLst/>
          </a:prstGeom>
          <a:effectLst>
            <a:glow rad="139700">
              <a:schemeClr val="accent3">
                <a:alpha val="75000"/>
              </a:schemeClr>
            </a:glow>
          </a:effectLst>
        </p:spPr>
      </p:pic>
      <p:pic>
        <p:nvPicPr>
          <p:cNvPr id="8" name="Picture 7" descr="SDSU_3Colo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7123" y="5894833"/>
            <a:ext cx="1131077" cy="785567"/>
          </a:xfrm>
          <a:prstGeom prst="rect">
            <a:avLst/>
          </a:prstGeom>
          <a:effectLst>
            <a:glow rad="139700">
              <a:schemeClr val="accent3">
                <a:alpha val="75000"/>
              </a:schemeClr>
            </a:glow>
          </a:effectLst>
        </p:spPr>
      </p:pic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4991100"/>
            <a:ext cx="406400" cy="406400"/>
          </a:xfrm>
          <a:prstGeom prst="rect">
            <a:avLst/>
          </a:prstGeom>
        </p:spPr>
      </p:pic>
      <p:pic>
        <p:nvPicPr>
          <p:cNvPr id="12" name="Picture 11" descr="facebook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4584700"/>
            <a:ext cx="406400" cy="406400"/>
          </a:xfrm>
          <a:prstGeom prst="rect">
            <a:avLst/>
          </a:prstGeom>
        </p:spPr>
      </p:pic>
      <p:pic>
        <p:nvPicPr>
          <p:cNvPr id="13" name="Picture 12" descr="googl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4178300"/>
            <a:ext cx="406400" cy="406400"/>
          </a:xfrm>
          <a:prstGeom prst="rect">
            <a:avLst/>
          </a:prstGeom>
        </p:spPr>
      </p:pic>
      <p:pic>
        <p:nvPicPr>
          <p:cNvPr id="15" name="Picture 14" descr="gmail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9800" y="3009900"/>
            <a:ext cx="406400" cy="406400"/>
          </a:xfrm>
          <a:prstGeom prst="rect">
            <a:avLst/>
          </a:prstGeom>
        </p:spPr>
      </p:pic>
      <p:pic>
        <p:nvPicPr>
          <p:cNvPr id="16" name="Picture 15" descr="gmail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9799" y="3403600"/>
            <a:ext cx="406400" cy="406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GP0131_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295400"/>
            <a:ext cx="4343400" cy="265354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Beginning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SDSU CESAR</a:t>
            </a:r>
          </a:p>
          <a:p>
            <a:r>
              <a:rPr lang="en-US" dirty="0" err="1" smtClean="0"/>
              <a:t>TerraPan</a:t>
            </a:r>
            <a:r>
              <a:rPr lang="en-US" dirty="0" smtClean="0"/>
              <a:t> Labs </a:t>
            </a:r>
          </a:p>
          <a:p>
            <a:pPr lvl="1"/>
            <a:r>
              <a:rPr lang="en-US" dirty="0" smtClean="0"/>
              <a:t>Spinoff of CESAR</a:t>
            </a:r>
          </a:p>
          <a:p>
            <a:pPr lvl="1"/>
            <a:r>
              <a:rPr lang="en-US" dirty="0" smtClean="0"/>
              <a:t>Camera + Velcro + RC Airplane</a:t>
            </a:r>
          </a:p>
          <a:p>
            <a:pPr lvl="1"/>
            <a:r>
              <a:rPr lang="en-US" dirty="0" smtClean="0"/>
              <a:t>Portable, flexible, remote sensing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“Plan-Fly-Map”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9" y="6019800"/>
            <a:ext cx="9144000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pl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894833"/>
            <a:ext cx="2362200" cy="811209"/>
          </a:xfrm>
          <a:prstGeom prst="rect">
            <a:avLst/>
          </a:prstGeom>
          <a:effectLst>
            <a:glow rad="139700">
              <a:schemeClr val="accent3">
                <a:alpha val="75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3352800" y="601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SDSU CESAR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6019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UAV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43600" y="6019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Management</a:t>
            </a:r>
            <a:endParaRPr lang="en-US" dirty="0"/>
          </a:p>
        </p:txBody>
      </p:sp>
      <p:pic>
        <p:nvPicPr>
          <p:cNvPr id="16" name="Picture 15" descr="45_Mon_May_25_19-53-58_200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4100165"/>
            <a:ext cx="3200400" cy="1794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F-Planar: </a:t>
            </a:r>
            <a:r>
              <a:rPr lang="en-US" dirty="0" smtClean="0">
                <a:solidFill>
                  <a:srgbClr val="1F497D"/>
                </a:solidFill>
              </a:rPr>
              <a:t>Plan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9" y="6019800"/>
            <a:ext cx="9144000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pl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894833"/>
            <a:ext cx="2362200" cy="811209"/>
          </a:xfrm>
          <a:prstGeom prst="rect">
            <a:avLst/>
          </a:prstGeom>
          <a:effectLst>
            <a:glow rad="139700">
              <a:schemeClr val="accent3">
                <a:alpha val="75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3352800" y="601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SDSU CESAR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29200" y="6019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UAV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6019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Management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228600" y="1600200"/>
            <a:ext cx="38862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Interactive flight planning</a:t>
            </a:r>
          </a:p>
          <a:p>
            <a:r>
              <a:rPr lang="en-US" sz="2400" dirty="0" smtClean="0"/>
              <a:t>Automated waypoint generation</a:t>
            </a:r>
          </a:p>
          <a:p>
            <a:r>
              <a:rPr lang="en-US" sz="2400" dirty="0" smtClean="0"/>
              <a:t>Supports any frame camera</a:t>
            </a:r>
          </a:p>
          <a:p>
            <a:r>
              <a:rPr lang="en-US" sz="2400" dirty="0" smtClean="0"/>
              <a:t>Output to UAV autopilot</a:t>
            </a:r>
          </a:p>
          <a:p>
            <a:r>
              <a:rPr lang="en-US" sz="2400" dirty="0" smtClean="0"/>
              <a:t>Output to KML, GPX, and others for manned flight</a:t>
            </a:r>
          </a:p>
          <a:p>
            <a:endParaRPr lang="en-US" sz="2400" dirty="0" smtClean="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pic>
        <p:nvPicPr>
          <p:cNvPr id="16" name="Content Placeholder 8" descr="Picture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16840"/>
            <a:ext cx="1358641" cy="1100798"/>
          </a:xfrm>
          <a:prstGeom prst="rect">
            <a:avLst/>
          </a:prstGeom>
        </p:spPr>
      </p:pic>
      <p:pic>
        <p:nvPicPr>
          <p:cNvPr id="17" name="Picture 16" descr="Picture 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1600200"/>
            <a:ext cx="5034875" cy="3492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LOUIS: </a:t>
            </a:r>
            <a:r>
              <a:rPr lang="en-US" dirty="0" smtClean="0">
                <a:solidFill>
                  <a:srgbClr val="1F497D"/>
                </a:solidFill>
              </a:rPr>
              <a:t>Fly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9" y="6019800"/>
            <a:ext cx="9144000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pl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894833"/>
            <a:ext cx="2362200" cy="811209"/>
          </a:xfrm>
          <a:prstGeom prst="rect">
            <a:avLst/>
          </a:prstGeom>
          <a:effectLst>
            <a:glow rad="139700">
              <a:schemeClr val="accent3">
                <a:alpha val="75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3352800" y="601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SDSU CESAR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29200" y="6019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UAV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6019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Management</a:t>
            </a:r>
            <a:endParaRPr lang="en-US" dirty="0"/>
          </a:p>
        </p:txBody>
      </p:sp>
      <p:pic>
        <p:nvPicPr>
          <p:cNvPr id="17" name="Content Placeholder 16" descr="LOUIS_premium_kit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345858" y="2560637"/>
            <a:ext cx="5222658" cy="3459163"/>
          </a:xfrm>
        </p:spPr>
      </p:pic>
      <p:pic>
        <p:nvPicPr>
          <p:cNvPr id="14" name="Content Placeholder 15" descr="BigLOUIS_alph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92523"/>
            <a:ext cx="1358641" cy="925115"/>
          </a:xfrm>
          <a:prstGeom prst="rect">
            <a:avLst/>
          </a:prstGeom>
          <a:effectLst/>
        </p:spPr>
      </p:pic>
      <p:pic>
        <p:nvPicPr>
          <p:cNvPr id="18" name="Picture 17" descr="louis_relief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1344485"/>
            <a:ext cx="1828800" cy="12161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19200" y="1600200"/>
            <a:ext cx="510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Autonomous unmanned imaging system</a:t>
            </a:r>
          </a:p>
          <a:p>
            <a:pPr>
              <a:buFont typeface="Arial"/>
              <a:buChar char="•"/>
            </a:pPr>
            <a:r>
              <a:rPr lang="en-US" dirty="0" smtClean="0"/>
              <a:t> 30 min duration with ~ 2sq. mile coverage at ~7cm</a:t>
            </a:r>
          </a:p>
          <a:p>
            <a:pPr>
              <a:buFont typeface="Arial"/>
              <a:buChar char="•"/>
            </a:pPr>
            <a:r>
              <a:rPr lang="en-US" dirty="0" smtClean="0"/>
              <a:t> RGB, UV, NIR 10 megapixel sensor (3648x2736)</a:t>
            </a:r>
          </a:p>
          <a:p>
            <a:pPr>
              <a:buFont typeface="Arial"/>
              <a:buChar char="•"/>
            </a:pPr>
            <a:r>
              <a:rPr lang="en-US" dirty="0" smtClean="0"/>
              <a:t> Optically stabilized </a:t>
            </a:r>
            <a:r>
              <a:rPr lang="en-US" dirty="0" err="1" smtClean="0"/>
              <a:t>Leica</a:t>
            </a:r>
            <a:r>
              <a:rPr lang="en-US" dirty="0" smtClean="0"/>
              <a:t> Lens</a:t>
            </a: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876800" y="2819400"/>
            <a:ext cx="3657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GPS + inertial data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Laptop ground control station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2.4 GHZ Remote Control (RC)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Week long training on RC piloting and system operation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Bloodhound: </a:t>
            </a:r>
            <a:r>
              <a:rPr lang="en-US" dirty="0" smtClean="0">
                <a:solidFill>
                  <a:srgbClr val="1F497D"/>
                </a:solidFill>
              </a:rPr>
              <a:t>Map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Directifi</a:t>
            </a:r>
            <a:endParaRPr lang="en-US" dirty="0" smtClean="0"/>
          </a:p>
          <a:p>
            <a:pPr lvl="1"/>
            <a:r>
              <a:rPr lang="en-US" dirty="0" smtClean="0"/>
              <a:t>Rapid </a:t>
            </a:r>
            <a:r>
              <a:rPr lang="en-US" dirty="0" err="1" smtClean="0"/>
              <a:t>orthocorrection</a:t>
            </a:r>
            <a:r>
              <a:rPr lang="en-US" dirty="0" smtClean="0"/>
              <a:t> desktop software</a:t>
            </a:r>
          </a:p>
          <a:p>
            <a:r>
              <a:rPr lang="en-US" dirty="0" smtClean="0"/>
              <a:t>Bloodhound</a:t>
            </a:r>
          </a:p>
          <a:p>
            <a:pPr lvl="1"/>
            <a:r>
              <a:rPr lang="en-US" dirty="0" smtClean="0"/>
              <a:t>High precision mosaic and terrain generation in the “cloud”</a:t>
            </a:r>
          </a:p>
          <a:p>
            <a:pPr lvl="2"/>
            <a:r>
              <a:rPr lang="en-US" dirty="0" smtClean="0"/>
              <a:t>1-2 pixel horizontal accuracy</a:t>
            </a:r>
          </a:p>
          <a:p>
            <a:pPr lvl="2"/>
            <a:r>
              <a:rPr lang="en-US" dirty="0" smtClean="0"/>
              <a:t>~2 pixel vertical accuracy</a:t>
            </a:r>
          </a:p>
          <a:p>
            <a:pPr lvl="1"/>
            <a:r>
              <a:rPr lang="en-US" dirty="0" smtClean="0"/>
              <a:t>Fully automatic</a:t>
            </a:r>
          </a:p>
          <a:p>
            <a:pPr lvl="2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59" y="6019800"/>
            <a:ext cx="9144000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pl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894833"/>
            <a:ext cx="2362200" cy="811209"/>
          </a:xfrm>
          <a:prstGeom prst="rect">
            <a:avLst/>
          </a:prstGeom>
          <a:effectLst>
            <a:glow rad="139700">
              <a:schemeClr val="accent3">
                <a:alpha val="75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3352800" y="601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SDSU CESAR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29200" y="6019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UAV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6019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Management</a:t>
            </a:r>
            <a:endParaRPr lang="en-US" dirty="0"/>
          </a:p>
        </p:txBody>
      </p:sp>
      <p:pic>
        <p:nvPicPr>
          <p:cNvPr id="15" name="Picture 14" descr="Bloodhound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74638"/>
            <a:ext cx="1066800" cy="1222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Bloodhound: </a:t>
            </a:r>
            <a:r>
              <a:rPr lang="en-US" dirty="0" smtClean="0">
                <a:solidFill>
                  <a:srgbClr val="1F497D"/>
                </a:solidFill>
              </a:rPr>
              <a:t>Map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9" y="6019800"/>
            <a:ext cx="9144000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pl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894833"/>
            <a:ext cx="2362200" cy="811209"/>
          </a:xfrm>
          <a:prstGeom prst="rect">
            <a:avLst/>
          </a:prstGeom>
          <a:effectLst>
            <a:glow rad="139700">
              <a:schemeClr val="accent3">
                <a:alpha val="75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3352800" y="601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SDSU CESAR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29200" y="6019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UAV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6019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Management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1600" dirty="0" smtClean="0">
                <a:solidFill>
                  <a:schemeClr val="accent6"/>
                </a:solidFill>
              </a:rPr>
              <a:t>Example map:</a:t>
            </a:r>
            <a:r>
              <a:rPr lang="en-US" sz="1600" dirty="0" smtClean="0"/>
              <a:t> Mean projection error 0.865278 pixels, 0.6 mile coverage, 5cm resolution </a:t>
            </a:r>
          </a:p>
          <a:p>
            <a:endParaRPr lang="en-US" dirty="0"/>
          </a:p>
        </p:txBody>
      </p:sp>
      <p:pic>
        <p:nvPicPr>
          <p:cNvPr id="15" name="Picture 14" descr="Bloodhound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74638"/>
            <a:ext cx="1066800" cy="1222981"/>
          </a:xfrm>
          <a:prstGeom prst="rect">
            <a:avLst/>
          </a:prstGeom>
        </p:spPr>
      </p:pic>
      <p:pic>
        <p:nvPicPr>
          <p:cNvPr id="17" name="Picture 16" descr="Picture 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2006267"/>
            <a:ext cx="4610100" cy="3888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as_de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317135"/>
            <a:ext cx="5709526" cy="2677265"/>
          </a:xfrm>
          <a:prstGeom prst="rect">
            <a:avLst/>
          </a:prstGeom>
        </p:spPr>
      </p:pic>
      <p:pic>
        <p:nvPicPr>
          <p:cNvPr id="18" name="Picture 17" descr="aas_mosaic3D_alph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634" y="1813171"/>
            <a:ext cx="5564332" cy="3038229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Bloodhound: </a:t>
            </a:r>
            <a:r>
              <a:rPr lang="en-US" dirty="0" smtClean="0">
                <a:solidFill>
                  <a:srgbClr val="1F497D"/>
                </a:solidFill>
              </a:rPr>
              <a:t>Map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9" y="6019800"/>
            <a:ext cx="9144000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pl_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894833"/>
            <a:ext cx="2362200" cy="811209"/>
          </a:xfrm>
          <a:prstGeom prst="rect">
            <a:avLst/>
          </a:prstGeom>
          <a:effectLst>
            <a:glow rad="139700">
              <a:schemeClr val="accent3">
                <a:alpha val="75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3352800" y="601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SDSU CESAR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29200" y="6019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UAV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6019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Management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1600" dirty="0" smtClean="0">
                <a:solidFill>
                  <a:schemeClr val="accent6"/>
                </a:solidFill>
              </a:rPr>
              <a:t>Example map:</a:t>
            </a:r>
            <a:r>
              <a:rPr lang="en-US" sz="1600" dirty="0" smtClean="0"/>
              <a:t> Mean projection error 0.865278 pixels, 0.6 mile coverage, 5cm resolution </a:t>
            </a:r>
          </a:p>
          <a:p>
            <a:endParaRPr lang="en-US" dirty="0"/>
          </a:p>
        </p:txBody>
      </p:sp>
      <p:pic>
        <p:nvPicPr>
          <p:cNvPr id="15" name="Picture 14" descr="Bloodhound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274638"/>
            <a:ext cx="1066800" cy="1222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FAA &amp; </a:t>
            </a:r>
            <a:r>
              <a:rPr lang="en-US" dirty="0" err="1" smtClean="0"/>
              <a:t>UAVs</a:t>
            </a:r>
            <a:r>
              <a:rPr lang="en-US" dirty="0" smtClean="0"/>
              <a:t> in National Airspace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FAA Certificate of Authorization (COA)</a:t>
            </a:r>
          </a:p>
          <a:p>
            <a:r>
              <a:rPr lang="en-US" dirty="0" smtClean="0"/>
              <a:t>Issued for 1 year, can ‘renew’ certificate once</a:t>
            </a:r>
          </a:p>
          <a:p>
            <a:r>
              <a:rPr lang="en-US" sz="2800" dirty="0" smtClean="0"/>
              <a:t>Currently available to Government agencies only</a:t>
            </a:r>
          </a:p>
          <a:p>
            <a:pPr lvl="1"/>
            <a:r>
              <a:rPr lang="en-US" sz="1800" dirty="0" smtClean="0"/>
              <a:t>State, local, and Federal agencies</a:t>
            </a:r>
          </a:p>
          <a:p>
            <a:pPr lvl="1"/>
            <a:r>
              <a:rPr lang="en-US" sz="1800" dirty="0" smtClean="0"/>
              <a:t>State Universities</a:t>
            </a:r>
          </a:p>
          <a:p>
            <a:pPr lvl="1"/>
            <a:r>
              <a:rPr lang="en-US" sz="1800" dirty="0" smtClean="0"/>
              <a:t>Law enforcement, first responders</a:t>
            </a:r>
            <a:endParaRPr lang="en-US" sz="2200" dirty="0" smtClean="0"/>
          </a:p>
          <a:p>
            <a:r>
              <a:rPr lang="en-US" dirty="0" smtClean="0"/>
              <a:t>Application assistance available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59" y="6019800"/>
            <a:ext cx="9144000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pl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894833"/>
            <a:ext cx="2362200" cy="811209"/>
          </a:xfrm>
          <a:prstGeom prst="rect">
            <a:avLst/>
          </a:prstGeom>
          <a:effectLst>
            <a:glow rad="139700">
              <a:schemeClr val="accent3">
                <a:alpha val="75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3352800" y="601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SDSU CESAR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29200" y="60198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EEECE1"/>
                </a:solidFill>
              </a:rPr>
              <a:t>UAV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6019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Management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TerraPan</a:t>
            </a:r>
            <a:r>
              <a:rPr lang="en-US" dirty="0" smtClean="0"/>
              <a:t> Labs: Moving Forward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Managing multi-temporal archives of imagery</a:t>
            </a:r>
          </a:p>
          <a:p>
            <a:r>
              <a:rPr lang="en-US" dirty="0" smtClean="0"/>
              <a:t>Post-earthquake change analysis project</a:t>
            </a:r>
          </a:p>
          <a:p>
            <a:pPr lvl="1"/>
            <a:r>
              <a:rPr lang="en-US" dirty="0" smtClean="0"/>
              <a:t>Monterrey Naval Post-graduate School</a:t>
            </a:r>
          </a:p>
          <a:p>
            <a:pPr lvl="1"/>
            <a:r>
              <a:rPr lang="en-US" dirty="0" smtClean="0"/>
              <a:t>SDSU</a:t>
            </a:r>
          </a:p>
          <a:p>
            <a:pPr lvl="1"/>
            <a:r>
              <a:rPr lang="en-US" dirty="0" err="1" smtClean="0"/>
              <a:t>TerraPan</a:t>
            </a:r>
            <a:r>
              <a:rPr lang="en-US" dirty="0" smtClean="0"/>
              <a:t> Labs</a:t>
            </a:r>
          </a:p>
          <a:p>
            <a:pPr lvl="2"/>
            <a:r>
              <a:rPr lang="en-US" dirty="0" smtClean="0"/>
              <a:t>Interactive data viewer</a:t>
            </a:r>
          </a:p>
          <a:p>
            <a:pPr lvl="2"/>
            <a:r>
              <a:rPr lang="en-US" dirty="0" smtClean="0"/>
              <a:t>On-the-fly change analysis</a:t>
            </a:r>
          </a:p>
          <a:p>
            <a:pPr lvl="2"/>
            <a:r>
              <a:rPr lang="en-US" dirty="0" smtClean="0"/>
              <a:t>Visual management of enormous image databases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59" y="6019800"/>
            <a:ext cx="9144000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pl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894833"/>
            <a:ext cx="2362200" cy="811209"/>
          </a:xfrm>
          <a:prstGeom prst="rect">
            <a:avLst/>
          </a:prstGeom>
          <a:effectLst>
            <a:glow rad="139700">
              <a:schemeClr val="accent3">
                <a:alpha val="75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3352800" y="601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SDSU CESAR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29200" y="6019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UAV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43600" y="6019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Image Management</a:t>
            </a:r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8F50FB7AE94442BD2F58823DF1C488" ma:contentTypeVersion="26" ma:contentTypeDescription="Create a new document." ma:contentTypeScope="" ma:versionID="211664207a9508d60ec36b0a2d526f44">
  <xsd:schema xmlns:xsd="http://www.w3.org/2001/XMLSchema" xmlns:xs="http://www.w3.org/2001/XMLSchema" xmlns:p="http://schemas.microsoft.com/office/2006/metadata/properties" xmlns:ns1="http://schemas.microsoft.com/sharepoint/v3" xmlns:ns2="952e4a77-dc0d-44ec-b9c4-c6831493c744" xmlns:ns3="dee199bb-2399-40a9-a792-be83fef8cb8b" targetNamespace="http://schemas.microsoft.com/office/2006/metadata/properties" ma:root="true" ma:fieldsID="fbb7bd6203a9efea2452b6c07e6a1e4f" ns1:_="" ns2:_="" ns3:_="">
    <xsd:import namespace="http://schemas.microsoft.com/sharepoint/v3"/>
    <xsd:import namespace="952e4a77-dc0d-44ec-b9c4-c6831493c744"/>
    <xsd:import namespace="dee199bb-2399-40a9-a792-be83fef8cb8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  <xsd:element ref="ns3:MediaServiceLocation" minOccurs="0"/>
                <xsd:element ref="ns3:MediaServiceOCR" minOccurs="0"/>
                <xsd:element ref="ns3:MediaLengthInSeconds" minOccurs="0"/>
                <xsd:element ref="ns1:_dlc_Exempt" minOccurs="0"/>
                <xsd:element ref="ns1:_dlc_ExpireDateSaved" minOccurs="0"/>
                <xsd:element ref="ns1:_dlc_Expire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  <xsd:element name="_dlc_Exempt" ma:index="21" nillable="true" ma:displayName="Exempt from Policy" ma:hidden="true" ma:internalName="_dlc_Exempt" ma:readOnly="true">
      <xsd:simpleType>
        <xsd:restriction base="dms:Unknown"/>
      </xsd:simpleType>
    </xsd:element>
    <xsd:element name="_dlc_ExpireDateSaved" ma:index="22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23" nillable="true" ma:displayName="Expiration Date" ma:description="" ma:hidden="true" ma:indexed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2e4a77-dc0d-44ec-b9c4-c6831493c74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e199bb-2399-40a9-a792-be83fef8cb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p:Policy xmlns:p="office.server.policy" id="" local="true">
  <p:Name>Document</p:Name>
  <p:Description/>
  <p:Statement/>
  <p:PolicyItems>
    <p:PolicyItem featureId="Microsoft.Office.RecordsManagement.PolicyFeatures.Expiration" staticId="0x010100498F50FB7AE94442BD2F58823DF1C488|-51046458" UniqueId="008d6ad6-60c2-4f45-ade4-6a56095fc379">
      <p:Name>Retention</p:Name>
      <p:Description>Automatic scheduling of content for processing, and performing a retention action on content that has reached its due date.</p:Description>
      <p:CustomData>
        <Schedules nextStageId="2">
          <Schedule type="Default">
            <stages>
              <data stageId="1">
                <formula id="Microsoft.Office.RecordsManagement.PolicyFeatures.Expiration.Formula.BuiltIn">
                  <number>61</number>
                  <property>Created</property>
                  <propertyId>8c06beca-0777-48f7-91c7-6da68bc07b69</propertyId>
                  <period>days</period>
                </formula>
                <action type="action" id="Microsoft.Office.RecordsManagement.PolicyFeatures.Expiration.Action.MoveToRecycleBin"/>
              </data>
            </stages>
          </Schedule>
        </Schedules>
      </p:CustomData>
    </p:PolicyItem>
  </p:PolicyItems>
</p:Policy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dlc_ExpireDateSaved xmlns="http://schemas.microsoft.com/sharepoint/v3" xsi:nil="true"/>
    <_dlc_ExpireDate xmlns="http://schemas.microsoft.com/sharepoint/v3">2022-03-13T23:57:23+00:00</_dlc_ExpireDate>
  </documentManagement>
</p:properties>
</file>

<file path=customXml/itemProps1.xml><?xml version="1.0" encoding="utf-8"?>
<ds:datastoreItem xmlns:ds="http://schemas.openxmlformats.org/officeDocument/2006/customXml" ds:itemID="{00C82D92-22CA-4D5F-B92A-C133E0C20A6E}"/>
</file>

<file path=customXml/itemProps2.xml><?xml version="1.0" encoding="utf-8"?>
<ds:datastoreItem xmlns:ds="http://schemas.openxmlformats.org/officeDocument/2006/customXml" ds:itemID="{D835F7BE-B385-434E-B784-3B1F29C84EAD}"/>
</file>

<file path=customXml/itemProps3.xml><?xml version="1.0" encoding="utf-8"?>
<ds:datastoreItem xmlns:ds="http://schemas.openxmlformats.org/officeDocument/2006/customXml" ds:itemID="{CD60019B-B7AF-4EFF-AA83-F0E98CE8DB5C}"/>
</file>

<file path=customXml/itemProps4.xml><?xml version="1.0" encoding="utf-8"?>
<ds:datastoreItem xmlns:ds="http://schemas.openxmlformats.org/officeDocument/2006/customXml" ds:itemID="{D91347C6-5408-4252-A934-F80BE4B33395}"/>
</file>

<file path=docProps/app.xml><?xml version="1.0" encoding="utf-8"?>
<Properties xmlns="http://schemas.openxmlformats.org/officeDocument/2006/extended-properties" xmlns:vt="http://schemas.openxmlformats.org/officeDocument/2006/docPropsVTypes">
  <TotalTime>1206</TotalTime>
  <Words>468</Words>
  <Application>Microsoft Macintosh PowerPoint</Application>
  <PresentationFormat>On-screen Show (4:3)</PresentationFormat>
  <Paragraphs>130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Automating Aerial Imaging</vt:lpstr>
      <vt:lpstr>The Beginning</vt:lpstr>
      <vt:lpstr>F-Planar: Plan</vt:lpstr>
      <vt:lpstr>LOUIS: Fly</vt:lpstr>
      <vt:lpstr>Bloodhound: Map</vt:lpstr>
      <vt:lpstr>Bloodhound: Map</vt:lpstr>
      <vt:lpstr>Bloodhound: Map</vt:lpstr>
      <vt:lpstr>FAA &amp; UAVs in National Airspace</vt:lpstr>
      <vt:lpstr>TerraPan Labs: Moving Forward</vt:lpstr>
      <vt:lpstr>ImageTank</vt:lpstr>
      <vt:lpstr>ImageTank</vt:lpstr>
      <vt:lpstr>ImageTank: Comments?</vt:lpstr>
      <vt:lpstr>Questions?</vt:lpstr>
    </vt:vector>
  </TitlesOfParts>
  <Company>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Grant Fraley</dc:creator>
  <cp:lastModifiedBy>Christopher Lippitt</cp:lastModifiedBy>
  <cp:revision>54</cp:revision>
  <dcterms:created xsi:type="dcterms:W3CDTF">2011-10-11T17:55:25Z</dcterms:created>
  <dcterms:modified xsi:type="dcterms:W3CDTF">2011-10-12T15:15:06Z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0x010100498F50FB7AE94442BD2F58823DF1C488</vt:lpwstr>
  </property>
  <property fmtid="{D5CDD505-2E9C-101B-9397-08002B2CF9AE}" pid="3" name="_dlc_policyId">
    <vt:lpwstr>0x010100498F50FB7AE94442BD2F58823DF1C488|-51046458</vt:lpwstr>
  </property>
  <property fmtid="{D5CDD505-2E9C-101B-9397-08002B2CF9AE}" pid="4" name="ItemRetentionFormula">
    <vt:lpwstr>&lt;formula id="Microsoft.Office.RecordsManagement.PolicyFeatures.Expiration.Formula.BuiltIn"&gt;&lt;number&gt;61&lt;/number&gt;&lt;property&gt;Created&lt;/property&gt;&lt;propertyId&gt;8c06beca-0777-48f7-91c7-6da68bc07b69&lt;/propertyId&gt;&lt;period&gt;days&lt;/period&gt;&lt;/formula&gt;</vt:lpwstr>
  </property>
</Properties>
</file>