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18" autoAdjust="0"/>
  </p:normalViewPr>
  <p:slideViewPr>
    <p:cSldViewPr>
      <p:cViewPr>
        <p:scale>
          <a:sx n="100" d="100"/>
          <a:sy n="100" d="100"/>
        </p:scale>
        <p:origin x="-131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C8B27-C607-4724-A246-A3FE9FC0EA0D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75EF4-A2DA-4CB7-924B-5BCBACFFA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1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B88C1-1ABA-4C2A-AB54-9E40C11D660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BE010-0276-4349-B4CA-69E924CD0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43000"/>
            <a:ext cx="6629400" cy="548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9" name="Picture 18" descr="BasicCount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1463040" cy="5486400"/>
          </a:xfrm>
          <a:prstGeom prst="rect">
            <a:avLst/>
          </a:prstGeom>
        </p:spPr>
      </p:pic>
      <p:pic>
        <p:nvPicPr>
          <p:cNvPr id="21" name="Picture 20" descr="SanGIS with Motto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276425"/>
            <a:ext cx="1465118" cy="681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142999"/>
            <a:ext cx="66294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6629400" cy="5486400"/>
          </a:xfrm>
          <a:prstGeom prst="rect">
            <a:avLst/>
          </a:prstGeom>
        </p:spPr>
        <p:txBody>
          <a:bodyPr/>
          <a:lstStyle>
            <a:lvl1pPr marL="230188" indent="-230188">
              <a:spcBef>
                <a:spcPts val="300"/>
              </a:spcBef>
              <a:spcAft>
                <a:spcPts val="0"/>
              </a:spcAft>
              <a:defRPr sz="2800" b="1"/>
            </a:lvl1pPr>
            <a:lvl2pPr marL="461963" indent="-231775">
              <a:spcBef>
                <a:spcPts val="0"/>
              </a:spcBef>
              <a:spcAft>
                <a:spcPts val="300"/>
              </a:spcAft>
              <a:defRPr sz="2000" b="1">
                <a:solidFill>
                  <a:schemeClr val="accent1">
                    <a:lumMod val="75000"/>
                  </a:schemeClr>
                </a:solidFill>
              </a:defRPr>
            </a:lvl2pPr>
            <a:lvl3pPr marL="803275" indent="-230188">
              <a:spcBef>
                <a:spcPts val="0"/>
              </a:spcBef>
              <a:spcAft>
                <a:spcPts val="300"/>
              </a:spcAft>
              <a:tabLst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1025525" indent="-222250">
              <a:spcBef>
                <a:spcPts val="0"/>
              </a:spcBef>
              <a:spcAft>
                <a:spcPts val="300"/>
              </a:spcAft>
              <a:defRPr sz="1800"/>
            </a:lvl4pPr>
            <a:lvl5pPr marL="1255713" indent="-230188">
              <a:spcBef>
                <a:spcPts val="0"/>
              </a:spcBef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SanGIS with Mott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276425"/>
            <a:ext cx="1465118" cy="681589"/>
          </a:xfrm>
          <a:prstGeom prst="rect">
            <a:avLst/>
          </a:prstGeom>
        </p:spPr>
      </p:pic>
      <p:pic>
        <p:nvPicPr>
          <p:cNvPr id="9" name="Picture 8" descr="BasicCounty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" y="1143000"/>
            <a:ext cx="1463040" cy="5486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72F9A0-B207-4E73-888B-C7BA852F67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E0D2-CB2E-4E8B-80AB-A50F286C6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nGIS with Motto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276425"/>
            <a:ext cx="1465118" cy="681589"/>
          </a:xfrm>
          <a:prstGeom prst="rect">
            <a:avLst/>
          </a:prstGeom>
        </p:spPr>
      </p:pic>
      <p:pic>
        <p:nvPicPr>
          <p:cNvPr id="9" name="Picture 8" descr="BasicCounty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1143000"/>
            <a:ext cx="1463040" cy="548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ts val="3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ts val="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sangis.org" TargetMode="External"/><Relationship Id="rId2" Type="http://schemas.openxmlformats.org/officeDocument/2006/relationships/hyperlink" Target="http://www.sangi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lind@sangi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88720"/>
            <a:ext cx="6629400" cy="3230880"/>
          </a:xfrm>
        </p:spPr>
        <p:txBody>
          <a:bodyPr anchor="t" anchorCtr="1"/>
          <a:lstStyle/>
          <a:p>
            <a:pPr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Berlin Sans FB Demi" pitchFamily="34" charset="0"/>
              </a:rPr>
              <a:t>SanGIS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(San Diego Geographic Information Source)</a:t>
            </a:r>
          </a:p>
          <a:p>
            <a:pPr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A Joint Powers Authority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of the 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City and County of San Diego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ity Seal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0" y="4572000"/>
            <a:ext cx="1137266" cy="1143000"/>
          </a:xfrm>
          <a:prstGeom prst="rect">
            <a:avLst/>
          </a:prstGeom>
        </p:spPr>
      </p:pic>
      <p:pic>
        <p:nvPicPr>
          <p:cNvPr id="7" name="Picture 6" descr="County Seal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1200" y="4572000"/>
            <a:ext cx="1197879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SanGIS Mission</a:t>
            </a:r>
          </a:p>
          <a:p>
            <a:pPr marL="228600" lvl="1" indent="1588">
              <a:buNone/>
            </a:pPr>
            <a:r>
              <a:rPr lang="en-US" dirty="0" smtClean="0"/>
              <a:t>To maintain and promote the use of a regional geographic data warehouse for the San Diego region and to assist in the development of shared geographic data and automated systems which use that data.</a:t>
            </a:r>
          </a:p>
          <a:p>
            <a:r>
              <a:rPr lang="en-US" dirty="0" smtClean="0"/>
              <a:t>Three Major Functions</a:t>
            </a:r>
          </a:p>
          <a:p>
            <a:pPr marL="512763" lvl="1" indent="-282575">
              <a:buFont typeface="+mj-lt"/>
              <a:buAutoNum type="arabicPeriod"/>
            </a:pPr>
            <a:r>
              <a:rPr lang="en-US" dirty="0" err="1" smtClean="0"/>
              <a:t>Landbase</a:t>
            </a:r>
            <a:r>
              <a:rPr lang="en-US" dirty="0" smtClean="0"/>
              <a:t> maintenance</a:t>
            </a:r>
          </a:p>
          <a:p>
            <a:pPr marL="512763" lvl="2" indent="0">
              <a:buNone/>
            </a:pPr>
            <a:r>
              <a:rPr lang="en-US" dirty="0" smtClean="0"/>
              <a:t>Maintenance of the County and City geospatial </a:t>
            </a:r>
            <a:r>
              <a:rPr lang="en-US" dirty="0" err="1" smtClean="0"/>
              <a:t>landbase</a:t>
            </a:r>
            <a:r>
              <a:rPr lang="en-US" dirty="0" smtClean="0"/>
              <a:t> – additions, deletions, updates and corrections to lots, parcels, roads, addresses and open space easements </a:t>
            </a:r>
          </a:p>
          <a:p>
            <a:pPr marL="512763" lvl="1" indent="-282575">
              <a:buFont typeface="+mj-lt"/>
              <a:buAutoNum type="arabicPeriod"/>
            </a:pPr>
            <a:r>
              <a:rPr lang="en-US" dirty="0" smtClean="0"/>
              <a:t>Data warehouse management</a:t>
            </a:r>
          </a:p>
          <a:p>
            <a:pPr marL="512763" lvl="2" indent="0">
              <a:buNone/>
            </a:pPr>
            <a:r>
              <a:rPr lang="en-US" dirty="0" smtClean="0"/>
              <a:t>Management of spatial data warehouse layers provided by the City, County, </a:t>
            </a:r>
            <a:r>
              <a:rPr lang="en-US" dirty="0" smtClean="0"/>
              <a:t>SANDAG</a:t>
            </a:r>
            <a:r>
              <a:rPr lang="en-US" dirty="0" smtClean="0"/>
              <a:t>, SanGIS and others</a:t>
            </a:r>
          </a:p>
          <a:p>
            <a:pPr marL="512763" lvl="1" indent="-282575">
              <a:buFont typeface="+mj-lt"/>
              <a:buAutoNum type="arabicPeriod"/>
            </a:pPr>
            <a:r>
              <a:rPr lang="en-US" dirty="0" smtClean="0"/>
              <a:t>Public GIS data access</a:t>
            </a:r>
          </a:p>
          <a:p>
            <a:pPr marL="512763" lvl="2" indent="0">
              <a:buNone/>
            </a:pPr>
            <a:r>
              <a:rPr lang="en-US" dirty="0" smtClean="0"/>
              <a:t>Providing public access to regional GIS data through interactive </a:t>
            </a:r>
            <a:r>
              <a:rPr lang="en-US" dirty="0" smtClean="0"/>
              <a:t>maps, data downloads, and customer mapping.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and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tIns="45720" bIns="45720"/>
          <a:lstStyle/>
          <a:p>
            <a:pPr indent="3175">
              <a:spcBef>
                <a:spcPts val="0"/>
              </a:spcBef>
              <a:buNone/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San Diego County covers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 area of 4,526 sq miles.  This is an area larger than two states (Delaware and Rhode Island) and 82%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size of the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state of Connecticut.</a:t>
            </a:r>
          </a:p>
          <a:p>
            <a:pPr indent="3175">
              <a:spcBef>
                <a:spcPts val="900"/>
              </a:spcBef>
              <a:buNone/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estimated 2010 population is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3,095,313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--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fifth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most-populous county in the United States giving it a population greater than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21 states. 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population is spread among 18 incorporated cities, 18 Indian reservations,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16 significant naval and military locations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64 unincorporated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areas.</a:t>
            </a:r>
          </a:p>
          <a:p>
            <a:pPr indent="3175">
              <a:spcBef>
                <a:spcPts val="900"/>
              </a:spcBef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The City of San Diego covers 372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sq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miles (8 % of the County), has a population of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1,307,402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(42% of the County), includes 52 planning areas and is the 8</a:t>
            </a:r>
            <a:r>
              <a:rPr lang="en-U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largest City in the United States.</a:t>
            </a:r>
          </a:p>
          <a:p>
            <a:pPr indent="3175">
              <a:spcBef>
                <a:spcPts val="900"/>
              </a:spcBef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More than 480 species of birds have been observed in San Diego County, more than any other county in the United States.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Diego County </a:t>
            </a:r>
            <a:r>
              <a:rPr lang="en-US" dirty="0" smtClean="0"/>
              <a:t>Facts and Stats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Landbase Data Item </a:t>
            </a:r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Totals</a:t>
            </a:r>
            <a:b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(as of January 2012)</a:t>
            </a:r>
            <a:endParaRPr lang="en-US" sz="2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999,669 Parcels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475,611 Lots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2,552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Subdivisions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46,074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Roads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160,749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Road segments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128,119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Intersection Points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1,261,395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Address points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  <a:p>
            <a:pPr lvl="1" indent="-228600"/>
            <a:r>
              <a:rPr lang="en-US" sz="2000" b="1" kern="1200" dirty="0" smtClean="0">
                <a:latin typeface="+mn-lt"/>
                <a:ea typeface="+mn-ea"/>
                <a:cs typeface="+mn-cs"/>
              </a:rPr>
              <a:t>6,023 </a:t>
            </a:r>
            <a:r>
              <a:rPr lang="en-US" sz="2000" b="1" kern="1200" dirty="0" smtClean="0">
                <a:latin typeface="+mn-lt"/>
                <a:ea typeface="+mn-ea"/>
                <a:cs typeface="+mn-cs"/>
              </a:rPr>
              <a:t>Open Space Easements</a:t>
            </a:r>
            <a:endParaRPr lang="en-US" sz="2800" b="1" kern="1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Landbase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Warehouse Layers </a:t>
            </a: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Over 570 spatial </a:t>
            </a:r>
            <a:r>
              <a:rPr lang="en-US" dirty="0" smtClean="0"/>
              <a:t>data warehouse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layers available to JPA members</a:t>
            </a: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Data replicated every week to City and County networks</a:t>
            </a: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Over 350 registered users of SanGIS SDE</a:t>
            </a:r>
            <a:endParaRPr lang="en-US" sz="2000" b="1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278 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Publicly available layers (as shape files</a:t>
            </a: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78 Layers </a:t>
            </a:r>
            <a:r>
              <a:rPr lang="en-US" dirty="0" err="1" smtClean="0"/>
              <a:t>avialable</a:t>
            </a:r>
            <a:r>
              <a:rPr lang="en-US" dirty="0" smtClean="0"/>
              <a:t> for interactive mapping</a:t>
            </a:r>
            <a:endParaRPr lang="en-US" sz="2000" b="1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lvl="1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</a:pPr>
            <a:r>
              <a:rPr lang="en-US" sz="20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Annual creation of CD/DVDs for emergency operations centers includes 70 layers from the data warehouse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</a:t>
            </a:r>
            <a:r>
              <a:rPr lang="en-US" baseline="0" dirty="0" smtClean="0"/>
              <a:t> Data Warehouse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Public Mapping Services </a:t>
            </a:r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	51	Average Maps Created per month</a:t>
            </a:r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	24	Average Data Extracts per month</a:t>
            </a:r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	154 	Average Info &amp; Support Calls per month</a:t>
            </a:r>
          </a:p>
          <a:p>
            <a:pPr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Public GIS Data Downloads</a:t>
            </a:r>
            <a:endParaRPr lang="en-US" dirty="0" smtClean="0"/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An average of almost 2900 files downloaded per month for the 15 month period from May 2010 through August 2011</a:t>
            </a:r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Equivalent to a file being downloaded once every 15 minutes, 7 days a week, 24 hours a day</a:t>
            </a:r>
          </a:p>
          <a:p>
            <a:pPr lvl="1"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Every file downloaded at least 3 times in the last two months</a:t>
            </a:r>
          </a:p>
          <a:p>
            <a:pPr indent="-228600">
              <a:tabLst>
                <a:tab pos="1033463" algn="r"/>
                <a:tab pos="1143000" algn="l"/>
              </a:tabLst>
            </a:pPr>
            <a:r>
              <a:rPr lang="en-US" dirty="0" smtClean="0"/>
              <a:t>Mapping Services Also Available to City and County Departments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Publicly</a:t>
            </a:r>
            <a:r>
              <a:rPr lang="en-US" baseline="0" dirty="0" smtClean="0"/>
              <a:t> Available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of the Spatial Data Warehouse</a:t>
            </a:r>
          </a:p>
          <a:p>
            <a:pPr lvl="1"/>
            <a:r>
              <a:rPr lang="en-US" baseline="0" dirty="0" smtClean="0"/>
              <a:t>Migrated the </a:t>
            </a:r>
            <a:r>
              <a:rPr lang="en-US" baseline="0" dirty="0" smtClean="0"/>
              <a:t>data warehouse from a 14 year old UNIX server to a new Windows </a:t>
            </a:r>
            <a:r>
              <a:rPr lang="en-US" baseline="0" dirty="0" smtClean="0"/>
              <a:t>server</a:t>
            </a:r>
            <a:endParaRPr lang="en-US" baseline="0" dirty="0" smtClean="0"/>
          </a:p>
          <a:p>
            <a:pPr lvl="1"/>
            <a:r>
              <a:rPr lang="en-US" baseline="0" dirty="0" smtClean="0"/>
              <a:t>Involved </a:t>
            </a:r>
            <a:r>
              <a:rPr lang="en-US" baseline="0" dirty="0" smtClean="0"/>
              <a:t>re-write of over 4,000 scripts and batch jobs</a:t>
            </a:r>
          </a:p>
          <a:p>
            <a:r>
              <a:rPr lang="en-US" dirty="0" smtClean="0"/>
              <a:t>Parcel History Layer Creation</a:t>
            </a:r>
            <a:endParaRPr lang="en-US" baseline="0" dirty="0" smtClean="0"/>
          </a:p>
          <a:p>
            <a:pPr lvl="1"/>
            <a:r>
              <a:rPr lang="en-US" dirty="0" smtClean="0"/>
              <a:t>Partial </a:t>
            </a:r>
            <a:r>
              <a:rPr lang="en-US" dirty="0" smtClean="0"/>
              <a:t>data set as far back as 2001.  All archived parcels going forward from about June </a:t>
            </a:r>
            <a:r>
              <a:rPr lang="en-US" dirty="0" smtClean="0"/>
              <a:t>2011</a:t>
            </a:r>
            <a:endParaRPr lang="en-US" baseline="0" dirty="0" smtClean="0"/>
          </a:p>
          <a:p>
            <a:r>
              <a:rPr lang="en-US" dirty="0" smtClean="0"/>
              <a:t>Drainage and Flowage Easements</a:t>
            </a:r>
            <a:endParaRPr lang="en-US" baseline="0" dirty="0" smtClean="0"/>
          </a:p>
          <a:p>
            <a:pPr lvl="1"/>
            <a:r>
              <a:rPr lang="en-US" dirty="0" smtClean="0"/>
              <a:t>Capturing backlog of over 3,500 County easements</a:t>
            </a:r>
            <a:endParaRPr lang="en-US" dirty="0" smtClean="0"/>
          </a:p>
          <a:p>
            <a:r>
              <a:rPr lang="en-US" dirty="0" smtClean="0"/>
              <a:t>National </a:t>
            </a:r>
            <a:r>
              <a:rPr lang="en-US" dirty="0" err="1" smtClean="0"/>
              <a:t>Hydrography</a:t>
            </a:r>
            <a:r>
              <a:rPr lang="en-US" dirty="0" smtClean="0"/>
              <a:t> Dataset (NHD)</a:t>
            </a:r>
          </a:p>
          <a:p>
            <a:pPr lvl="1"/>
            <a:r>
              <a:rPr lang="en-US" dirty="0" smtClean="0"/>
              <a:t>SanGIS is the steward for the USGS’ NHD – a complete inventory of the surface water features in the </a:t>
            </a:r>
            <a:r>
              <a:rPr lang="en-US" dirty="0" smtClean="0"/>
              <a:t>county</a:t>
            </a:r>
          </a:p>
          <a:p>
            <a:r>
              <a:rPr lang="en-US" dirty="0"/>
              <a:t>SanGIS-SANDAG </a:t>
            </a:r>
            <a:r>
              <a:rPr lang="en-US" dirty="0" smtClean="0"/>
              <a:t>Regional GIS Warehouse</a:t>
            </a:r>
            <a:endParaRPr lang="en-US" dirty="0"/>
          </a:p>
          <a:p>
            <a:pPr lvl="1"/>
            <a:r>
              <a:rPr lang="en-US" dirty="0"/>
              <a:t>Creation of single site for public </a:t>
            </a:r>
            <a:r>
              <a:rPr lang="en-US" dirty="0" smtClean="0"/>
              <a:t>downloads of GIS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Projects Completed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Quality Update Assessment</a:t>
            </a:r>
          </a:p>
          <a:p>
            <a:pPr lvl="1"/>
            <a:r>
              <a:rPr lang="en-US" dirty="0" smtClean="0"/>
              <a:t>Working with the </a:t>
            </a:r>
            <a:r>
              <a:rPr lang="en-US" dirty="0" smtClean="0"/>
              <a:t>City and County plan </a:t>
            </a:r>
            <a:r>
              <a:rPr lang="en-US" dirty="0" smtClean="0"/>
              <a:t>to provide consistent and accurate </a:t>
            </a:r>
            <a:r>
              <a:rPr lang="en-US" dirty="0" smtClean="0"/>
              <a:t>addresses and update current data at the source</a:t>
            </a:r>
            <a:endParaRPr lang="en-US" dirty="0" smtClean="0"/>
          </a:p>
          <a:p>
            <a:r>
              <a:rPr lang="en-US" dirty="0" smtClean="0"/>
              <a:t>Public</a:t>
            </a:r>
            <a:r>
              <a:rPr lang="en-US" baseline="0" dirty="0" smtClean="0"/>
              <a:t> Facing Website Replacement</a:t>
            </a:r>
          </a:p>
          <a:p>
            <a:pPr lvl="1"/>
            <a:r>
              <a:rPr lang="en-US" baseline="0" dirty="0" smtClean="0"/>
              <a:t>Complete replacement of the SanGIS web site</a:t>
            </a:r>
          </a:p>
          <a:p>
            <a:r>
              <a:rPr lang="en-US" baseline="0" dirty="0" smtClean="0"/>
              <a:t>New Interactive</a:t>
            </a:r>
            <a:r>
              <a:rPr lang="en-US" dirty="0" smtClean="0"/>
              <a:t> Mapping Site</a:t>
            </a:r>
            <a:endParaRPr lang="en-US" baseline="0" dirty="0" smtClean="0"/>
          </a:p>
          <a:p>
            <a:pPr lvl="1"/>
            <a:r>
              <a:rPr lang="en-US" baseline="0" dirty="0" smtClean="0"/>
              <a:t>Implementing </a:t>
            </a:r>
            <a:r>
              <a:rPr lang="en-US" baseline="0" dirty="0" smtClean="0"/>
              <a:t>the latest GIS technology</a:t>
            </a:r>
          </a:p>
          <a:p>
            <a:pPr lvl="1"/>
            <a:r>
              <a:rPr lang="en-US" baseline="0" dirty="0" smtClean="0"/>
              <a:t>New services for interactive mapping and data download for public access</a:t>
            </a:r>
          </a:p>
          <a:p>
            <a:r>
              <a:rPr lang="en-US" baseline="0" dirty="0" smtClean="0"/>
              <a:t>Data </a:t>
            </a:r>
            <a:r>
              <a:rPr lang="en-US" baseline="0" dirty="0" smtClean="0"/>
              <a:t>Download Service</a:t>
            </a:r>
          </a:p>
          <a:p>
            <a:pPr lvl="1"/>
            <a:r>
              <a:rPr lang="en-US" baseline="0" dirty="0" smtClean="0"/>
              <a:t>New service to provide automatic data transfer to non-JPA members </a:t>
            </a:r>
          </a:p>
          <a:p>
            <a:pPr lvl="1"/>
            <a:r>
              <a:rPr lang="en-US" baseline="0" dirty="0" smtClean="0"/>
              <a:t>Fee for service customized to </a:t>
            </a:r>
            <a:r>
              <a:rPr lang="en-US" baseline="0" dirty="0" smtClean="0"/>
              <a:t>agency’s </a:t>
            </a:r>
            <a:r>
              <a:rPr lang="en-US" baseline="0" dirty="0" smtClean="0"/>
              <a:t>needs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r>
              <a:rPr lang="en-US" baseline="0" dirty="0" smtClean="0"/>
              <a:t>s in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SanGIS</a:t>
            </a:r>
          </a:p>
          <a:p>
            <a:pPr lvl="1"/>
            <a:r>
              <a:rPr lang="en-US" dirty="0" smtClean="0"/>
              <a:t>On the web at </a:t>
            </a:r>
            <a:r>
              <a:rPr lang="en-US" dirty="0" smtClean="0">
                <a:hlinkClick r:id="rId2"/>
              </a:rPr>
              <a:t>www.sangis.org</a:t>
            </a:r>
            <a:endParaRPr lang="en-US" dirty="0" smtClean="0"/>
          </a:p>
          <a:p>
            <a:pPr lvl="1"/>
            <a:r>
              <a:rPr lang="en-US" dirty="0" smtClean="0"/>
              <a:t>By phone at 858-874-7000</a:t>
            </a:r>
          </a:p>
          <a:p>
            <a:pPr lvl="1"/>
            <a:r>
              <a:rPr lang="en-US" dirty="0" smtClean="0"/>
              <a:t>By email to </a:t>
            </a:r>
            <a:r>
              <a:rPr lang="en-US" dirty="0" smtClean="0">
                <a:hlinkClick r:id="rId3"/>
              </a:rPr>
              <a:t>webmaster@sangis.org</a:t>
            </a:r>
            <a:endParaRPr lang="en-US" dirty="0" smtClean="0"/>
          </a:p>
          <a:p>
            <a:r>
              <a:rPr lang="en-US" dirty="0" smtClean="0"/>
              <a:t>Come by and see us</a:t>
            </a:r>
          </a:p>
          <a:p>
            <a:pPr lvl="1"/>
            <a:r>
              <a:rPr lang="en-US" dirty="0" smtClean="0"/>
              <a:t>At the County Operations Center Annex</a:t>
            </a:r>
          </a:p>
          <a:p>
            <a:pPr lvl="1"/>
            <a:r>
              <a:rPr lang="en-US" dirty="0" smtClean="0"/>
              <a:t>5201 Ruffin Rd., Suite E, San Diego, CA 92123</a:t>
            </a:r>
          </a:p>
          <a:p>
            <a:r>
              <a:rPr lang="en-US" dirty="0" smtClean="0"/>
              <a:t>Ask me</a:t>
            </a:r>
          </a:p>
          <a:p>
            <a:pPr lvl="1"/>
            <a:r>
              <a:rPr lang="en-US" dirty="0" smtClean="0"/>
              <a:t>Brad Lind, SanGIS Program Manager</a:t>
            </a:r>
          </a:p>
          <a:p>
            <a:pPr lvl="1"/>
            <a:r>
              <a:rPr lang="en-US" dirty="0" smtClean="0">
                <a:hlinkClick r:id="rId4"/>
              </a:rPr>
              <a:t>blind@sangis.org</a:t>
            </a:r>
            <a:r>
              <a:rPr lang="en-US" dirty="0" smtClean="0"/>
              <a:t>, 858-874-7020</a:t>
            </a:r>
          </a:p>
          <a:p>
            <a:r>
              <a:rPr lang="en-US" dirty="0" smtClean="0"/>
              <a:t>Questions, comments, feedback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  Feedback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F50FB7AE94442BD2F58823DF1C488" ma:contentTypeVersion="26" ma:contentTypeDescription="Create a new document." ma:contentTypeScope="" ma:versionID="211664207a9508d60ec36b0a2d526f44">
  <xsd:schema xmlns:xsd="http://www.w3.org/2001/XMLSchema" xmlns:xs="http://www.w3.org/2001/XMLSchema" xmlns:p="http://schemas.microsoft.com/office/2006/metadata/properties" xmlns:ns1="http://schemas.microsoft.com/sharepoint/v3" xmlns:ns2="952e4a77-dc0d-44ec-b9c4-c6831493c744" xmlns:ns3="dee199bb-2399-40a9-a792-be83fef8cb8b" targetNamespace="http://schemas.microsoft.com/office/2006/metadata/properties" ma:root="true" ma:fieldsID="fbb7bd6203a9efea2452b6c07e6a1e4f" ns1:_="" ns2:_="" ns3:_="">
    <xsd:import namespace="http://schemas.microsoft.com/sharepoint/v3"/>
    <xsd:import namespace="952e4a77-dc0d-44ec-b9c4-c6831493c744"/>
    <xsd:import namespace="dee199bb-2399-40a9-a792-be83fef8cb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LengthInSeconds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3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4a77-dc0d-44ec-b9c4-c6831493c7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199bb-2399-40a9-a792-be83fef8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98F50FB7AE94442BD2F58823DF1C488|-51046458" UniqueId="008d6ad6-60c2-4f45-ade4-6a56095fc379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61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ExpireDateSaved xmlns="http://schemas.microsoft.com/sharepoint/v3" xsi:nil="true"/>
    <_dlc_ExpireDate xmlns="http://schemas.microsoft.com/sharepoint/v3">2022-03-13T23:57:28+00:00</_dlc_ExpireDate>
  </documentManagement>
</p:properties>
</file>

<file path=customXml/itemProps1.xml><?xml version="1.0" encoding="utf-8"?>
<ds:datastoreItem xmlns:ds="http://schemas.openxmlformats.org/officeDocument/2006/customXml" ds:itemID="{E86BE156-69F3-48C2-BE92-83B548BD881D}"/>
</file>

<file path=customXml/itemProps2.xml><?xml version="1.0" encoding="utf-8"?>
<ds:datastoreItem xmlns:ds="http://schemas.openxmlformats.org/officeDocument/2006/customXml" ds:itemID="{C4F34D94-11AB-4D97-9E06-9446214D1BBE}"/>
</file>

<file path=customXml/itemProps3.xml><?xml version="1.0" encoding="utf-8"?>
<ds:datastoreItem xmlns:ds="http://schemas.openxmlformats.org/officeDocument/2006/customXml" ds:itemID="{8CEE90CB-BEA6-4B60-AEFE-69899FE2ED55}"/>
</file>

<file path=customXml/itemProps4.xml><?xml version="1.0" encoding="utf-8"?>
<ds:datastoreItem xmlns:ds="http://schemas.openxmlformats.org/officeDocument/2006/customXml" ds:itemID="{9A4B52FA-ACE7-4FDF-8FC5-E1235E7A93EB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426</TotalTime>
  <Words>613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Mission and Functions</vt:lpstr>
      <vt:lpstr>San Diego County Facts and Stats</vt:lpstr>
      <vt:lpstr>The Landbase</vt:lpstr>
      <vt:lpstr>Spatial Data Warehouse</vt:lpstr>
      <vt:lpstr>Publicly Available Data</vt:lpstr>
      <vt:lpstr>Recent Projects Completed</vt:lpstr>
      <vt:lpstr>Projects in Progress</vt:lpstr>
      <vt:lpstr>Questions ?  Feedback ?</vt:lpstr>
    </vt:vector>
  </TitlesOfParts>
  <Company>SanGIS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BLind</dc:creator>
  <cp:lastModifiedBy>blind</cp:lastModifiedBy>
  <cp:revision>65</cp:revision>
  <dcterms:created xsi:type="dcterms:W3CDTF">2011-05-06T15:26:22Z</dcterms:created>
  <dcterms:modified xsi:type="dcterms:W3CDTF">2012-01-10T19:55:43Z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0x010100498F50FB7AE94442BD2F58823DF1C488</vt:lpwstr>
  </property>
  <property fmtid="{D5CDD505-2E9C-101B-9397-08002B2CF9AE}" pid="3" name="_dlc_policyId">
    <vt:lpwstr>0x010100498F50FB7AE94442BD2F58823DF1C488|-51046458</vt:lpwstr>
  </property>
  <property fmtid="{D5CDD505-2E9C-101B-9397-08002B2CF9AE}" pid="4" name="ItemRetentionFormula">
    <vt:lpwstr>&lt;formula id="Microsoft.Office.RecordsManagement.PolicyFeatures.Expiration.Formula.BuiltIn"&gt;&lt;number&gt;61&lt;/number&gt;&lt;property&gt;Created&lt;/property&gt;&lt;propertyId&gt;8c06beca-0777-48f7-91c7-6da68bc07b69&lt;/propertyId&gt;&lt;period&gt;days&lt;/period&gt;&lt;/formula&gt;</vt:lpwstr>
  </property>
</Properties>
</file>