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99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12B410E-A7CC-44E6-910F-0D485856E15A}" type="datetimeFigureOut">
              <a:rPr lang="en-US" smtClean="0"/>
              <a:pPr/>
              <a:t>1/14/2013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3AD19F1-0433-4807-91E0-1914E8E107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2B410E-A7CC-44E6-910F-0D485856E15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19F1-0433-4807-91E0-1914E8E107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2B410E-A7CC-44E6-910F-0D485856E15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19F1-0433-4807-91E0-1914E8E107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2B410E-A7CC-44E6-910F-0D485856E15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19F1-0433-4807-91E0-1914E8E107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2B410E-A7CC-44E6-910F-0D485856E15A}"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D19F1-0433-4807-91E0-1914E8E107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2B410E-A7CC-44E6-910F-0D485856E15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D19F1-0433-4807-91E0-1914E8E107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12B410E-A7CC-44E6-910F-0D485856E15A}"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D19F1-0433-4807-91E0-1914E8E107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2B410E-A7CC-44E6-910F-0D485856E15A}" type="datetimeFigureOut">
              <a:rPr lang="en-US" smtClean="0"/>
              <a:pPr/>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D19F1-0433-4807-91E0-1914E8E107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B410E-A7CC-44E6-910F-0D485856E15A}"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D19F1-0433-4807-91E0-1914E8E107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2B410E-A7CC-44E6-910F-0D485856E15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D19F1-0433-4807-91E0-1914E8E107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2B410E-A7CC-44E6-910F-0D485856E15A}"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3AD19F1-0433-4807-91E0-1914E8E1073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12B410E-A7CC-44E6-910F-0D485856E15A}" type="datetimeFigureOut">
              <a:rPr lang="en-US" smtClean="0"/>
              <a:pPr/>
              <a:t>1/14/2013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AD19F1-0433-4807-91E0-1914E8E1073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county.maps.arcgis.com/apps/PublicGallery/index.html?appid=41789799aaf147b786b903e8b9cf5021&amp;group=22bb9c62051d403883f9ea78e31c22c5%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8750" t="16467" r="19750" b="14580"/>
          <a:stretch>
            <a:fillRect/>
          </a:stretch>
        </p:blipFill>
        <p:spPr bwMode="auto">
          <a:xfrm>
            <a:off x="1066800" y="2743200"/>
            <a:ext cx="4800600" cy="3922441"/>
          </a:xfrm>
          <a:prstGeom prst="rect">
            <a:avLst/>
          </a:prstGeom>
          <a:noFill/>
          <a:ln w="9525">
            <a:noFill/>
            <a:miter lim="800000"/>
            <a:headEnd/>
            <a:tailEnd/>
          </a:ln>
        </p:spPr>
      </p:pic>
      <p:sp>
        <p:nvSpPr>
          <p:cNvPr id="2" name="Title 1"/>
          <p:cNvSpPr>
            <a:spLocks noGrp="1"/>
          </p:cNvSpPr>
          <p:nvPr>
            <p:ph type="ctrTitle"/>
          </p:nvPr>
        </p:nvSpPr>
        <p:spPr>
          <a:xfrm>
            <a:off x="457200" y="381000"/>
            <a:ext cx="8229600" cy="1295401"/>
          </a:xfrm>
        </p:spPr>
        <p:txBody>
          <a:bodyPr>
            <a:normAutofit/>
          </a:bodyPr>
          <a:lstStyle/>
          <a:p>
            <a:r>
              <a:rPr lang="en-US" sz="4800" dirty="0" smtClean="0"/>
              <a:t>ArcGIS Online for Organizations</a:t>
            </a:r>
            <a:endParaRPr lang="en-US" sz="4800" dirty="0"/>
          </a:p>
        </p:txBody>
      </p:sp>
      <p:sp>
        <p:nvSpPr>
          <p:cNvPr id="3" name="Subtitle 2"/>
          <p:cNvSpPr>
            <a:spLocks noGrp="1"/>
          </p:cNvSpPr>
          <p:nvPr>
            <p:ph type="subTitle" idx="1"/>
          </p:nvPr>
        </p:nvSpPr>
        <p:spPr>
          <a:xfrm>
            <a:off x="838200" y="1752600"/>
            <a:ext cx="7854696" cy="1752600"/>
          </a:xfrm>
        </p:spPr>
        <p:txBody>
          <a:bodyPr/>
          <a:lstStyle/>
          <a:p>
            <a:r>
              <a:rPr lang="en-US" dirty="0" smtClean="0"/>
              <a:t>A free portal that was recently added to our ESRI GIS Enterprise Software License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How specifically is access governed?</a:t>
            </a:r>
          </a:p>
          <a:p>
            <a:pPr lvl="1"/>
            <a:r>
              <a:rPr lang="en-US" i="1" dirty="0" smtClean="0">
                <a:solidFill>
                  <a:schemeClr val="accent1">
                    <a:lumMod val="75000"/>
                  </a:schemeClr>
                </a:solidFill>
              </a:rPr>
              <a:t>User must be invited in to have special privileges (such as viewing  controlled material, or publishing).</a:t>
            </a:r>
          </a:p>
          <a:p>
            <a:r>
              <a:rPr lang="en-US" dirty="0" smtClean="0"/>
              <a:t>What functionality is available?</a:t>
            </a:r>
          </a:p>
          <a:p>
            <a:pPr lvl="1"/>
            <a:r>
              <a:rPr lang="en-US" i="1" dirty="0" smtClean="0">
                <a:solidFill>
                  <a:schemeClr val="accent1">
                    <a:lumMod val="75000"/>
                  </a:schemeClr>
                </a:solidFill>
              </a:rPr>
              <a:t>Basic “were is it at” web map apps can be made in minutes. These were previously referred to as “Mash-ups” in the years past.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What are the best use cases? </a:t>
            </a:r>
          </a:p>
          <a:p>
            <a:pPr lvl="1"/>
            <a:r>
              <a:rPr lang="en-US" i="1" dirty="0" smtClean="0">
                <a:solidFill>
                  <a:schemeClr val="accent1">
                    <a:lumMod val="75000"/>
                  </a:schemeClr>
                </a:solidFill>
              </a:rPr>
              <a:t>When you need to communicate geospatial information to the public in a </a:t>
            </a:r>
            <a:r>
              <a:rPr lang="en-US" b="1" i="1" dirty="0" smtClean="0">
                <a:solidFill>
                  <a:schemeClr val="accent1">
                    <a:lumMod val="75000"/>
                  </a:schemeClr>
                </a:solidFill>
              </a:rPr>
              <a:t>quick, simple, and low cost </a:t>
            </a:r>
            <a:r>
              <a:rPr lang="en-US" i="1" dirty="0" smtClean="0">
                <a:solidFill>
                  <a:schemeClr val="accent1">
                    <a:lumMod val="75000"/>
                  </a:schemeClr>
                </a:solidFill>
              </a:rPr>
              <a:t>manner. When you want to develop material in coordination with external partner agencies (other governments, NGO, regional entities, etc).</a:t>
            </a:r>
            <a:endParaRPr lang="en-US"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How does this save us money?</a:t>
            </a:r>
          </a:p>
          <a:p>
            <a:pPr lvl="1"/>
            <a:r>
              <a:rPr lang="en-US" i="1" dirty="0" smtClean="0">
                <a:solidFill>
                  <a:schemeClr val="accent1">
                    <a:lumMod val="75000"/>
                  </a:schemeClr>
                </a:solidFill>
              </a:rPr>
              <a:t>Deployment time can be reduced to minutes for a web mapping mapping app. It is cloud hosted for the backend so extensive hardware is not required. It is linked to the single “source of truth” COSD GIS data warehouse. Always current if maintained.</a:t>
            </a:r>
          </a:p>
          <a:p>
            <a:r>
              <a:rPr lang="en-US" dirty="0" smtClean="0"/>
              <a:t>How does this move the county depts. forward?</a:t>
            </a:r>
          </a:p>
          <a:p>
            <a:pPr lvl="1"/>
            <a:r>
              <a:rPr lang="en-US" i="1" dirty="0" smtClean="0">
                <a:solidFill>
                  <a:schemeClr val="accent1">
                    <a:lumMod val="75000"/>
                  </a:schemeClr>
                </a:solidFill>
              </a:rPr>
              <a:t>Allows a simple and rapid means to communicate geospatial information to their customers, e.g., where is my local library? Allows for ephemeral information to be communicate with low to no costs, e.g., where is the special event this weekend?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it?</a:t>
            </a:r>
            <a:endParaRPr lang="en-US" dirty="0"/>
          </a:p>
        </p:txBody>
      </p:sp>
      <p:sp>
        <p:nvSpPr>
          <p:cNvPr id="3" name="Content Placeholder 2"/>
          <p:cNvSpPr>
            <a:spLocks noGrp="1"/>
          </p:cNvSpPr>
          <p:nvPr>
            <p:ph idx="1"/>
          </p:nvPr>
        </p:nvSpPr>
        <p:spPr>
          <a:xfrm>
            <a:off x="457200" y="2514600"/>
            <a:ext cx="8229600" cy="3810000"/>
          </a:xfrm>
        </p:spPr>
        <p:txBody>
          <a:bodyPr/>
          <a:lstStyle/>
          <a:p>
            <a:r>
              <a:rPr lang="en-US" dirty="0" smtClean="0">
                <a:hlinkClick r:id="rId2"/>
              </a:rPr>
              <a:t>http://sdcounty.maps.arcgis.com/apps/PublicGallery/index.html?appid=41789799aaf147b786b903e8b9cf5021&amp;group=22bb9c62051d403883f9ea78e31c22c5%20</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143000"/>
          </a:xfrm>
        </p:spPr>
        <p:txBody>
          <a:bodyPr/>
          <a:lstStyle/>
          <a:p>
            <a:r>
              <a:rPr lang="en-US" dirty="0" smtClean="0"/>
              <a:t>simple and cloud based</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1560379" y="1935163"/>
            <a:ext cx="6023241"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400" dirty="0" smtClean="0"/>
              <a:t>Portal for the organization’s content</a:t>
            </a:r>
            <a:endParaRPr lang="en-US" sz="4400" dirty="0"/>
          </a:p>
        </p:txBody>
      </p:sp>
      <p:pic>
        <p:nvPicPr>
          <p:cNvPr id="2051" name="Picture 3"/>
          <p:cNvPicPr>
            <a:picLocks noChangeAspect="1" noChangeArrowheads="1"/>
          </p:cNvPicPr>
          <p:nvPr/>
        </p:nvPicPr>
        <p:blipFill>
          <a:blip r:embed="rId2" cstate="print"/>
          <a:srcRect l="15000" t="14408" r="18250" b="10463"/>
          <a:stretch>
            <a:fillRect/>
          </a:stretch>
        </p:blipFill>
        <p:spPr bwMode="auto">
          <a:xfrm>
            <a:off x="228600" y="1752600"/>
            <a:ext cx="5016674" cy="4114800"/>
          </a:xfrm>
          <a:prstGeom prst="rect">
            <a:avLst/>
          </a:prstGeom>
          <a:noFill/>
          <a:ln w="9525">
            <a:solidFill>
              <a:schemeClr val="accent1"/>
            </a:solidFill>
            <a:miter lim="800000"/>
            <a:headEnd/>
            <a:tailEnd/>
          </a:ln>
          <a:effectLst>
            <a:outerShdw blurRad="50800" dist="50800" dir="5400000" sx="26000" sy="26000" algn="ctr" rotWithShape="0">
              <a:srgbClr val="000000">
                <a:alpha val="43137"/>
              </a:srgbClr>
            </a:outerShdw>
          </a:effectLst>
        </p:spPr>
      </p:pic>
      <p:pic>
        <p:nvPicPr>
          <p:cNvPr id="2050" name="Picture 2"/>
          <p:cNvPicPr>
            <a:picLocks noChangeAspect="1" noChangeArrowheads="1"/>
          </p:cNvPicPr>
          <p:nvPr/>
        </p:nvPicPr>
        <p:blipFill>
          <a:blip r:embed="rId3" cstate="print"/>
          <a:srcRect/>
          <a:stretch>
            <a:fillRect/>
          </a:stretch>
        </p:blipFill>
        <p:spPr bwMode="auto">
          <a:xfrm>
            <a:off x="3429000" y="2743200"/>
            <a:ext cx="5181600" cy="3776091"/>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6" name="Right Arrow 5"/>
          <p:cNvSpPr/>
          <p:nvPr/>
        </p:nvSpPr>
        <p:spPr>
          <a:xfrm rot="1258443">
            <a:off x="1661338" y="3363121"/>
            <a:ext cx="1447800" cy="609600"/>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Has different levels of sharing – </a:t>
            </a:r>
            <a:endParaRPr lang="en-US" dirty="0"/>
          </a:p>
        </p:txBody>
      </p:sp>
      <p:pic>
        <p:nvPicPr>
          <p:cNvPr id="5122" name="Picture 2"/>
          <p:cNvPicPr>
            <a:picLocks noGrp="1" noChangeAspect="1" noChangeArrowheads="1"/>
          </p:cNvPicPr>
          <p:nvPr>
            <p:ph idx="1"/>
          </p:nvPr>
        </p:nvPicPr>
        <p:blipFill>
          <a:blip r:embed="rId2" cstate="print"/>
          <a:stretch>
            <a:fillRect/>
          </a:stretch>
        </p:blipFill>
        <p:spPr bwMode="auto">
          <a:xfrm>
            <a:off x="1560379" y="1935163"/>
            <a:ext cx="6023241"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400" dirty="0" smtClean="0"/>
              <a:t>Allows the County to provide details and more contacts and links associated with the online maps</a:t>
            </a:r>
            <a:endParaRPr lang="en-US" sz="2400" dirty="0"/>
          </a:p>
        </p:txBody>
      </p:sp>
      <p:pic>
        <p:nvPicPr>
          <p:cNvPr id="3074" name="Picture 2"/>
          <p:cNvPicPr>
            <a:picLocks noGrp="1" noChangeAspect="1" noChangeArrowheads="1"/>
          </p:cNvPicPr>
          <p:nvPr>
            <p:ph idx="1"/>
          </p:nvPr>
        </p:nvPicPr>
        <p:blipFill>
          <a:blip r:embed="rId2" cstate="print"/>
          <a:stretch>
            <a:fillRect/>
          </a:stretch>
        </p:blipFill>
        <p:spPr bwMode="auto">
          <a:xfrm>
            <a:off x="1560379" y="1935163"/>
            <a:ext cx="6023241"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 is vetted and governed</a:t>
            </a:r>
            <a:endParaRPr lang="en-US" dirty="0"/>
          </a:p>
        </p:txBody>
      </p:sp>
      <p:pic>
        <p:nvPicPr>
          <p:cNvPr id="4098" name="Picture 2"/>
          <p:cNvPicPr>
            <a:picLocks noGrp="1" noChangeAspect="1" noChangeArrowheads="1"/>
          </p:cNvPicPr>
          <p:nvPr>
            <p:ph idx="1"/>
          </p:nvPr>
        </p:nvPicPr>
        <p:blipFill>
          <a:blip r:embed="rId2" cstate="print"/>
          <a:stretch>
            <a:fillRect/>
          </a:stretch>
        </p:blipFill>
        <p:spPr bwMode="auto">
          <a:xfrm>
            <a:off x="1560379" y="1935163"/>
            <a:ext cx="6023241"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856488"/>
          </a:xfrm>
        </p:spPr>
        <p:txBody>
          <a:bodyPr/>
          <a:lstStyle/>
          <a:p>
            <a:r>
              <a:rPr lang="en-US" dirty="0" smtClean="0"/>
              <a:t>Publication is fast</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914400" y="1600200"/>
            <a:ext cx="6692007" cy="4876800"/>
          </a:xfrm>
          <a:prstGeom prst="rect">
            <a:avLst/>
          </a:prstGeom>
          <a:noFill/>
          <a:ln w="9525">
            <a:noFill/>
            <a:miter lim="800000"/>
            <a:headEnd/>
            <a:tailEnd/>
          </a:ln>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normAutofit/>
          </a:bodyPr>
          <a:lstStyle/>
          <a:p>
            <a:r>
              <a:rPr lang="en-US" dirty="0" smtClean="0"/>
              <a:t>How much does it cost the County? </a:t>
            </a:r>
          </a:p>
          <a:p>
            <a:r>
              <a:rPr lang="en-US" dirty="0" smtClean="0"/>
              <a:t>What’s the cost to for each site? </a:t>
            </a:r>
          </a:p>
          <a:p>
            <a:r>
              <a:rPr lang="en-US" dirty="0" smtClean="0"/>
              <a:t>Who has access?</a:t>
            </a:r>
          </a:p>
          <a:p>
            <a:r>
              <a:rPr lang="en-US" dirty="0" smtClean="0"/>
              <a:t>How specifically is access governed? </a:t>
            </a:r>
          </a:p>
          <a:p>
            <a:r>
              <a:rPr lang="en-US" dirty="0" smtClean="0"/>
              <a:t>What functionality is available?</a:t>
            </a:r>
          </a:p>
          <a:p>
            <a:r>
              <a:rPr lang="en-US" dirty="0" smtClean="0"/>
              <a:t>What are the best use cases? </a:t>
            </a:r>
          </a:p>
          <a:p>
            <a:r>
              <a:rPr lang="en-US" dirty="0" smtClean="0"/>
              <a:t>How does this save us money? </a:t>
            </a:r>
          </a:p>
          <a:p>
            <a:r>
              <a:rPr lang="en-US" dirty="0" smtClean="0"/>
              <a:t>And how does this move the county depts. forward?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How much does it cost the County to acquire? </a:t>
            </a:r>
          </a:p>
          <a:p>
            <a:pPr lvl="1"/>
            <a:r>
              <a:rPr lang="en-US" i="1" dirty="0" smtClean="0">
                <a:solidFill>
                  <a:schemeClr val="accent1">
                    <a:lumMod val="75000"/>
                  </a:schemeClr>
                </a:solidFill>
              </a:rPr>
              <a:t>Nothing – It was included in our ELA</a:t>
            </a:r>
          </a:p>
          <a:p>
            <a:r>
              <a:rPr lang="en-US" dirty="0" smtClean="0"/>
              <a:t>What’s the cost to for each site?</a:t>
            </a:r>
          </a:p>
          <a:p>
            <a:pPr lvl="1"/>
            <a:r>
              <a:rPr lang="en-US" i="1" dirty="0" smtClean="0">
                <a:solidFill>
                  <a:schemeClr val="accent1">
                    <a:lumMod val="75000"/>
                  </a:schemeClr>
                </a:solidFill>
              </a:rPr>
              <a:t>It depends on web-traffic – more popular sites use more transactions. We will know after tracking expenses.</a:t>
            </a:r>
          </a:p>
          <a:p>
            <a:r>
              <a:rPr lang="en-US" dirty="0" smtClean="0"/>
              <a:t>Who has access?</a:t>
            </a:r>
          </a:p>
          <a:p>
            <a:pPr lvl="1"/>
            <a:r>
              <a:rPr lang="en-US" i="1" dirty="0" smtClean="0">
                <a:solidFill>
                  <a:schemeClr val="accent1">
                    <a:lumMod val="75000"/>
                  </a:schemeClr>
                </a:solidFill>
              </a:rPr>
              <a:t>Any “named user” – some one with an ArcGIS Global Account – can be granted a level of access.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8F50FB7AE94442BD2F58823DF1C488" ma:contentTypeVersion="26" ma:contentTypeDescription="Create a new document." ma:contentTypeScope="" ma:versionID="211664207a9508d60ec36b0a2d526f44">
  <xsd:schema xmlns:xsd="http://www.w3.org/2001/XMLSchema" xmlns:xs="http://www.w3.org/2001/XMLSchema" xmlns:p="http://schemas.microsoft.com/office/2006/metadata/properties" xmlns:ns1="http://schemas.microsoft.com/sharepoint/v3" xmlns:ns2="952e4a77-dc0d-44ec-b9c4-c6831493c744" xmlns:ns3="dee199bb-2399-40a9-a792-be83fef8cb8b" targetNamespace="http://schemas.microsoft.com/office/2006/metadata/properties" ma:root="true" ma:fieldsID="fbb7bd6203a9efea2452b6c07e6a1e4f" ns1:_="" ns2:_="" ns3:_="">
    <xsd:import namespace="http://schemas.microsoft.com/sharepoint/v3"/>
    <xsd:import namespace="952e4a77-dc0d-44ec-b9c4-c6831493c744"/>
    <xsd:import namespace="dee199bb-2399-40a9-a792-be83fef8cb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ServiceOCR" minOccurs="0"/>
                <xsd:element ref="ns3:MediaLengthInSecond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52e4a77-dc0d-44ec-b9c4-c6831493c7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199bb-2399-40a9-a792-be83fef8cb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Expiration" staticId="0x010100498F50FB7AE94442BD2F58823DF1C488|-51046458" UniqueId="008d6ad6-60c2-4f45-ade4-6a56095fc37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61</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ExpireDateSaved xmlns="http://schemas.microsoft.com/sharepoint/v3" xsi:nil="true"/>
    <_dlc_ExpireDate xmlns="http://schemas.microsoft.com/sharepoint/v3">2022-03-13T23:57:30+00:00</_dlc_ExpireDate>
  </documentManagement>
</p:properties>
</file>

<file path=customXml/itemProps1.xml><?xml version="1.0" encoding="utf-8"?>
<ds:datastoreItem xmlns:ds="http://schemas.openxmlformats.org/officeDocument/2006/customXml" ds:itemID="{2922FC31-615D-446F-A1ED-F8065487CCFB}"/>
</file>

<file path=customXml/itemProps2.xml><?xml version="1.0" encoding="utf-8"?>
<ds:datastoreItem xmlns:ds="http://schemas.openxmlformats.org/officeDocument/2006/customXml" ds:itemID="{463CD6F7-5ED8-47A8-842F-238233CCEB25}"/>
</file>

<file path=customXml/itemProps3.xml><?xml version="1.0" encoding="utf-8"?>
<ds:datastoreItem xmlns:ds="http://schemas.openxmlformats.org/officeDocument/2006/customXml" ds:itemID="{366B14F5-8B2B-4622-A5D6-7CF041734B19}"/>
</file>

<file path=customXml/itemProps4.xml><?xml version="1.0" encoding="utf-8"?>
<ds:datastoreItem xmlns:ds="http://schemas.openxmlformats.org/officeDocument/2006/customXml" ds:itemID="{2AFBFEC9-0BAC-4304-8171-5FF0D1840F52}"/>
</file>

<file path=docProps/app.xml><?xml version="1.0" encoding="utf-8"?>
<Properties xmlns="http://schemas.openxmlformats.org/officeDocument/2006/extended-properties" xmlns:vt="http://schemas.openxmlformats.org/officeDocument/2006/docPropsVTypes">
  <Template>Flow</Template>
  <TotalTime>1774</TotalTime>
  <Words>420</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ArcGIS Online for Organizations</vt:lpstr>
      <vt:lpstr>simple and cloud based</vt:lpstr>
      <vt:lpstr>Portal for the organization’s content</vt:lpstr>
      <vt:lpstr>Has different levels of sharing – </vt:lpstr>
      <vt:lpstr>Allows the County to provide details and more contacts and links associated with the online maps</vt:lpstr>
      <vt:lpstr>Content is vetted and governed</vt:lpstr>
      <vt:lpstr>Publication is fast</vt:lpstr>
      <vt:lpstr>Frequently Asked Questions</vt:lpstr>
      <vt:lpstr>Answers</vt:lpstr>
      <vt:lpstr>Answers</vt:lpstr>
      <vt:lpstr>Answers</vt:lpstr>
      <vt:lpstr>Answers</vt:lpstr>
      <vt:lpstr>Where is it?</vt:lpstr>
    </vt:vector>
  </TitlesOfParts>
  <Company>County of San Diego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ArcGIS Online for Organizations</dc:title>
  <dc:creator>COSD</dc:creator>
  <cp:lastModifiedBy>COSD</cp:lastModifiedBy>
  <cp:revision>26</cp:revision>
  <dcterms:created xsi:type="dcterms:W3CDTF">2012-08-13T21:37:47Z</dcterms:created>
  <dcterms:modified xsi:type="dcterms:W3CDTF">2013-01-14T17:42:41Z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39776679</vt:i4>
  </property>
  <property fmtid="{D5CDD505-2E9C-101B-9397-08002B2CF9AE}" pid="3" name="_NewReviewCycle">
    <vt:lpwstr/>
  </property>
  <property fmtid="{D5CDD505-2E9C-101B-9397-08002B2CF9AE}" pid="4" name="_EmailSubject">
    <vt:lpwstr>SDRGC Meeting, January 9, 2013</vt:lpwstr>
  </property>
  <property fmtid="{D5CDD505-2E9C-101B-9397-08002B2CF9AE}" pid="5" name="_AuthorEmail">
    <vt:lpwstr>Ross.Martin@sdcounty.ca.gov</vt:lpwstr>
  </property>
  <property fmtid="{D5CDD505-2E9C-101B-9397-08002B2CF9AE}" pid="6" name="_AuthorEmailDisplayName">
    <vt:lpwstr>Martin, Ross P</vt:lpwstr>
  </property>
  <property fmtid="{D5CDD505-2E9C-101B-9397-08002B2CF9AE}" pid="7" name="ContentTypeId">
    <vt:lpwstr>0x010100498F50FB7AE94442BD2F58823DF1C488</vt:lpwstr>
  </property>
  <property fmtid="{D5CDD505-2E9C-101B-9397-08002B2CF9AE}" pid="8" name="_dlc_policyId">
    <vt:lpwstr>0x010100498F50FB7AE94442BD2F58823DF1C488|-51046458</vt:lpwstr>
  </property>
  <property fmtid="{D5CDD505-2E9C-101B-9397-08002B2CF9AE}" pid="9" name="ItemRetentionFormula">
    <vt:lpwstr>&lt;formula id="Microsoft.Office.RecordsManagement.PolicyFeatures.Expiration.Formula.BuiltIn"&gt;&lt;number&gt;61&lt;/number&gt;&lt;property&gt;Created&lt;/property&gt;&lt;propertyId&gt;8c06beca-0777-48f7-91c7-6da68bc07b69&lt;/propertyId&gt;&lt;period&gt;days&lt;/period&gt;&lt;/formula&gt;</vt:lpwstr>
  </property>
</Properties>
</file>