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Lst>
  <p:notesMasterIdLst>
    <p:notesMasterId r:id="rId11"/>
  </p:notesMasterIdLst>
  <p:sldIdLst>
    <p:sldId id="256" r:id="rId2"/>
    <p:sldId id="257" r:id="rId3"/>
    <p:sldId id="262" r:id="rId4"/>
    <p:sldId id="258" r:id="rId5"/>
    <p:sldId id="259" r:id="rId6"/>
    <p:sldId id="264" r:id="rId7"/>
    <p:sldId id="265" r:id="rId8"/>
    <p:sldId id="260" r:id="rId9"/>
    <p:sldId id="26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9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8" Type="http://schemas.openxmlformats.org/officeDocument/2006/relationships/slide" Target="slides/slide7.xml"/><Relationship Id="rId18"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printerSettings" Target="printerSettings/printerSettings1.bin"/><Relationship Id="rId7" Type="http://schemas.openxmlformats.org/officeDocument/2006/relationships/slide" Target="slides/slide6.xml"/><Relationship Id="rId17" Type="http://schemas.openxmlformats.org/officeDocument/2006/relationships/customXml" Target="../customXml/item1.xml"/><Relationship Id="rId16" Type="http://schemas.openxmlformats.org/officeDocument/2006/relationships/tableStyles" Target="tableStyles.xml"/><Relationship Id="rId2" Type="http://schemas.openxmlformats.org/officeDocument/2006/relationships/slide" Target="slides/slide1.xml"/><Relationship Id="rId20" Type="http://schemas.openxmlformats.org/officeDocument/2006/relationships/customXml" Target="../customXml/item4.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3.xml"/><Relationship Id="rId1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85ADCA8-B83E-4C2D-ADE9-0C007D06F525}" type="slidenum">
              <a:rPr lang="en-US"/>
              <a:pPr/>
              <a:t>‹#›</a:t>
            </a:fld>
            <a:endParaRPr lang="en-US"/>
          </a:p>
        </p:txBody>
      </p:sp>
    </p:spTree>
    <p:extLst>
      <p:ext uri="{BB962C8B-B14F-4D97-AF65-F5344CB8AC3E}">
        <p14:creationId xmlns:p14="http://schemas.microsoft.com/office/powerpoint/2010/main" val="228875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6758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7588" name="Rectangle 4"/>
          <p:cNvSpPr>
            <a:spLocks noGrp="1" noChangeArrowheads="1"/>
          </p:cNvSpPr>
          <p:nvPr>
            <p:ph type="dt" sz="quarter" idx="2"/>
          </p:nvPr>
        </p:nvSpPr>
        <p:spPr/>
        <p:txBody>
          <a:bodyPr/>
          <a:lstStyle>
            <a:lvl1pPr>
              <a:defRPr/>
            </a:lvl1pPr>
          </a:lstStyle>
          <a:p>
            <a:endParaRPr lang="en-US"/>
          </a:p>
        </p:txBody>
      </p:sp>
      <p:sp>
        <p:nvSpPr>
          <p:cNvPr id="67589" name="Rectangle 5"/>
          <p:cNvSpPr>
            <a:spLocks noGrp="1" noChangeArrowheads="1"/>
          </p:cNvSpPr>
          <p:nvPr>
            <p:ph type="ftr" sz="quarter" idx="3"/>
          </p:nvPr>
        </p:nvSpPr>
        <p:spPr/>
        <p:txBody>
          <a:bodyPr/>
          <a:lstStyle>
            <a:lvl1pPr>
              <a:defRPr/>
            </a:lvl1pPr>
          </a:lstStyle>
          <a:p>
            <a:endParaRPr lang="en-US"/>
          </a:p>
        </p:txBody>
      </p:sp>
      <p:sp>
        <p:nvSpPr>
          <p:cNvPr id="67590" name="Rectangle 6"/>
          <p:cNvSpPr>
            <a:spLocks noGrp="1" noChangeArrowheads="1"/>
          </p:cNvSpPr>
          <p:nvPr>
            <p:ph type="sldNum" sz="quarter" idx="4"/>
          </p:nvPr>
        </p:nvSpPr>
        <p:spPr/>
        <p:txBody>
          <a:bodyPr/>
          <a:lstStyle>
            <a:lvl1pPr>
              <a:defRPr/>
            </a:lvl1pPr>
          </a:lstStyle>
          <a:p>
            <a:fld id="{9E73DEFA-7A2E-4A45-871B-6A5765F3352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B4E17-D7D6-4FB9-B68B-E9499B5D1DD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D78BAF-7DB9-44F9-98EE-0A132581D8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4E60DA-36CF-4B82-8470-93DAA9EFCA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337DA8-8CD5-4410-89BB-75A389EDB4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E256C4-ECE6-45DC-AC53-AB0D01BEC1A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AD94F1-943D-4D61-9135-3D8443F3D34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74A60C-B6B3-4072-9BF9-55D90004C7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94E78F-0D9E-4CAA-A6FF-FC1858694E9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EE12AD-B01F-458F-8D11-668EF7CC4A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86A416-FE61-4850-B2C8-5CD3ACF67D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66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9C462685-853C-4C61-A3EC-E8814776E79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s2.sandag.org/RegionalParks" TargetMode="Externa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emily.kochert@sdcounty.c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TW" b="1" dirty="0">
                <a:ea typeface="新細明體" charset="-120"/>
              </a:rPr>
              <a:t>San Diego </a:t>
            </a:r>
            <a:r>
              <a:rPr lang="en-US" altLang="zh-TW" b="1" dirty="0" smtClean="0">
                <a:ea typeface="新細明體" charset="-120"/>
              </a:rPr>
              <a:t>County Regional Parks Layer</a:t>
            </a:r>
            <a:r>
              <a:rPr lang="en-US" altLang="zh-TW" dirty="0" smtClean="0">
                <a:ea typeface="新細明體" charset="-120"/>
              </a:rPr>
              <a:t> </a:t>
            </a:r>
            <a:endParaRPr lang="en-US" dirty="0"/>
          </a:p>
        </p:txBody>
      </p:sp>
      <p:sp>
        <p:nvSpPr>
          <p:cNvPr id="2052" name="Text Box 4"/>
          <p:cNvSpPr txBox="1">
            <a:spLocks noChangeArrowheads="1"/>
          </p:cNvSpPr>
          <p:nvPr/>
        </p:nvSpPr>
        <p:spPr bwMode="auto">
          <a:xfrm>
            <a:off x="2286155" y="5486400"/>
            <a:ext cx="4538358" cy="923330"/>
          </a:xfrm>
          <a:prstGeom prst="rect">
            <a:avLst/>
          </a:prstGeom>
          <a:noFill/>
          <a:ln w="9525">
            <a:noFill/>
            <a:miter lim="800000"/>
            <a:headEnd/>
            <a:tailEnd/>
          </a:ln>
          <a:effectLst/>
        </p:spPr>
        <p:txBody>
          <a:bodyPr wrap="none">
            <a:spAutoFit/>
          </a:bodyPr>
          <a:lstStyle/>
          <a:p>
            <a:pPr algn="ctr"/>
            <a:r>
              <a:rPr lang="en-US" dirty="0" smtClean="0"/>
              <a:t>Julie Wartell, San Diego County DA’s Office</a:t>
            </a:r>
            <a:endParaRPr lang="en-US" dirty="0"/>
          </a:p>
          <a:p>
            <a:pPr algn="ctr"/>
            <a:r>
              <a:rPr lang="en-US" i="1" dirty="0" smtClean="0"/>
              <a:t>*Grace Chung, SANDAG</a:t>
            </a:r>
          </a:p>
          <a:p>
            <a:pPr algn="ctr"/>
            <a:r>
              <a:rPr lang="en-US" i="1" dirty="0" smtClean="0"/>
              <a:t>*Ross Martin, San Diego County GIS</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864BA30-96E2-4B96-BEFD-070912BB68F6}" type="slidenum">
              <a:rPr lang="en-US"/>
              <a:pPr/>
              <a:t>2</a:t>
            </a:fld>
            <a:endParaRPr lang="en-US"/>
          </a:p>
        </p:txBody>
      </p:sp>
      <p:sp>
        <p:nvSpPr>
          <p:cNvPr id="3074" name="Rectangle 2"/>
          <p:cNvSpPr>
            <a:spLocks noGrp="1" noChangeArrowheads="1"/>
          </p:cNvSpPr>
          <p:nvPr>
            <p:ph type="title"/>
          </p:nvPr>
        </p:nvSpPr>
        <p:spPr/>
        <p:txBody>
          <a:bodyPr/>
          <a:lstStyle/>
          <a:p>
            <a:r>
              <a:rPr lang="en-US" altLang="zh-TW" b="1" u="sng">
                <a:ea typeface="新細明體" charset="-120"/>
              </a:rPr>
              <a:t>Purpose</a:t>
            </a:r>
            <a:r>
              <a:rPr lang="en-US" altLang="zh-TW">
                <a:ea typeface="新細明體" charset="-120"/>
              </a:rPr>
              <a:t> </a:t>
            </a:r>
            <a:endParaRPr lang="en-US"/>
          </a:p>
        </p:txBody>
      </p:sp>
      <p:sp>
        <p:nvSpPr>
          <p:cNvPr id="3075" name="Rectangle 3"/>
          <p:cNvSpPr>
            <a:spLocks noGrp="1" noChangeArrowheads="1"/>
          </p:cNvSpPr>
          <p:nvPr>
            <p:ph type="body" idx="1"/>
          </p:nvPr>
        </p:nvSpPr>
        <p:spPr/>
        <p:txBody>
          <a:bodyPr/>
          <a:lstStyle/>
          <a:p>
            <a:pPr>
              <a:lnSpc>
                <a:spcPct val="80000"/>
              </a:lnSpc>
            </a:pPr>
            <a:r>
              <a:rPr lang="en-US" sz="2800" dirty="0">
                <a:latin typeface="Arial" charset="0"/>
              </a:rPr>
              <a:t>The San Diego Region Active Parks dataset represents an ongoing effort to map all active park areas</a:t>
            </a:r>
            <a:r>
              <a:rPr lang="en-US" sz="1800" dirty="0">
                <a:latin typeface="Arial" charset="0"/>
                <a:cs typeface="Tahoma" charset="0"/>
              </a:rPr>
              <a:t>¹</a:t>
            </a:r>
            <a:r>
              <a:rPr lang="en-US" sz="2800" dirty="0">
                <a:latin typeface="Arial" charset="0"/>
              </a:rPr>
              <a:t> for monitoring registered sex offenders who are required to live farther than 2000 feet from parks "where children gather" as required by Jessica’s Law</a:t>
            </a:r>
            <a:r>
              <a:rPr lang="en-US" sz="1800" dirty="0">
                <a:latin typeface="Arial" charset="0"/>
                <a:cs typeface="Tahoma" charset="0"/>
              </a:rPr>
              <a:t>²</a:t>
            </a:r>
            <a:r>
              <a:rPr lang="en-US" sz="2800" dirty="0">
                <a:latin typeface="Arial" charset="0"/>
              </a:rPr>
              <a:t>.</a:t>
            </a:r>
            <a:r>
              <a:rPr lang="en-US" altLang="zh-TW" sz="2800" dirty="0">
                <a:latin typeface="Arial" charset="0"/>
                <a:ea typeface="新細明體" charset="-120"/>
              </a:rPr>
              <a:t>  </a:t>
            </a:r>
          </a:p>
          <a:p>
            <a:pPr>
              <a:lnSpc>
                <a:spcPct val="80000"/>
              </a:lnSpc>
              <a:buFont typeface="Wingdings" pitchFamily="2" charset="2"/>
              <a:buNone/>
            </a:pPr>
            <a:endParaRPr lang="en-US" altLang="zh-TW" sz="2800" dirty="0">
              <a:latin typeface="Arial" charset="0"/>
              <a:ea typeface="新細明體" charset="-120"/>
            </a:endParaRPr>
          </a:p>
          <a:p>
            <a:pPr>
              <a:lnSpc>
                <a:spcPct val="80000"/>
              </a:lnSpc>
            </a:pPr>
            <a:r>
              <a:rPr lang="en-US" altLang="zh-TW" sz="2800" dirty="0">
                <a:latin typeface="Arial" charset="0"/>
                <a:ea typeface="新細明體" charset="-120"/>
              </a:rPr>
              <a:t>It primarily consists of public access parks, but may contain privately owned park land if the parcel is categorized as </a:t>
            </a:r>
            <a:r>
              <a:rPr lang="en-US" altLang="zh-TW" sz="2800" dirty="0" smtClean="0">
                <a:latin typeface="Arial" charset="0"/>
                <a:ea typeface="新細明體" charset="-120"/>
              </a:rPr>
              <a:t>“Active Park</a:t>
            </a:r>
            <a:r>
              <a:rPr lang="en-US" altLang="zh-TW" sz="2800" dirty="0">
                <a:latin typeface="Arial" charset="0"/>
                <a:ea typeface="新細明體" charset="-120"/>
              </a:rPr>
              <a:t>" in the SANDAG </a:t>
            </a:r>
            <a:r>
              <a:rPr lang="en-US" altLang="zh-TW" sz="2800" dirty="0" err="1">
                <a:latin typeface="Arial" charset="0"/>
                <a:ea typeface="新細明體" charset="-120"/>
              </a:rPr>
              <a:t>Landcore</a:t>
            </a:r>
            <a:r>
              <a:rPr lang="en-US" altLang="zh-TW" sz="2800" dirty="0">
                <a:latin typeface="Arial" charset="0"/>
                <a:ea typeface="新細明體" charset="-120"/>
              </a:rPr>
              <a:t> layer.</a:t>
            </a: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7E4FA760-89E0-4E54-AF54-D017FF8C8B4E}" type="slidenum">
              <a:rPr lang="en-US"/>
              <a:pPr/>
              <a:t>3</a:t>
            </a:fld>
            <a:endParaRPr lang="en-US"/>
          </a:p>
        </p:txBody>
      </p:sp>
      <p:sp>
        <p:nvSpPr>
          <p:cNvPr id="72709" name="Rectangle 5"/>
          <p:cNvSpPr>
            <a:spLocks noChangeArrowheads="1"/>
          </p:cNvSpPr>
          <p:nvPr/>
        </p:nvSpPr>
        <p:spPr bwMode="auto">
          <a:xfrm>
            <a:off x="304800" y="1512888"/>
            <a:ext cx="8534400" cy="3321050"/>
          </a:xfrm>
          <a:prstGeom prst="rect">
            <a:avLst/>
          </a:prstGeom>
          <a:noFill/>
          <a:ln w="9525">
            <a:noFill/>
            <a:miter lim="800000"/>
            <a:headEnd/>
            <a:tailEnd/>
          </a:ln>
          <a:effectLst/>
        </p:spPr>
        <p:txBody>
          <a:bodyPr anchor="ctr">
            <a:spAutoFit/>
          </a:bodyPr>
          <a:lstStyle/>
          <a:p>
            <a:pPr eaLnBrk="1" hangingPunct="1"/>
            <a:r>
              <a:rPr lang="en-US" altLang="zh-TW" sz="1200">
                <a:latin typeface="Arial" charset="0"/>
                <a:ea typeface="新細明體" charset="-120"/>
                <a:cs typeface="Times New Roman" pitchFamily="18" charset="0"/>
              </a:rPr>
              <a:t>(1).  San Diego County Code of Regulatory Ordinances SEC 810.102.(a)</a:t>
            </a:r>
          </a:p>
          <a:p>
            <a:r>
              <a:rPr lang="en-US" altLang="zh-TW" sz="1200">
                <a:latin typeface="Arial" charset="0"/>
                <a:ea typeface="新細明體" charset="-120"/>
                <a:cs typeface="Times New Roman" pitchFamily="18" charset="0"/>
              </a:rPr>
              <a:t>(a)     </a:t>
            </a:r>
            <a:r>
              <a:rPr lang="en-US" altLang="zh-TW" sz="1600" b="1">
                <a:latin typeface="Arial" charset="0"/>
                <a:ea typeface="新細明體" charset="-120"/>
                <a:cs typeface="Times New Roman" pitchFamily="18" charset="0"/>
              </a:rPr>
              <a:t>"Active Recreational Uses"</a:t>
            </a:r>
            <a:r>
              <a:rPr lang="en-US" altLang="zh-TW" sz="1200">
                <a:latin typeface="Arial" charset="0"/>
                <a:ea typeface="新細明體" charset="-120"/>
                <a:cs typeface="Times New Roman" pitchFamily="18" charset="0"/>
              </a:rPr>
              <a:t> means recreation facilities occurring on level or gently sloping land (maximum 10%) restricted for park and recreation purposes in a planned development which are designed to provide individual or group activities of an active nature common to local parks in San Diego County,</a:t>
            </a:r>
            <a:r>
              <a:rPr lang="en-US" altLang="zh-TW" sz="1400">
                <a:latin typeface="Arial" charset="0"/>
                <a:ea typeface="新細明體" charset="-120"/>
                <a:cs typeface="Times New Roman" pitchFamily="18" charset="0"/>
              </a:rPr>
              <a:t> </a:t>
            </a:r>
            <a:r>
              <a:rPr lang="en-US" altLang="zh-TW" sz="1600" b="1">
                <a:latin typeface="Arial" charset="0"/>
                <a:ea typeface="新細明體" charset="-120"/>
                <a:cs typeface="Times New Roman" pitchFamily="18" charset="0"/>
              </a:rPr>
              <a:t>including, but not limited to, open lawn, sports fields, court games, swimming pools, children's play areas, picnic areas, recreation buildings, dance slabs, and recreational community gardening</a:t>
            </a:r>
            <a:r>
              <a:rPr lang="en-US" altLang="zh-TW" sz="1600">
                <a:latin typeface="Arial" charset="0"/>
                <a:ea typeface="新細明體" charset="-120"/>
                <a:cs typeface="Times New Roman" pitchFamily="18" charset="0"/>
              </a:rPr>
              <a:t>.</a:t>
            </a:r>
            <a:r>
              <a:rPr lang="en-US" altLang="zh-TW" sz="1400">
                <a:latin typeface="Arial" charset="0"/>
                <a:ea typeface="新細明體" charset="-120"/>
                <a:cs typeface="Times New Roman" pitchFamily="18" charset="0"/>
              </a:rPr>
              <a:t> </a:t>
            </a:r>
            <a:r>
              <a:rPr lang="en-US" altLang="zh-TW" sz="1200">
                <a:latin typeface="Arial" charset="0"/>
                <a:ea typeface="新細明體" charset="-120"/>
                <a:cs typeface="Times New Roman" pitchFamily="18" charset="0"/>
              </a:rPr>
              <a:t>Active Recreational Uses </a:t>
            </a:r>
            <a:r>
              <a:rPr lang="en-US" altLang="zh-TW" sz="1600" b="1">
                <a:latin typeface="Arial" charset="0"/>
                <a:ea typeface="新細明體" charset="-120"/>
                <a:cs typeface="Times New Roman" pitchFamily="18" charset="0"/>
              </a:rPr>
              <a:t>do not include</a:t>
            </a:r>
            <a:r>
              <a:rPr lang="en-US" altLang="zh-TW" sz="1200">
                <a:latin typeface="Arial" charset="0"/>
                <a:ea typeface="新細明體" charset="-120"/>
                <a:cs typeface="Times New Roman" pitchFamily="18" charset="0"/>
              </a:rPr>
              <a:t> natural open space, nature study areas, open space for buffer areas, steep slopes, golf courses, riding and hiking trails, scenic overlooks, water courses, drainage areas, water bodies (lakes, ponds, reservoirs), marinas and boating areas, parking areas, and archaeology areas.</a:t>
            </a:r>
          </a:p>
          <a:p>
            <a:r>
              <a:rPr lang="en-US" altLang="zh-TW" sz="1400">
                <a:latin typeface="Arial" charset="0"/>
                <a:ea typeface="新細明體" charset="-120"/>
                <a:cs typeface="Times New Roman" pitchFamily="18" charset="0"/>
              </a:rPr>
              <a:t> </a:t>
            </a:r>
          </a:p>
          <a:p>
            <a:r>
              <a:rPr lang="en-US" altLang="zh-TW" sz="1400">
                <a:latin typeface="Arial" charset="0"/>
                <a:ea typeface="新細明體" charset="-120"/>
                <a:cs typeface="Times New Roman" pitchFamily="18" charset="0"/>
              </a:rPr>
              <a:t>(2). "Jessica's Law" </a:t>
            </a:r>
          </a:p>
          <a:p>
            <a:r>
              <a:rPr lang="en-US" altLang="zh-TW" sz="1400">
                <a:latin typeface="Arial" charset="0"/>
                <a:ea typeface="新細明體" charset="-120"/>
                <a:cs typeface="Times New Roman" pitchFamily="18" charset="0"/>
              </a:rPr>
              <a:t>SEC. 21. Section 3003.5 of the Penal Code is amended to read:</a:t>
            </a:r>
          </a:p>
          <a:p>
            <a:r>
              <a:rPr lang="en-US" altLang="zh-TW" sz="1400">
                <a:latin typeface="Arial" charset="0"/>
                <a:ea typeface="新細明體" charset="-120"/>
                <a:cs typeface="Times New Roman" pitchFamily="18" charset="0"/>
              </a:rPr>
              <a:t>3003.5 (b) Notwithstanding any other provision of law, it is unlawful for any person for whom registration is required pursuant to Section 290 to reside within 2000 feet of any public or private school, or park where children regularly gather.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DD41AA-C5F2-49BF-A609-A377CB8BA712}" type="slidenum">
              <a:rPr lang="en-US"/>
              <a:pPr/>
              <a:t>4</a:t>
            </a:fld>
            <a:endParaRPr lang="en-US"/>
          </a:p>
        </p:txBody>
      </p:sp>
      <p:sp>
        <p:nvSpPr>
          <p:cNvPr id="4098" name="Rectangle 2"/>
          <p:cNvSpPr>
            <a:spLocks noGrp="1" noChangeArrowheads="1"/>
          </p:cNvSpPr>
          <p:nvPr>
            <p:ph type="title"/>
          </p:nvPr>
        </p:nvSpPr>
        <p:spPr>
          <a:xfrm>
            <a:off x="457200" y="381000"/>
            <a:ext cx="8229600" cy="990600"/>
          </a:xfrm>
        </p:spPr>
        <p:txBody>
          <a:bodyPr/>
          <a:lstStyle/>
          <a:p>
            <a:r>
              <a:rPr lang="en-US" altLang="zh-TW" sz="4000" b="1" u="sng" dirty="0">
                <a:ea typeface="新細明體" charset="-120"/>
              </a:rPr>
              <a:t>How it was </a:t>
            </a:r>
            <a:r>
              <a:rPr lang="en-US" altLang="zh-TW" sz="4000" b="1" u="sng" dirty="0" smtClean="0">
                <a:ea typeface="新細明體" charset="-120"/>
              </a:rPr>
              <a:t>created</a:t>
            </a:r>
            <a:endParaRPr lang="en-US" sz="4000" b="1" u="sng" dirty="0"/>
          </a:p>
        </p:txBody>
      </p:sp>
      <p:sp>
        <p:nvSpPr>
          <p:cNvPr id="4099" name="Rectangle 3"/>
          <p:cNvSpPr>
            <a:spLocks noGrp="1" noChangeArrowheads="1"/>
          </p:cNvSpPr>
          <p:nvPr>
            <p:ph type="body" idx="1"/>
          </p:nvPr>
        </p:nvSpPr>
        <p:spPr>
          <a:xfrm>
            <a:off x="457200" y="1447800"/>
            <a:ext cx="8229600" cy="2667000"/>
          </a:xfrm>
        </p:spPr>
        <p:txBody>
          <a:bodyPr/>
          <a:lstStyle/>
          <a:p>
            <a:pPr>
              <a:lnSpc>
                <a:spcPct val="90000"/>
              </a:lnSpc>
            </a:pPr>
            <a:r>
              <a:rPr lang="en-US" altLang="zh-TW" sz="2400" dirty="0">
                <a:latin typeface="Arial" charset="0"/>
                <a:ea typeface="新細明體" charset="-120"/>
              </a:rPr>
              <a:t>Active park areas from County of San Diego Parks and City of San Diego Parks were combined with SANDAG </a:t>
            </a:r>
            <a:r>
              <a:rPr lang="en-US" altLang="zh-TW" sz="2400" dirty="0" err="1">
                <a:latin typeface="Arial" charset="0"/>
                <a:ea typeface="新細明體" charset="-120"/>
              </a:rPr>
              <a:t>Landcore</a:t>
            </a:r>
            <a:r>
              <a:rPr lang="en-US" altLang="zh-TW" sz="2400" dirty="0">
                <a:latin typeface="Arial" charset="0"/>
                <a:ea typeface="新細明體" charset="-120"/>
              </a:rPr>
              <a:t> data (active parks and active beaches).</a:t>
            </a:r>
          </a:p>
          <a:p>
            <a:pPr>
              <a:lnSpc>
                <a:spcPct val="90000"/>
              </a:lnSpc>
              <a:buFont typeface="Wingdings" pitchFamily="2" charset="2"/>
              <a:buNone/>
            </a:pPr>
            <a:endParaRPr lang="en-US" altLang="zh-TW" sz="2400" dirty="0">
              <a:latin typeface="Arial" charset="0"/>
              <a:ea typeface="新細明體" charset="-120"/>
            </a:endParaRPr>
          </a:p>
          <a:p>
            <a:pPr>
              <a:lnSpc>
                <a:spcPct val="90000"/>
              </a:lnSpc>
            </a:pPr>
            <a:r>
              <a:rPr lang="en-US" altLang="zh-TW" sz="2400" dirty="0">
                <a:latin typeface="Arial" charset="0"/>
                <a:ea typeface="新細明體" charset="-120"/>
              </a:rPr>
              <a:t>For park land with no associated name, </a:t>
            </a:r>
            <a:r>
              <a:rPr lang="en-US" altLang="zh-TW" sz="2400" dirty="0" err="1">
                <a:latin typeface="Arial" charset="0"/>
                <a:ea typeface="新細明體" charset="-120"/>
              </a:rPr>
              <a:t>Geonames</a:t>
            </a:r>
            <a:r>
              <a:rPr lang="en-US" altLang="zh-TW" sz="2400" dirty="0">
                <a:latin typeface="Arial" charset="0"/>
                <a:ea typeface="新細明體" charset="-120"/>
              </a:rPr>
              <a:t> and Thomas Brothers datasets were used as a supplementary source of information. </a:t>
            </a:r>
            <a:endParaRPr lang="en-US" sz="2400" dirty="0">
              <a:latin typeface="Arial" charset="0"/>
            </a:endParaRPr>
          </a:p>
        </p:txBody>
      </p:sp>
      <p:sp>
        <p:nvSpPr>
          <p:cNvPr id="7" name="Rectangle 2"/>
          <p:cNvSpPr txBox="1">
            <a:spLocks noChangeArrowheads="1"/>
          </p:cNvSpPr>
          <p:nvPr/>
        </p:nvSpPr>
        <p:spPr bwMode="auto">
          <a:xfrm>
            <a:off x="381000" y="41910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4000" b="1" i="0" u="sng"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新細明體" charset="-120"/>
                <a:cs typeface="+mj-cs"/>
              </a:rPr>
              <a:t>Then what?</a:t>
            </a:r>
            <a:endParaRPr kumimoji="0" lang="en-US" sz="4000" b="1" i="0" u="sng"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8" name="Rectangle 3"/>
          <p:cNvSpPr txBox="1">
            <a:spLocks noChangeArrowheads="1"/>
          </p:cNvSpPr>
          <p:nvPr/>
        </p:nvSpPr>
        <p:spPr bwMode="auto">
          <a:xfrm>
            <a:off x="381000" y="5257800"/>
            <a:ext cx="8229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hlink"/>
              </a:buClr>
              <a:buSzPct val="65000"/>
              <a:buFont typeface="Wingdings" pitchFamily="2" charset="2"/>
              <a:buChar char="n"/>
              <a:tabLst/>
              <a:defRPr/>
            </a:pPr>
            <a:r>
              <a:rPr kumimoji="0" lang="en-US" altLang="zh-TW"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charset="0"/>
                <a:ea typeface="新細明體" charset="-120"/>
                <a:cs typeface="+mn-cs"/>
              </a:rPr>
              <a:t>Needed input from the other 16 cities in the County.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42F47D0-E3E9-49BB-BE07-4B4C5749D861}" type="slidenum">
              <a:rPr lang="en-US"/>
              <a:pPr/>
              <a:t>5</a:t>
            </a:fld>
            <a:endParaRPr lang="en-US"/>
          </a:p>
        </p:txBody>
      </p:sp>
      <p:sp>
        <p:nvSpPr>
          <p:cNvPr id="5122" name="Rectangle 2"/>
          <p:cNvSpPr>
            <a:spLocks noGrp="1" noChangeArrowheads="1"/>
          </p:cNvSpPr>
          <p:nvPr>
            <p:ph type="title"/>
          </p:nvPr>
        </p:nvSpPr>
        <p:spPr/>
        <p:txBody>
          <a:bodyPr/>
          <a:lstStyle/>
          <a:p>
            <a:r>
              <a:rPr lang="en-US" altLang="zh-TW" sz="4000" b="1">
                <a:ea typeface="新細明體" charset="-120"/>
              </a:rPr>
              <a:t>San Diego Region Active Parks Review Website</a:t>
            </a:r>
            <a:r>
              <a:rPr lang="en-US" altLang="zh-TW" sz="4000">
                <a:ea typeface="新細明體" charset="-120"/>
              </a:rPr>
              <a:t> </a:t>
            </a:r>
            <a:endParaRPr lang="en-US" sz="4000"/>
          </a:p>
        </p:txBody>
      </p:sp>
      <p:pic>
        <p:nvPicPr>
          <p:cNvPr id="5124" name="Picture 4">
            <a:hlinkClick r:id="rId2"/>
          </p:cNvPr>
          <p:cNvPicPr>
            <a:picLocks noGrp="1" noChangeAspect="1" noChangeArrowheads="1"/>
          </p:cNvPicPr>
          <p:nvPr>
            <p:ph type="body" idx="1"/>
          </p:nvPr>
        </p:nvPicPr>
        <p:blipFill>
          <a:blip r:embed="rId3" cstate="print"/>
          <a:srcRect/>
          <a:stretch>
            <a:fillRect/>
          </a:stretch>
        </p:blipFill>
        <p:spPr>
          <a:xfrm>
            <a:off x="457199" y="1905000"/>
            <a:ext cx="4541075" cy="4038600"/>
          </a:xfrm>
          <a:ln/>
        </p:spPr>
      </p:pic>
      <p:sp>
        <p:nvSpPr>
          <p:cNvPr id="5125" name="Text Box 5"/>
          <p:cNvSpPr txBox="1">
            <a:spLocks noChangeArrowheads="1"/>
          </p:cNvSpPr>
          <p:nvPr/>
        </p:nvSpPr>
        <p:spPr bwMode="auto">
          <a:xfrm>
            <a:off x="590550" y="6110287"/>
            <a:ext cx="4286250" cy="366713"/>
          </a:xfrm>
          <a:prstGeom prst="rect">
            <a:avLst/>
          </a:prstGeom>
          <a:noFill/>
          <a:ln w="9525">
            <a:noFill/>
            <a:miter lim="800000"/>
            <a:headEnd/>
            <a:tailEnd/>
          </a:ln>
          <a:effectLst/>
        </p:spPr>
        <p:txBody>
          <a:bodyPr wrap="none">
            <a:spAutoFit/>
          </a:bodyPr>
          <a:lstStyle/>
          <a:p>
            <a:pPr eaLnBrk="1" hangingPunct="1"/>
            <a:r>
              <a:rPr lang="en-US" altLang="zh-TW" b="1" dirty="0">
                <a:latin typeface="Arial" charset="0"/>
                <a:ea typeface="新細明體" charset="-120"/>
                <a:hlinkClick r:id="rId2" tooltip="http://gis2.sandag.org/RegionalParks"/>
              </a:rPr>
              <a:t>http://gis2.sandag.org/RegionalParks</a:t>
            </a:r>
            <a:r>
              <a:rPr lang="en-US" altLang="zh-TW" dirty="0">
                <a:latin typeface="Arial" charset="0"/>
                <a:ea typeface="新細明體" charset="-120"/>
                <a:hlinkClick r:id="rId2" tooltip="http://gis2.sandag.org/RegionalParks"/>
              </a:rPr>
              <a:t> </a:t>
            </a:r>
            <a:endParaRPr lang="en-US" dirty="0">
              <a:latin typeface="Arial" charset="0"/>
            </a:endParaRPr>
          </a:p>
        </p:txBody>
      </p:sp>
      <p:sp>
        <p:nvSpPr>
          <p:cNvPr id="5126" name="Text Box 6"/>
          <p:cNvSpPr txBox="1">
            <a:spLocks noChangeArrowheads="1"/>
          </p:cNvSpPr>
          <p:nvPr/>
        </p:nvSpPr>
        <p:spPr bwMode="auto">
          <a:xfrm>
            <a:off x="5257800" y="2413000"/>
            <a:ext cx="3352800" cy="3046988"/>
          </a:xfrm>
          <a:prstGeom prst="rect">
            <a:avLst/>
          </a:prstGeom>
          <a:noFill/>
          <a:ln w="9525">
            <a:noFill/>
            <a:miter lim="800000"/>
            <a:headEnd/>
            <a:tailEnd/>
          </a:ln>
          <a:effectLst/>
        </p:spPr>
        <p:txBody>
          <a:bodyPr>
            <a:spAutoFit/>
          </a:bodyPr>
          <a:lstStyle/>
          <a:p>
            <a:pPr>
              <a:buFontTx/>
              <a:buChar char="•"/>
            </a:pPr>
            <a:r>
              <a:rPr lang="en-US" sz="2400" dirty="0"/>
              <a:t>Correct park names or </a:t>
            </a:r>
          </a:p>
          <a:p>
            <a:r>
              <a:rPr lang="en-US" sz="2400" dirty="0"/>
              <a:t>ownership information</a:t>
            </a:r>
          </a:p>
          <a:p>
            <a:endParaRPr lang="en-US" sz="2400" dirty="0"/>
          </a:p>
          <a:p>
            <a:pPr>
              <a:buFontTx/>
              <a:buChar char="•"/>
            </a:pPr>
            <a:r>
              <a:rPr lang="en-US" sz="2400" dirty="0"/>
              <a:t>Modify, add, or delete     geometry</a:t>
            </a:r>
          </a:p>
          <a:p>
            <a:pPr>
              <a:buFontTx/>
              <a:buChar char="•"/>
            </a:pPr>
            <a:endParaRPr lang="en-US" sz="2400" dirty="0"/>
          </a:p>
          <a:p>
            <a:pPr>
              <a:buFontTx/>
              <a:buChar char="•"/>
            </a:pPr>
            <a:r>
              <a:rPr lang="en-US" sz="2400" dirty="0"/>
              <a:t>Provide any additional information</a:t>
            </a:r>
            <a:r>
              <a:rPr lang="en-US" sz="2000" dirty="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5383C39-D44D-4429-B661-F3C55B482C8C}" type="slidenum">
              <a:rPr lang="en-US"/>
              <a:pPr/>
              <a:t>6</a:t>
            </a:fld>
            <a:endParaRPr lang="en-US"/>
          </a:p>
        </p:txBody>
      </p:sp>
      <p:sp>
        <p:nvSpPr>
          <p:cNvPr id="78852" name="Rectangle 4"/>
          <p:cNvSpPr>
            <a:spLocks noGrp="1" noChangeArrowheads="1"/>
          </p:cNvSpPr>
          <p:nvPr>
            <p:ph type="title"/>
          </p:nvPr>
        </p:nvSpPr>
        <p:spPr>
          <a:noFill/>
          <a:ln/>
        </p:spPr>
        <p:txBody>
          <a:bodyPr/>
          <a:lstStyle/>
          <a:p>
            <a:r>
              <a:rPr lang="en-US" altLang="zh-TW" b="1">
                <a:ea typeface="新細明體" charset="-120"/>
              </a:rPr>
              <a:t>San Diego Region Active Parks Review Website</a:t>
            </a:r>
            <a:r>
              <a:rPr lang="en-US" altLang="zh-TW">
                <a:ea typeface="新細明體" charset="-120"/>
              </a:rPr>
              <a:t> </a:t>
            </a:r>
            <a:endParaRPr lang="en-US"/>
          </a:p>
        </p:txBody>
      </p:sp>
      <p:sp>
        <p:nvSpPr>
          <p:cNvPr id="78857" name="Rectangle 9"/>
          <p:cNvSpPr>
            <a:spLocks noGrp="1" noChangeArrowheads="1"/>
          </p:cNvSpPr>
          <p:nvPr>
            <p:ph type="body" idx="1"/>
          </p:nvPr>
        </p:nvSpPr>
        <p:spPr>
          <a:noFill/>
          <a:ln/>
        </p:spPr>
        <p:txBody>
          <a:bodyPr/>
          <a:lstStyle/>
          <a:p>
            <a:pPr>
              <a:lnSpc>
                <a:spcPct val="80000"/>
              </a:lnSpc>
            </a:pPr>
            <a:r>
              <a:rPr lang="en-US"/>
              <a:t>Technology Used</a:t>
            </a:r>
          </a:p>
          <a:p>
            <a:pPr lvl="1">
              <a:lnSpc>
                <a:spcPct val="80000"/>
              </a:lnSpc>
            </a:pPr>
            <a:r>
              <a:rPr lang="en-US" altLang="zh-TW">
                <a:ea typeface="新細明體" charset="-120"/>
              </a:rPr>
              <a:t>ArcGIS Server</a:t>
            </a:r>
          </a:p>
          <a:p>
            <a:pPr lvl="1">
              <a:lnSpc>
                <a:spcPct val="80000"/>
              </a:lnSpc>
            </a:pPr>
            <a:r>
              <a:rPr lang="en-US" altLang="zh-TW">
                <a:ea typeface="新細明體" charset="-120"/>
              </a:rPr>
              <a:t>ArcGIS API for JavaScript</a:t>
            </a:r>
          </a:p>
          <a:p>
            <a:pPr lvl="1">
              <a:lnSpc>
                <a:spcPct val="80000"/>
              </a:lnSpc>
            </a:pPr>
            <a:r>
              <a:rPr lang="en-US" altLang="zh-TW">
                <a:ea typeface="新細明體" charset="-120"/>
              </a:rPr>
              <a:t>Data stored in MS SQL Server 2008</a:t>
            </a:r>
          </a:p>
          <a:p>
            <a:pPr lvl="1">
              <a:lnSpc>
                <a:spcPct val="80000"/>
              </a:lnSpc>
            </a:pPr>
            <a:r>
              <a:rPr lang="en-US" altLang="zh-TW">
                <a:ea typeface="新細明體" charset="-120"/>
              </a:rPr>
              <a:t>T-SQL Stored procedures used for writing spatial geometries</a:t>
            </a:r>
          </a:p>
          <a:p>
            <a:pPr lvl="1">
              <a:lnSpc>
                <a:spcPct val="80000"/>
              </a:lnSpc>
            </a:pPr>
            <a:r>
              <a:rPr lang="en-US" altLang="zh-TW">
                <a:ea typeface="新細明體" charset="-120"/>
              </a:rPr>
              <a:t>ASP.NET – Handling sessions and user accounts</a:t>
            </a:r>
          </a:p>
          <a:p>
            <a:pPr lvl="1">
              <a:lnSpc>
                <a:spcPct val="80000"/>
              </a:lnSpc>
            </a:pPr>
            <a:r>
              <a:rPr lang="en-US" altLang="zh-TW">
                <a:ea typeface="新細明體" charset="-120"/>
              </a:rPr>
              <a:t>SanGIS parcels and centerlines used for basemap</a:t>
            </a:r>
          </a:p>
          <a:p>
            <a:pPr>
              <a:lnSpc>
                <a:spcPct val="80000"/>
              </a:lnSpc>
            </a:pPr>
            <a:endParaRPr lang="en-US" altLang="zh-TW">
              <a:ea typeface="新細明體" charset="-12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B6B6A7-02AE-4A78-AA28-3A21E8FBFA02}" type="slidenum">
              <a:rPr lang="en-US"/>
              <a:pPr/>
              <a:t>7</a:t>
            </a:fld>
            <a:endParaRPr lang="en-US"/>
          </a:p>
        </p:txBody>
      </p:sp>
      <p:sp>
        <p:nvSpPr>
          <p:cNvPr id="79876" name="Rectangle 4"/>
          <p:cNvSpPr>
            <a:spLocks noGrp="1" noChangeArrowheads="1"/>
          </p:cNvSpPr>
          <p:nvPr>
            <p:ph type="title"/>
          </p:nvPr>
        </p:nvSpPr>
        <p:spPr>
          <a:noFill/>
          <a:ln/>
        </p:spPr>
        <p:txBody>
          <a:bodyPr/>
          <a:lstStyle/>
          <a:p>
            <a:r>
              <a:rPr lang="en-US" altLang="zh-TW" b="1">
                <a:ea typeface="新細明體" charset="-120"/>
              </a:rPr>
              <a:t>Maintenance of San Diego Region Active Parks</a:t>
            </a:r>
            <a:endParaRPr lang="en-US"/>
          </a:p>
        </p:txBody>
      </p:sp>
      <p:sp>
        <p:nvSpPr>
          <p:cNvPr id="79877" name="Rectangle 5"/>
          <p:cNvSpPr>
            <a:spLocks noGrp="1" noChangeArrowheads="1"/>
          </p:cNvSpPr>
          <p:nvPr>
            <p:ph type="body" idx="1"/>
          </p:nvPr>
        </p:nvSpPr>
        <p:spPr>
          <a:xfrm>
            <a:off x="228600" y="1905000"/>
            <a:ext cx="8610600" cy="4495800"/>
          </a:xfrm>
          <a:noFill/>
          <a:ln/>
        </p:spPr>
        <p:txBody>
          <a:bodyPr/>
          <a:lstStyle/>
          <a:p>
            <a:pPr marL="609600" indent="-609600">
              <a:lnSpc>
                <a:spcPct val="80000"/>
              </a:lnSpc>
            </a:pPr>
            <a:r>
              <a:rPr lang="en-US" sz="2400"/>
              <a:t>Workflow for Keeping Layer Accurate and Up-To-Date</a:t>
            </a:r>
          </a:p>
          <a:p>
            <a:pPr marL="990600" lvl="1" indent="-533400">
              <a:lnSpc>
                <a:spcPct val="80000"/>
              </a:lnSpc>
              <a:buFont typeface="Wingdings" pitchFamily="2" charset="2"/>
              <a:buAutoNum type="arabicPeriod"/>
            </a:pPr>
            <a:r>
              <a:rPr lang="en-US" altLang="zh-TW" sz="2000">
                <a:ea typeface="新細明體" charset="-120"/>
              </a:rPr>
              <a:t>County publishes Active Parks layer</a:t>
            </a:r>
          </a:p>
          <a:p>
            <a:pPr marL="990600" lvl="1" indent="-533400">
              <a:lnSpc>
                <a:spcPct val="80000"/>
              </a:lnSpc>
              <a:buFont typeface="Wingdings" pitchFamily="2" charset="2"/>
              <a:buAutoNum type="arabicPeriod"/>
            </a:pPr>
            <a:r>
              <a:rPr lang="en-US" altLang="zh-TW" sz="2000">
                <a:ea typeface="新細明體" charset="-120"/>
              </a:rPr>
              <a:t>SANDAG downloads the Active Parks layer</a:t>
            </a:r>
          </a:p>
          <a:p>
            <a:pPr marL="990600" lvl="1" indent="-533400">
              <a:lnSpc>
                <a:spcPct val="80000"/>
              </a:lnSpc>
              <a:buFont typeface="Wingdings" pitchFamily="2" charset="2"/>
              <a:buAutoNum type="arabicPeriod"/>
            </a:pPr>
            <a:r>
              <a:rPr lang="en-US" altLang="zh-TW" sz="2000">
                <a:ea typeface="新細明體" charset="-120"/>
              </a:rPr>
              <a:t>SANDAG posts latest Active Parks layer onto “Active Parks Review” website</a:t>
            </a:r>
          </a:p>
          <a:p>
            <a:pPr marL="990600" lvl="1" indent="-533400">
              <a:lnSpc>
                <a:spcPct val="80000"/>
              </a:lnSpc>
              <a:buFont typeface="Wingdings" pitchFamily="2" charset="2"/>
              <a:buAutoNum type="arabicPeriod"/>
            </a:pPr>
            <a:r>
              <a:rPr lang="en-US" altLang="zh-TW" sz="2000">
                <a:ea typeface="新細明體" charset="-120"/>
              </a:rPr>
              <a:t>Local agencies review and comment regarding:</a:t>
            </a:r>
          </a:p>
          <a:p>
            <a:pPr marL="1752600" lvl="3" indent="-381000">
              <a:lnSpc>
                <a:spcPct val="80000"/>
              </a:lnSpc>
              <a:buFont typeface="Wingdings" pitchFamily="2" charset="2"/>
              <a:buAutoNum type="arabicPeriod"/>
            </a:pPr>
            <a:r>
              <a:rPr lang="en-US" altLang="zh-TW" sz="1600">
                <a:ea typeface="新細明體" charset="-120"/>
              </a:rPr>
              <a:t>Park location</a:t>
            </a:r>
          </a:p>
          <a:p>
            <a:pPr marL="1752600" lvl="3" indent="-381000">
              <a:lnSpc>
                <a:spcPct val="80000"/>
              </a:lnSpc>
              <a:buFont typeface="Wingdings" pitchFamily="2" charset="2"/>
              <a:buAutoNum type="arabicPeriod"/>
            </a:pPr>
            <a:r>
              <a:rPr lang="en-US" altLang="zh-TW" sz="1600">
                <a:ea typeface="新細明體" charset="-120"/>
              </a:rPr>
              <a:t>Park boundary</a:t>
            </a:r>
          </a:p>
          <a:p>
            <a:pPr marL="1752600" lvl="3" indent="-381000">
              <a:lnSpc>
                <a:spcPct val="80000"/>
              </a:lnSpc>
              <a:buFont typeface="Wingdings" pitchFamily="2" charset="2"/>
              <a:buAutoNum type="arabicPeriod"/>
            </a:pPr>
            <a:r>
              <a:rPr lang="en-US" altLang="zh-TW" sz="1600">
                <a:ea typeface="新細明體" charset="-120"/>
              </a:rPr>
              <a:t>Park name</a:t>
            </a:r>
          </a:p>
          <a:p>
            <a:pPr marL="1752600" lvl="3" indent="-381000">
              <a:lnSpc>
                <a:spcPct val="80000"/>
              </a:lnSpc>
              <a:buFont typeface="Wingdings" pitchFamily="2" charset="2"/>
              <a:buAutoNum type="arabicPeriod"/>
            </a:pPr>
            <a:r>
              <a:rPr lang="en-US" altLang="zh-TW" sz="1600">
                <a:ea typeface="新細明體" charset="-120"/>
              </a:rPr>
              <a:t>Park ownership</a:t>
            </a:r>
          </a:p>
          <a:p>
            <a:pPr marL="990600" lvl="1" indent="-533400">
              <a:lnSpc>
                <a:spcPct val="80000"/>
              </a:lnSpc>
              <a:buFont typeface="Wingdings" pitchFamily="2" charset="2"/>
              <a:buAutoNum type="arabicPeriod"/>
            </a:pPr>
            <a:r>
              <a:rPr lang="en-US" altLang="zh-TW" sz="2000">
                <a:ea typeface="新細明體" charset="-120"/>
              </a:rPr>
              <a:t>County receives and reviews comments submitted by local agencies</a:t>
            </a:r>
          </a:p>
          <a:p>
            <a:pPr marL="990600" lvl="1" indent="-533400">
              <a:lnSpc>
                <a:spcPct val="80000"/>
              </a:lnSpc>
              <a:buFont typeface="Wingdings" pitchFamily="2" charset="2"/>
              <a:buAutoNum type="arabicPeriod"/>
            </a:pPr>
            <a:r>
              <a:rPr lang="en-US" altLang="zh-TW" sz="2000">
                <a:ea typeface="新細明體" charset="-120"/>
              </a:rPr>
              <a:t>County implements or rejects comments</a:t>
            </a:r>
          </a:p>
          <a:p>
            <a:pPr marL="990600" lvl="1" indent="-533400">
              <a:lnSpc>
                <a:spcPct val="80000"/>
              </a:lnSpc>
              <a:buFont typeface="Wingdings" pitchFamily="2" charset="2"/>
              <a:buAutoNum type="arabicPeriod"/>
            </a:pPr>
            <a:r>
              <a:rPr lang="en-US" altLang="zh-TW" sz="2000">
                <a:ea typeface="新細明體" charset="-120"/>
              </a:rPr>
              <a:t>County of San Diego builds a new Active Parks layer and produces a report of changes as well as comments that were rejected</a:t>
            </a:r>
          </a:p>
          <a:p>
            <a:pPr marL="990600" lvl="1" indent="-533400">
              <a:lnSpc>
                <a:spcPct val="80000"/>
              </a:lnSpc>
              <a:buFont typeface="Wingdings" pitchFamily="2" charset="2"/>
              <a:buAutoNum type="arabicPeriod"/>
            </a:pPr>
            <a:endParaRPr lang="en-US" altLang="zh-TW" sz="2000">
              <a:ea typeface="新細明體" charset="-120"/>
            </a:endParaRPr>
          </a:p>
          <a:p>
            <a:pPr marL="609600" indent="-609600">
              <a:lnSpc>
                <a:spcPct val="80000"/>
              </a:lnSpc>
            </a:pPr>
            <a:endParaRPr lang="en-US" altLang="zh-TW" sz="2800">
              <a:ea typeface="新細明體" charset="-12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3460C60-00CA-42B7-8630-56BD63C4F69E}" type="slidenum">
              <a:rPr lang="en-US"/>
              <a:pPr/>
              <a:t>8</a:t>
            </a:fld>
            <a:endParaRPr lang="en-US"/>
          </a:p>
        </p:txBody>
      </p:sp>
      <p:sp>
        <p:nvSpPr>
          <p:cNvPr id="6146" name="Rectangle 2"/>
          <p:cNvSpPr>
            <a:spLocks noGrp="1" noChangeArrowheads="1"/>
          </p:cNvSpPr>
          <p:nvPr>
            <p:ph type="title"/>
          </p:nvPr>
        </p:nvSpPr>
        <p:spPr>
          <a:xfrm>
            <a:off x="457200" y="228600"/>
            <a:ext cx="8229600" cy="1371600"/>
          </a:xfrm>
        </p:spPr>
        <p:txBody>
          <a:bodyPr/>
          <a:lstStyle/>
          <a:p>
            <a:r>
              <a:rPr lang="en-US" dirty="0"/>
              <a:t>How to get the data</a:t>
            </a:r>
          </a:p>
        </p:txBody>
      </p:sp>
      <p:sp>
        <p:nvSpPr>
          <p:cNvPr id="6147" name="Rectangle 3"/>
          <p:cNvSpPr>
            <a:spLocks noGrp="1" noChangeArrowheads="1"/>
          </p:cNvSpPr>
          <p:nvPr>
            <p:ph type="body" idx="1"/>
          </p:nvPr>
        </p:nvSpPr>
        <p:spPr>
          <a:xfrm>
            <a:off x="457200" y="1600200"/>
            <a:ext cx="8153400" cy="1752600"/>
          </a:xfrm>
        </p:spPr>
        <p:txBody>
          <a:bodyPr/>
          <a:lstStyle/>
          <a:p>
            <a:pPr>
              <a:lnSpc>
                <a:spcPct val="90000"/>
              </a:lnSpc>
            </a:pPr>
            <a:r>
              <a:rPr lang="en-US" altLang="zh-TW" sz="1800" b="1" dirty="0">
                <a:ea typeface="新細明體" charset="-120"/>
              </a:rPr>
              <a:t>Go to </a:t>
            </a:r>
            <a:r>
              <a:rPr lang="en-US" altLang="zh-TW" sz="1800" b="1" dirty="0">
                <a:ea typeface="新細明體" charset="-120"/>
              </a:rPr>
              <a:t>http://</a:t>
            </a:r>
            <a:r>
              <a:rPr lang="en-US" altLang="zh-TW" sz="1800" b="1" dirty="0" err="1">
                <a:ea typeface="新細明體" charset="-120"/>
              </a:rPr>
              <a:t>www.sandag.org</a:t>
            </a:r>
            <a:r>
              <a:rPr lang="en-US" altLang="zh-TW" sz="1800" b="1" dirty="0" smtClean="0">
                <a:ea typeface="新細明體" charset="-120"/>
              </a:rPr>
              <a:t>/</a:t>
            </a:r>
          </a:p>
          <a:p>
            <a:pPr>
              <a:lnSpc>
                <a:spcPct val="90000"/>
              </a:lnSpc>
            </a:pPr>
            <a:r>
              <a:rPr lang="en-US" altLang="zh-TW" sz="1800" b="1" dirty="0" smtClean="0">
                <a:ea typeface="新細明體" charset="-120"/>
              </a:rPr>
              <a:t>Click </a:t>
            </a:r>
            <a:r>
              <a:rPr lang="en-US" altLang="zh-TW" sz="1800" b="1" dirty="0">
                <a:ea typeface="新細明體" charset="-120"/>
              </a:rPr>
              <a:t>on </a:t>
            </a:r>
            <a:r>
              <a:rPr lang="en-US" altLang="zh-TW" sz="1800" b="1" dirty="0" smtClean="0">
                <a:ea typeface="新細明體" charset="-120"/>
              </a:rPr>
              <a:t>“Regional </a:t>
            </a:r>
            <a:r>
              <a:rPr lang="en-US" altLang="zh-TW" sz="1800" b="1" dirty="0">
                <a:ea typeface="新細明體" charset="-120"/>
              </a:rPr>
              <a:t>Data Warehouse”</a:t>
            </a:r>
          </a:p>
          <a:p>
            <a:pPr>
              <a:lnSpc>
                <a:spcPct val="90000"/>
              </a:lnSpc>
            </a:pPr>
            <a:r>
              <a:rPr lang="en-US" altLang="zh-TW" sz="1800" b="1" dirty="0" smtClean="0">
                <a:ea typeface="新細明體" charset="-120"/>
              </a:rPr>
              <a:t>Accept the “Terms”</a:t>
            </a:r>
            <a:endParaRPr lang="en-US" altLang="zh-TW" sz="1800" b="1" dirty="0">
              <a:ea typeface="新細明體" charset="-120"/>
            </a:endParaRPr>
          </a:p>
          <a:p>
            <a:pPr>
              <a:lnSpc>
                <a:spcPct val="90000"/>
              </a:lnSpc>
            </a:pPr>
            <a:r>
              <a:rPr lang="en-US" altLang="zh-TW" sz="1800" b="1" dirty="0" smtClean="0">
                <a:ea typeface="新細明體" charset="-120"/>
              </a:rPr>
              <a:t>Click on </a:t>
            </a:r>
            <a:r>
              <a:rPr lang="en-US" altLang="zh-TW" sz="1800" b="1" dirty="0">
                <a:ea typeface="新細明體" charset="-120"/>
              </a:rPr>
              <a:t>“</a:t>
            </a:r>
            <a:r>
              <a:rPr lang="en-US" altLang="zh-TW" sz="1800" b="1" dirty="0" smtClean="0">
                <a:ea typeface="新細明體" charset="-120"/>
              </a:rPr>
              <a:t>Park”</a:t>
            </a:r>
            <a:endParaRPr lang="en-US" altLang="zh-TW" sz="1800" b="1" dirty="0">
              <a:ea typeface="新細明體" charset="-120"/>
            </a:endParaRPr>
          </a:p>
          <a:p>
            <a:pPr>
              <a:lnSpc>
                <a:spcPct val="90000"/>
              </a:lnSpc>
            </a:pPr>
            <a:r>
              <a:rPr lang="en-US" altLang="zh-TW" sz="1800" b="1" dirty="0">
                <a:ea typeface="新細明體" charset="-120"/>
              </a:rPr>
              <a:t>Click on </a:t>
            </a:r>
            <a:r>
              <a:rPr lang="en-US" altLang="zh-TW" sz="1800" b="1" dirty="0" smtClean="0">
                <a:ea typeface="新細明體" charset="-120"/>
              </a:rPr>
              <a:t>download </a:t>
            </a:r>
            <a:r>
              <a:rPr lang="en-US" altLang="zh-TW" sz="1800" b="1" dirty="0">
                <a:ea typeface="新細明體" charset="-120"/>
              </a:rPr>
              <a:t>button for </a:t>
            </a:r>
            <a:r>
              <a:rPr lang="en-US" altLang="zh-TW" sz="1800" b="1" dirty="0" smtClean="0">
                <a:ea typeface="新細明體" charset="-120"/>
              </a:rPr>
              <a:t>“</a:t>
            </a:r>
            <a:r>
              <a:rPr lang="en-US" altLang="zh-TW" sz="1800" b="1" dirty="0" err="1" smtClean="0">
                <a:ea typeface="新細明體" charset="-120"/>
              </a:rPr>
              <a:t>Parks_Active_Use</a:t>
            </a:r>
            <a:r>
              <a:rPr lang="en-US" altLang="zh-TW" sz="1800" b="1" dirty="0" smtClean="0">
                <a:ea typeface="新細明體" charset="-120"/>
              </a:rPr>
              <a:t>”</a:t>
            </a:r>
            <a:endParaRPr lang="en-US" sz="1800" b="1" dirty="0"/>
          </a:p>
        </p:txBody>
      </p:sp>
      <p:pic>
        <p:nvPicPr>
          <p:cNvPr id="4" name="Picture 3" descr="Screen shot 2013-01-09 at 7.36.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95992"/>
            <a:ext cx="9144000" cy="29286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2F48804-E0C9-4B42-85F8-67AB920881C5}" type="slidenum">
              <a:rPr lang="en-US"/>
              <a:pPr/>
              <a:t>9</a:t>
            </a:fld>
            <a:endParaRPr lang="en-US"/>
          </a:p>
        </p:txBody>
      </p:sp>
      <p:sp>
        <p:nvSpPr>
          <p:cNvPr id="70658" name="Rectangle 2"/>
          <p:cNvSpPr>
            <a:spLocks noGrp="1" noChangeArrowheads="1"/>
          </p:cNvSpPr>
          <p:nvPr>
            <p:ph type="title"/>
          </p:nvPr>
        </p:nvSpPr>
        <p:spPr/>
        <p:txBody>
          <a:bodyPr/>
          <a:lstStyle/>
          <a:p>
            <a:r>
              <a:rPr lang="en-US"/>
              <a:t>Contact Information</a:t>
            </a:r>
          </a:p>
        </p:txBody>
      </p:sp>
      <p:sp>
        <p:nvSpPr>
          <p:cNvPr id="70662" name="Rectangle 6"/>
          <p:cNvSpPr>
            <a:spLocks noGrp="1" noChangeArrowheads="1"/>
          </p:cNvSpPr>
          <p:nvPr>
            <p:ph type="body" sz="half" idx="2"/>
          </p:nvPr>
        </p:nvSpPr>
        <p:spPr>
          <a:xfrm>
            <a:off x="347663" y="1905000"/>
            <a:ext cx="4648200" cy="4572000"/>
          </a:xfrm>
        </p:spPr>
        <p:txBody>
          <a:bodyPr/>
          <a:lstStyle/>
          <a:p>
            <a:pPr>
              <a:buFont typeface="Wingdings" pitchFamily="2" charset="2"/>
              <a:buNone/>
            </a:pPr>
            <a:r>
              <a:rPr lang="en-US" altLang="zh-TW" sz="2400" b="1" dirty="0">
                <a:ea typeface="新細明體" charset="-120"/>
              </a:rPr>
              <a:t>Data Information:</a:t>
            </a:r>
          </a:p>
          <a:p>
            <a:pPr>
              <a:buFont typeface="Wingdings" pitchFamily="2" charset="2"/>
              <a:buNone/>
            </a:pPr>
            <a:r>
              <a:rPr lang="en-US" altLang="zh-TW" sz="2400" dirty="0" smtClean="0">
                <a:ea typeface="新細明體" charset="-120"/>
              </a:rPr>
              <a:t>Ross Martin</a:t>
            </a:r>
            <a:endParaRPr lang="en-US" altLang="zh-TW" sz="2400" dirty="0">
              <a:ea typeface="新細明體" charset="-120"/>
            </a:endParaRPr>
          </a:p>
          <a:p>
            <a:pPr>
              <a:buFont typeface="Wingdings" pitchFamily="2" charset="2"/>
              <a:buNone/>
            </a:pPr>
            <a:r>
              <a:rPr lang="en-US" altLang="zh-TW" sz="2400" dirty="0">
                <a:ea typeface="新細明體" charset="-120"/>
              </a:rPr>
              <a:t>County of San Diego </a:t>
            </a:r>
            <a:r>
              <a:rPr lang="en-US" altLang="zh-TW" sz="2400" dirty="0" smtClean="0">
                <a:ea typeface="新細明體" charset="-120"/>
              </a:rPr>
              <a:t>GIS</a:t>
            </a:r>
            <a:endParaRPr lang="en-US" altLang="zh-TW" sz="2400" dirty="0">
              <a:ea typeface="新細明體" charset="-120"/>
            </a:endParaRPr>
          </a:p>
          <a:p>
            <a:pPr>
              <a:buNone/>
            </a:pPr>
            <a:r>
              <a:rPr lang="en-US" altLang="zh-TW" sz="2400" dirty="0" smtClean="0">
                <a:ea typeface="新細明體" charset="-120"/>
              </a:rPr>
              <a:t>(</a:t>
            </a:r>
            <a:r>
              <a:rPr lang="en-US" altLang="zh-TW" sz="2400" dirty="0">
                <a:ea typeface="新細明體" charset="-120"/>
              </a:rPr>
              <a:t>858</a:t>
            </a:r>
            <a:r>
              <a:rPr lang="en-US" altLang="zh-TW" sz="2400" dirty="0">
                <a:ea typeface="新細明體" charset="-120"/>
              </a:rPr>
              <a:t>) </a:t>
            </a:r>
            <a:r>
              <a:rPr lang="en-US" altLang="zh-TW" sz="2400" dirty="0" smtClean="0">
                <a:ea typeface="新細明體" charset="-120"/>
              </a:rPr>
              <a:t>694</a:t>
            </a:r>
            <a:r>
              <a:rPr lang="en-US" altLang="zh-TW" sz="2400" dirty="0">
                <a:ea typeface="新細明體" charset="-120"/>
              </a:rPr>
              <a:t>-2826</a:t>
            </a:r>
            <a:endParaRPr lang="en-US" altLang="zh-TW" sz="2400" dirty="0">
              <a:ea typeface="新細明體" charset="-120"/>
              <a:hlinkClick r:id="rId2"/>
            </a:endParaRPr>
          </a:p>
          <a:p>
            <a:pPr>
              <a:buFont typeface="Wingdings" pitchFamily="2" charset="2"/>
              <a:buNone/>
            </a:pPr>
            <a:r>
              <a:rPr lang="en-US" altLang="zh-TW" sz="2400" dirty="0" smtClean="0">
                <a:ea typeface="新細明體" charset="-120"/>
                <a:hlinkClick r:id="rId2"/>
              </a:rPr>
              <a:t>Ross.Martin</a:t>
            </a:r>
            <a:r>
              <a:rPr lang="en-US" altLang="zh-TW" sz="2400" dirty="0" smtClean="0">
                <a:ea typeface="新細明體" charset="-120"/>
                <a:hlinkClick r:id="rId2"/>
              </a:rPr>
              <a:t>@</a:t>
            </a:r>
            <a:r>
              <a:rPr lang="en-US" altLang="zh-TW" sz="2400" dirty="0">
                <a:ea typeface="新細明體" charset="-120"/>
                <a:hlinkClick r:id="rId2"/>
              </a:rPr>
              <a:t>sdcounty.ca.gov</a:t>
            </a:r>
            <a:endParaRPr lang="en-US" sz="2400" dirty="0"/>
          </a:p>
        </p:txBody>
      </p:sp>
      <p:sp>
        <p:nvSpPr>
          <p:cNvPr id="70663" name="Rectangle 7"/>
          <p:cNvSpPr>
            <a:spLocks noGrp="1" noChangeArrowheads="1"/>
          </p:cNvSpPr>
          <p:nvPr>
            <p:ph type="body" sz="half" idx="1"/>
          </p:nvPr>
        </p:nvSpPr>
        <p:spPr>
          <a:xfrm>
            <a:off x="5010150" y="1916112"/>
            <a:ext cx="4038600" cy="4114800"/>
          </a:xfrm>
        </p:spPr>
        <p:txBody>
          <a:bodyPr/>
          <a:lstStyle/>
          <a:p>
            <a:pPr>
              <a:buFont typeface="Wingdings" pitchFamily="2" charset="2"/>
              <a:buNone/>
            </a:pPr>
            <a:r>
              <a:rPr lang="en-US" altLang="zh-TW" sz="2400" b="1" dirty="0">
                <a:ea typeface="新細明體" charset="-120"/>
              </a:rPr>
              <a:t>Website Information:</a:t>
            </a:r>
          </a:p>
          <a:p>
            <a:pPr>
              <a:buFont typeface="Wingdings" pitchFamily="2" charset="2"/>
              <a:buNone/>
            </a:pPr>
            <a:r>
              <a:rPr lang="en-US" altLang="zh-TW" sz="2400" dirty="0" smtClean="0">
                <a:ea typeface="新細明體" charset="-120"/>
              </a:rPr>
              <a:t>Grace Chung</a:t>
            </a:r>
            <a:endParaRPr lang="en-US" altLang="zh-TW" sz="2400" dirty="0">
              <a:ea typeface="新細明體" charset="-120"/>
            </a:endParaRPr>
          </a:p>
          <a:p>
            <a:pPr>
              <a:buFont typeface="Wingdings" pitchFamily="2" charset="2"/>
              <a:buNone/>
            </a:pPr>
            <a:r>
              <a:rPr lang="en-US" altLang="zh-TW" sz="2400" dirty="0" smtClean="0">
                <a:ea typeface="新細明體" charset="-120"/>
              </a:rPr>
              <a:t>San </a:t>
            </a:r>
            <a:r>
              <a:rPr lang="en-US" altLang="zh-TW" sz="2400" dirty="0">
                <a:ea typeface="新細明體" charset="-120"/>
              </a:rPr>
              <a:t>Diego Association of Governments (SANDAG)</a:t>
            </a:r>
          </a:p>
          <a:p>
            <a:pPr>
              <a:buFont typeface="Wingdings" pitchFamily="2" charset="2"/>
              <a:buNone/>
            </a:pPr>
            <a:r>
              <a:rPr lang="en-US" altLang="zh-TW" sz="2400" dirty="0" err="1" smtClean="0">
                <a:ea typeface="新細明體" charset="-120"/>
              </a:rPr>
              <a:t>ph</a:t>
            </a:r>
            <a:r>
              <a:rPr lang="en-US" altLang="zh-TW" sz="2400" dirty="0">
                <a:ea typeface="新細明體" charset="-120"/>
              </a:rPr>
              <a:t>: 619</a:t>
            </a:r>
            <a:r>
              <a:rPr lang="en-US" altLang="zh-TW" sz="2400" dirty="0" smtClean="0">
                <a:ea typeface="新細明體" charset="-120"/>
              </a:rPr>
              <a:t>-</a:t>
            </a:r>
            <a:r>
              <a:rPr lang="en-US" altLang="zh-TW" sz="2400" dirty="0" smtClean="0">
                <a:ea typeface="新細明體" charset="-120"/>
              </a:rPr>
              <a:t>699</a:t>
            </a:r>
            <a:r>
              <a:rPr lang="en-US" altLang="zh-TW" sz="2400" dirty="0" smtClean="0">
                <a:ea typeface="新細明體" charset="-120"/>
              </a:rPr>
              <a:t>-6950</a:t>
            </a:r>
          </a:p>
          <a:p>
            <a:pPr>
              <a:buNone/>
            </a:pPr>
            <a:r>
              <a:rPr lang="en-US" sz="2400" dirty="0" err="1"/>
              <a:t>Grace.Chung@sandag.org</a:t>
            </a:r>
            <a:endParaRPr lang="en-US" sz="2400" dirty="0"/>
          </a:p>
          <a:p>
            <a:pPr>
              <a:buFont typeface="Wingdings" pitchFamily="2" charset="2"/>
              <a:buNone/>
            </a:pPr>
            <a:endParaRPr lang="en-US" altLang="zh-TW" sz="2400" dirty="0" smtClean="0">
              <a:ea typeface="新細明體" charset="-120"/>
            </a:endParaRPr>
          </a:p>
          <a:p>
            <a:pPr>
              <a:buFont typeface="Wingdings" pitchFamily="2" charset="2"/>
              <a:buNone/>
            </a:pPr>
            <a:endParaRPr lang="en-US" altLang="zh-TW" sz="2400" dirty="0">
              <a:ea typeface="新細明體" charset="-12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8F50FB7AE94442BD2F58823DF1C488" ma:contentTypeVersion="26" ma:contentTypeDescription="Create a new document." ma:contentTypeScope="" ma:versionID="211664207a9508d60ec36b0a2d526f44">
  <xsd:schema xmlns:xsd="http://www.w3.org/2001/XMLSchema" xmlns:xs="http://www.w3.org/2001/XMLSchema" xmlns:p="http://schemas.microsoft.com/office/2006/metadata/properties" xmlns:ns1="http://schemas.microsoft.com/sharepoint/v3" xmlns:ns2="952e4a77-dc0d-44ec-b9c4-c6831493c744" xmlns:ns3="dee199bb-2399-40a9-a792-be83fef8cb8b" targetNamespace="http://schemas.microsoft.com/office/2006/metadata/properties" ma:root="true" ma:fieldsID="fbb7bd6203a9efea2452b6c07e6a1e4f" ns1:_="" ns2:_="" ns3:_="">
    <xsd:import namespace="http://schemas.microsoft.com/sharepoint/v3"/>
    <xsd:import namespace="952e4a77-dc0d-44ec-b9c4-c6831493c744"/>
    <xsd:import namespace="dee199bb-2399-40a9-a792-be83fef8cb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Location" minOccurs="0"/>
                <xsd:element ref="ns3:MediaServiceOCR" minOccurs="0"/>
                <xsd:element ref="ns3:MediaLengthInSeconds" minOccurs="0"/>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element name="_dlc_Exempt" ma:index="21" nillable="true" ma:displayName="Exempt from Policy" ma:hidden="true" ma:internalName="_dlc_Exempt" ma:readOnly="true">
      <xsd:simpleType>
        <xsd:restriction base="dms:Unknown"/>
      </xsd:simpleType>
    </xsd:element>
    <xsd:element name="_dlc_ExpireDateSaved" ma:index="22" nillable="true" ma:displayName="Original Expiration Date" ma:hidden="true" ma:internalName="_dlc_ExpireDateSaved" ma:readOnly="true">
      <xsd:simpleType>
        <xsd:restriction base="dms:DateTime"/>
      </xsd:simpleType>
    </xsd:element>
    <xsd:element name="_dlc_ExpireDate" ma:index="2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52e4a77-dc0d-44ec-b9c4-c6831493c74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e199bb-2399-40a9-a792-be83fef8cb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
  <p:Statement/>
  <p:PolicyItems>
    <p:PolicyItem featureId="Microsoft.Office.RecordsManagement.PolicyFeatures.Expiration" staticId="0x010100498F50FB7AE94442BD2F58823DF1C488|-51046458" UniqueId="008d6ad6-60c2-4f45-ade4-6a56095fc379">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61</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ExpireDateSaved xmlns="http://schemas.microsoft.com/sharepoint/v3" xsi:nil="true"/>
    <_dlc_ExpireDate xmlns="http://schemas.microsoft.com/sharepoint/v3">2022-03-13T23:57:30+00:00</_dlc_ExpireDate>
  </documentManagement>
</p:properties>
</file>

<file path=customXml/itemProps1.xml><?xml version="1.0" encoding="utf-8"?>
<ds:datastoreItem xmlns:ds="http://schemas.openxmlformats.org/officeDocument/2006/customXml" ds:itemID="{1BE42325-D818-489C-A5CD-1209F788B16E}"/>
</file>

<file path=customXml/itemProps2.xml><?xml version="1.0" encoding="utf-8"?>
<ds:datastoreItem xmlns:ds="http://schemas.openxmlformats.org/officeDocument/2006/customXml" ds:itemID="{38C5DE59-2F65-440B-A218-976E3F6D9FC7}"/>
</file>

<file path=customXml/itemProps3.xml><?xml version="1.0" encoding="utf-8"?>
<ds:datastoreItem xmlns:ds="http://schemas.openxmlformats.org/officeDocument/2006/customXml" ds:itemID="{B767835E-8B1A-4473-B7A0-F005E98EE057}"/>
</file>

<file path=customXml/itemProps4.xml><?xml version="1.0" encoding="utf-8"?>
<ds:datastoreItem xmlns:ds="http://schemas.openxmlformats.org/officeDocument/2006/customXml" ds:itemID="{CB44D53C-230E-4578-8071-DDE794124C6E}"/>
</file>

<file path=docProps/app.xml><?xml version="1.0" encoding="utf-8"?>
<Properties xmlns="http://schemas.openxmlformats.org/officeDocument/2006/extended-properties" xmlns:vt="http://schemas.openxmlformats.org/officeDocument/2006/docPropsVTypes">
  <Template>Textured</Template>
  <TotalTime>247</TotalTime>
  <Words>441</Words>
  <Application>Microsoft Macintosh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Textured</vt:lpstr>
      <vt:lpstr>San Diego County Regional Parks Layer </vt:lpstr>
      <vt:lpstr>Purpose </vt:lpstr>
      <vt:lpstr>PowerPoint Presentation</vt:lpstr>
      <vt:lpstr>How it was created</vt:lpstr>
      <vt:lpstr>San Diego Region Active Parks Review Website </vt:lpstr>
      <vt:lpstr>San Diego Region Active Parks Review Website </vt:lpstr>
      <vt:lpstr>Maintenance of San Diego Region Active Parks</vt:lpstr>
      <vt:lpstr>How to get the data</vt:lpstr>
      <vt:lpstr>Contact Information</vt:lpstr>
    </vt:vector>
  </TitlesOfParts>
  <Company>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Region Active Parks</dc:title>
  <dc:creator>Emily Kochert</dc:creator>
  <cp:lastModifiedBy>Julie Wartell</cp:lastModifiedBy>
  <cp:revision>27</cp:revision>
  <dcterms:created xsi:type="dcterms:W3CDTF">2010-01-08T22:15:37Z</dcterms:created>
  <dcterms:modified xsi:type="dcterms:W3CDTF">2013-01-09T15:58:11Z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-1600547041</vt:i4>
  </property>
  <property fmtid="{D5CDD505-2E9C-101B-9397-08002B2CF9AE}" pid="3" name="_NewReviewCycle">
    <vt:lpwstr/>
  </property>
  <property fmtid="{D5CDD505-2E9C-101B-9397-08002B2CF9AE}" pid="4" name="_EmailSubject">
    <vt:lpwstr>SDRGC Meeting, January 9, 2013</vt:lpwstr>
  </property>
  <property fmtid="{D5CDD505-2E9C-101B-9397-08002B2CF9AE}" pid="5" name="_AuthorEmail">
    <vt:lpwstr>Ross.Martin@sdcounty.ca.gov</vt:lpwstr>
  </property>
  <property fmtid="{D5CDD505-2E9C-101B-9397-08002B2CF9AE}" pid="6" name="_AuthorEmailDisplayName">
    <vt:lpwstr>Martin, Ross P</vt:lpwstr>
  </property>
  <property fmtid="{D5CDD505-2E9C-101B-9397-08002B2CF9AE}" pid="7" name="ContentTypeId">
    <vt:lpwstr>0x010100498F50FB7AE94442BD2F58823DF1C488</vt:lpwstr>
  </property>
  <property fmtid="{D5CDD505-2E9C-101B-9397-08002B2CF9AE}" pid="8" name="_dlc_policyId">
    <vt:lpwstr>0x010100498F50FB7AE94442BD2F58823DF1C488|-51046458</vt:lpwstr>
  </property>
  <property fmtid="{D5CDD505-2E9C-101B-9397-08002B2CF9AE}" pid="9" name="ItemRetentionFormula">
    <vt:lpwstr>&lt;formula id="Microsoft.Office.RecordsManagement.PolicyFeatures.Expiration.Formula.BuiltIn"&gt;&lt;number&gt;61&lt;/number&gt;&lt;property&gt;Created&lt;/property&gt;&lt;propertyId&gt;8c06beca-0777-48f7-91c7-6da68bc07b69&lt;/propertyId&gt;&lt;period&gt;days&lt;/period&gt;&lt;/formula&gt;</vt:lpwstr>
  </property>
</Properties>
</file>