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80" r:id="rId4"/>
    <p:sldId id="281" r:id="rId5"/>
    <p:sldId id="278" r:id="rId6"/>
    <p:sldId id="282" r:id="rId7"/>
    <p:sldId id="261" r:id="rId8"/>
    <p:sldId id="267" r:id="rId9"/>
    <p:sldId id="283" r:id="rId10"/>
    <p:sldId id="263" r:id="rId11"/>
    <p:sldId id="265" r:id="rId12"/>
    <p:sldId id="276" r:id="rId13"/>
    <p:sldId id="270" r:id="rId14"/>
    <p:sldId id="279" r:id="rId15"/>
    <p:sldId id="268" r:id="rId16"/>
    <p:sldId id="269" r:id="rId17"/>
    <p:sldId id="271" r:id="rId18"/>
    <p:sldId id="272" r:id="rId19"/>
    <p:sldId id="285" r:id="rId20"/>
    <p:sldId id="273" r:id="rId21"/>
    <p:sldId id="274" r:id="rId22"/>
    <p:sldId id="284" r:id="rId23"/>
    <p:sldId id="275" r:id="rId2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B DeAngelis" initials="TB" lastIdx="4" clrIdx="0"/>
  <p:cmAuthor id="1" name="COSD"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94660"/>
  </p:normalViewPr>
  <p:slideViewPr>
    <p:cSldViewPr>
      <p:cViewPr>
        <p:scale>
          <a:sx n="90" d="100"/>
          <a:sy n="90" d="100"/>
        </p:scale>
        <p:origin x="-734"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89476-2A43-4ED8-A752-9F0D737978FB}" type="doc">
      <dgm:prSet loTypeId="urn:microsoft.com/office/officeart/2009/3/layout/RandomtoResultProcess" loCatId="process" qsTypeId="urn:microsoft.com/office/officeart/2005/8/quickstyle/3d1" qsCatId="3D" csTypeId="urn:microsoft.com/office/officeart/2005/8/colors/accent1_2" csCatId="accent1" phldr="1"/>
      <dgm:spPr/>
      <dgm:t>
        <a:bodyPr/>
        <a:lstStyle/>
        <a:p>
          <a:endParaRPr lang="en-US"/>
        </a:p>
      </dgm:t>
    </dgm:pt>
    <dgm:pt modelId="{6C637E92-6DA4-4373-ABA5-CCD8D4279DF3}">
      <dgm:prSet phldrT="[Text]"/>
      <dgm:spPr/>
      <dgm:t>
        <a:bodyPr/>
        <a:lstStyle/>
        <a:p>
          <a:r>
            <a:rPr lang="en-US" dirty="0" smtClean="0"/>
            <a:t>GIS Projects and Operations</a:t>
          </a:r>
          <a:endParaRPr lang="en-US" dirty="0"/>
        </a:p>
      </dgm:t>
    </dgm:pt>
    <dgm:pt modelId="{2C1474BA-7AAF-4876-A174-9CD3522B2395}" type="parTrans" cxnId="{F1A9044C-B7D4-448B-9255-F9EF0580D069}">
      <dgm:prSet/>
      <dgm:spPr/>
      <dgm:t>
        <a:bodyPr/>
        <a:lstStyle/>
        <a:p>
          <a:endParaRPr lang="en-US"/>
        </a:p>
      </dgm:t>
    </dgm:pt>
    <dgm:pt modelId="{DFFDE112-8639-4F6A-AC2D-22511EBFD5EA}" type="sibTrans" cxnId="{F1A9044C-B7D4-448B-9255-F9EF0580D069}">
      <dgm:prSet/>
      <dgm:spPr/>
      <dgm:t>
        <a:bodyPr/>
        <a:lstStyle/>
        <a:p>
          <a:endParaRPr lang="en-US"/>
        </a:p>
      </dgm:t>
    </dgm:pt>
    <dgm:pt modelId="{DE499E85-A6F7-45C2-A787-C64D815C1174}">
      <dgm:prSet phldrT="[Text]"/>
      <dgm:spPr/>
      <dgm:t>
        <a:bodyPr/>
        <a:lstStyle/>
        <a:p>
          <a:r>
            <a:rPr lang="en-US" dirty="0" smtClean="0"/>
            <a:t>Actions</a:t>
          </a:r>
          <a:endParaRPr lang="en-US" dirty="0"/>
        </a:p>
      </dgm:t>
    </dgm:pt>
    <dgm:pt modelId="{D79F3055-0214-44BA-BB0C-DE425390FB5D}" type="parTrans" cxnId="{E1471550-2B27-4789-B747-5D12E571290D}">
      <dgm:prSet/>
      <dgm:spPr/>
      <dgm:t>
        <a:bodyPr/>
        <a:lstStyle/>
        <a:p>
          <a:endParaRPr lang="en-US"/>
        </a:p>
      </dgm:t>
    </dgm:pt>
    <dgm:pt modelId="{837427E5-4FF0-457D-91EB-5E82E5724921}" type="sibTrans" cxnId="{E1471550-2B27-4789-B747-5D12E571290D}">
      <dgm:prSet/>
      <dgm:spPr/>
      <dgm:t>
        <a:bodyPr/>
        <a:lstStyle/>
        <a:p>
          <a:endParaRPr lang="en-US"/>
        </a:p>
      </dgm:t>
    </dgm:pt>
    <dgm:pt modelId="{E6C63724-96C9-4AEE-A378-CDCC609E093F}">
      <dgm:prSet phldrT="[Text]"/>
      <dgm:spPr/>
      <dgm:t>
        <a:bodyPr/>
        <a:lstStyle/>
        <a:p>
          <a:r>
            <a:rPr lang="en-US" dirty="0" smtClean="0"/>
            <a:t>“Strategy”</a:t>
          </a:r>
          <a:endParaRPr lang="en-US" dirty="0"/>
        </a:p>
      </dgm:t>
    </dgm:pt>
    <dgm:pt modelId="{7157BC7B-31FB-4E4A-879F-B4E60CBEC4D2}" type="parTrans" cxnId="{06899F77-0E9E-4470-93EB-49FC7ACF1874}">
      <dgm:prSet/>
      <dgm:spPr/>
      <dgm:t>
        <a:bodyPr/>
        <a:lstStyle/>
        <a:p>
          <a:endParaRPr lang="en-US"/>
        </a:p>
      </dgm:t>
    </dgm:pt>
    <dgm:pt modelId="{F8B1D442-41C7-446C-BF49-74D60EEA8639}" type="sibTrans" cxnId="{06899F77-0E9E-4470-93EB-49FC7ACF1874}">
      <dgm:prSet/>
      <dgm:spPr/>
      <dgm:t>
        <a:bodyPr/>
        <a:lstStyle/>
        <a:p>
          <a:endParaRPr lang="en-US"/>
        </a:p>
      </dgm:t>
    </dgm:pt>
    <dgm:pt modelId="{BD60CC95-6284-4D7A-8B8F-96D08DE45F96}">
      <dgm:prSet phldrT="[Text]"/>
      <dgm:spPr/>
      <dgm:t>
        <a:bodyPr/>
        <a:lstStyle/>
        <a:p>
          <a:r>
            <a:rPr lang="en-US" dirty="0" smtClean="0"/>
            <a:t>Planning</a:t>
          </a:r>
          <a:endParaRPr lang="en-US" dirty="0"/>
        </a:p>
      </dgm:t>
    </dgm:pt>
    <dgm:pt modelId="{57FFE0D4-52E9-46C3-ADD3-FD90063D2949}" type="parTrans" cxnId="{C6A496BA-5253-4C52-B6F5-1B2BFEAB7D25}">
      <dgm:prSet/>
      <dgm:spPr/>
      <dgm:t>
        <a:bodyPr/>
        <a:lstStyle/>
        <a:p>
          <a:endParaRPr lang="en-US"/>
        </a:p>
      </dgm:t>
    </dgm:pt>
    <dgm:pt modelId="{55471FF2-A6FF-45C6-8636-854C2428B481}" type="sibTrans" cxnId="{C6A496BA-5253-4C52-B6F5-1B2BFEAB7D25}">
      <dgm:prSet/>
      <dgm:spPr/>
      <dgm:t>
        <a:bodyPr/>
        <a:lstStyle/>
        <a:p>
          <a:endParaRPr lang="en-US"/>
        </a:p>
      </dgm:t>
    </dgm:pt>
    <dgm:pt modelId="{F1FE7A15-27B5-435C-AB2F-F87CEAD6AEA8}" type="pres">
      <dgm:prSet presAssocID="{24089476-2A43-4ED8-A752-9F0D737978FB}" presName="Name0" presStyleCnt="0">
        <dgm:presLayoutVars>
          <dgm:dir/>
          <dgm:animOne val="branch"/>
          <dgm:animLvl val="lvl"/>
        </dgm:presLayoutVars>
      </dgm:prSet>
      <dgm:spPr/>
      <dgm:t>
        <a:bodyPr/>
        <a:lstStyle/>
        <a:p>
          <a:endParaRPr lang="en-US"/>
        </a:p>
      </dgm:t>
    </dgm:pt>
    <dgm:pt modelId="{F9558020-3A95-4D0E-8DFC-FCBD172E7FF0}" type="pres">
      <dgm:prSet presAssocID="{6C637E92-6DA4-4373-ABA5-CCD8D4279DF3}" presName="chaos" presStyleCnt="0"/>
      <dgm:spPr/>
    </dgm:pt>
    <dgm:pt modelId="{04137032-28F0-48F9-9B1D-012B49F4FF7B}" type="pres">
      <dgm:prSet presAssocID="{6C637E92-6DA4-4373-ABA5-CCD8D4279DF3}" presName="parTx1" presStyleLbl="revTx" presStyleIdx="0" presStyleCnt="3"/>
      <dgm:spPr/>
      <dgm:t>
        <a:bodyPr/>
        <a:lstStyle/>
        <a:p>
          <a:endParaRPr lang="en-US"/>
        </a:p>
      </dgm:t>
    </dgm:pt>
    <dgm:pt modelId="{694B3C5B-7BD3-4B69-8CAC-D61D27EA7325}" type="pres">
      <dgm:prSet presAssocID="{6C637E92-6DA4-4373-ABA5-CCD8D4279DF3}" presName="desTx1" presStyleLbl="revTx" presStyleIdx="1" presStyleCnt="3">
        <dgm:presLayoutVars>
          <dgm:bulletEnabled val="1"/>
        </dgm:presLayoutVars>
      </dgm:prSet>
      <dgm:spPr/>
      <dgm:t>
        <a:bodyPr/>
        <a:lstStyle/>
        <a:p>
          <a:endParaRPr lang="en-US"/>
        </a:p>
      </dgm:t>
    </dgm:pt>
    <dgm:pt modelId="{126558DA-7002-42AC-8818-E43992833743}" type="pres">
      <dgm:prSet presAssocID="{6C637E92-6DA4-4373-ABA5-CCD8D4279DF3}" presName="c1" presStyleLbl="node1" presStyleIdx="0" presStyleCnt="19"/>
      <dgm:spPr/>
    </dgm:pt>
    <dgm:pt modelId="{8A8B1DA3-2E62-4B59-A206-6463111ACFA5}" type="pres">
      <dgm:prSet presAssocID="{6C637E92-6DA4-4373-ABA5-CCD8D4279DF3}" presName="c2" presStyleLbl="node1" presStyleIdx="1" presStyleCnt="19"/>
      <dgm:spPr/>
    </dgm:pt>
    <dgm:pt modelId="{451C3A68-6A62-499F-A247-04B34B965390}" type="pres">
      <dgm:prSet presAssocID="{6C637E92-6DA4-4373-ABA5-CCD8D4279DF3}" presName="c3" presStyleLbl="node1" presStyleIdx="2" presStyleCnt="19"/>
      <dgm:spPr/>
    </dgm:pt>
    <dgm:pt modelId="{5F862852-C9B0-4557-BA2E-F0715C18C118}" type="pres">
      <dgm:prSet presAssocID="{6C637E92-6DA4-4373-ABA5-CCD8D4279DF3}" presName="c4" presStyleLbl="node1" presStyleIdx="3" presStyleCnt="19"/>
      <dgm:spPr/>
    </dgm:pt>
    <dgm:pt modelId="{BA355249-C443-42F2-BAFC-C5A70D28934D}" type="pres">
      <dgm:prSet presAssocID="{6C637E92-6DA4-4373-ABA5-CCD8D4279DF3}" presName="c5" presStyleLbl="node1" presStyleIdx="4" presStyleCnt="19"/>
      <dgm:spPr/>
    </dgm:pt>
    <dgm:pt modelId="{3F832B24-24E4-4EC5-8CF6-4A7E625C3600}" type="pres">
      <dgm:prSet presAssocID="{6C637E92-6DA4-4373-ABA5-CCD8D4279DF3}" presName="c6" presStyleLbl="node1" presStyleIdx="5" presStyleCnt="19"/>
      <dgm:spPr/>
    </dgm:pt>
    <dgm:pt modelId="{9C8CD134-4210-4F92-9E01-8A29D77E3401}" type="pres">
      <dgm:prSet presAssocID="{6C637E92-6DA4-4373-ABA5-CCD8D4279DF3}" presName="c7" presStyleLbl="node1" presStyleIdx="6" presStyleCnt="19"/>
      <dgm:spPr/>
    </dgm:pt>
    <dgm:pt modelId="{941CC0DE-0017-447D-ACD4-6D48B96B6394}" type="pres">
      <dgm:prSet presAssocID="{6C637E92-6DA4-4373-ABA5-CCD8D4279DF3}" presName="c8" presStyleLbl="node1" presStyleIdx="7" presStyleCnt="19"/>
      <dgm:spPr/>
    </dgm:pt>
    <dgm:pt modelId="{65689CEA-F8DE-4D66-9413-6399BBC53867}" type="pres">
      <dgm:prSet presAssocID="{6C637E92-6DA4-4373-ABA5-CCD8D4279DF3}" presName="c9" presStyleLbl="node1" presStyleIdx="8" presStyleCnt="19"/>
      <dgm:spPr/>
    </dgm:pt>
    <dgm:pt modelId="{BD44E4D1-2F98-49DD-AD62-FF3A0AD83369}" type="pres">
      <dgm:prSet presAssocID="{6C637E92-6DA4-4373-ABA5-CCD8D4279DF3}" presName="c10" presStyleLbl="node1" presStyleIdx="9" presStyleCnt="19"/>
      <dgm:spPr/>
    </dgm:pt>
    <dgm:pt modelId="{7A61686A-AAC5-4DB7-A6E6-C53D68288B7C}" type="pres">
      <dgm:prSet presAssocID="{6C637E92-6DA4-4373-ABA5-CCD8D4279DF3}" presName="c11" presStyleLbl="node1" presStyleIdx="10" presStyleCnt="19"/>
      <dgm:spPr/>
    </dgm:pt>
    <dgm:pt modelId="{A18446DC-2F80-4D66-B9FD-63D19CCB17C3}" type="pres">
      <dgm:prSet presAssocID="{6C637E92-6DA4-4373-ABA5-CCD8D4279DF3}" presName="c12" presStyleLbl="node1" presStyleIdx="11" presStyleCnt="19"/>
      <dgm:spPr/>
    </dgm:pt>
    <dgm:pt modelId="{DD7A28B0-DC8F-4E0E-AACD-878A383C8764}" type="pres">
      <dgm:prSet presAssocID="{6C637E92-6DA4-4373-ABA5-CCD8D4279DF3}" presName="c13" presStyleLbl="node1" presStyleIdx="12" presStyleCnt="19"/>
      <dgm:spPr/>
    </dgm:pt>
    <dgm:pt modelId="{E7C99C12-34B0-4022-8AB3-071B6BDC8B4C}" type="pres">
      <dgm:prSet presAssocID="{6C637E92-6DA4-4373-ABA5-CCD8D4279DF3}" presName="c14" presStyleLbl="node1" presStyleIdx="13" presStyleCnt="19"/>
      <dgm:spPr/>
    </dgm:pt>
    <dgm:pt modelId="{321D0076-BA7B-483B-882B-128F8A69A1DD}" type="pres">
      <dgm:prSet presAssocID="{6C637E92-6DA4-4373-ABA5-CCD8D4279DF3}" presName="c15" presStyleLbl="node1" presStyleIdx="14" presStyleCnt="19"/>
      <dgm:spPr/>
    </dgm:pt>
    <dgm:pt modelId="{CF199A63-4BEE-4E21-98EC-5E81DF005CEE}" type="pres">
      <dgm:prSet presAssocID="{6C637E92-6DA4-4373-ABA5-CCD8D4279DF3}" presName="c16" presStyleLbl="node1" presStyleIdx="15" presStyleCnt="19"/>
      <dgm:spPr/>
    </dgm:pt>
    <dgm:pt modelId="{896F4A43-5CBD-4D30-831C-2A9D0E9BB0C0}" type="pres">
      <dgm:prSet presAssocID="{6C637E92-6DA4-4373-ABA5-CCD8D4279DF3}" presName="c17" presStyleLbl="node1" presStyleIdx="16" presStyleCnt="19"/>
      <dgm:spPr/>
    </dgm:pt>
    <dgm:pt modelId="{25577C50-E83F-4B9F-87EE-5C80873B2B84}" type="pres">
      <dgm:prSet presAssocID="{6C637E92-6DA4-4373-ABA5-CCD8D4279DF3}" presName="c18" presStyleLbl="node1" presStyleIdx="17" presStyleCnt="19"/>
      <dgm:spPr/>
    </dgm:pt>
    <dgm:pt modelId="{11345E6B-69E4-4CB2-A482-31DAFED5F480}" type="pres">
      <dgm:prSet presAssocID="{DFFDE112-8639-4F6A-AC2D-22511EBFD5EA}" presName="chevronComposite1" presStyleCnt="0"/>
      <dgm:spPr/>
    </dgm:pt>
    <dgm:pt modelId="{2E39BB95-2009-4AC4-928E-7D1FE9E171EE}" type="pres">
      <dgm:prSet presAssocID="{DFFDE112-8639-4F6A-AC2D-22511EBFD5EA}" presName="chevron1" presStyleLbl="sibTrans2D1" presStyleIdx="0" presStyleCnt="2"/>
      <dgm:spPr/>
    </dgm:pt>
    <dgm:pt modelId="{A6142439-A7EE-457E-A668-AA702A4588D8}" type="pres">
      <dgm:prSet presAssocID="{DFFDE112-8639-4F6A-AC2D-22511EBFD5EA}" presName="spChevron1" presStyleCnt="0"/>
      <dgm:spPr/>
    </dgm:pt>
    <dgm:pt modelId="{6303EB03-476E-4232-881E-F94DC4911D2A}" type="pres">
      <dgm:prSet presAssocID="{DFFDE112-8639-4F6A-AC2D-22511EBFD5EA}" presName="overlap" presStyleCnt="0"/>
      <dgm:spPr/>
    </dgm:pt>
    <dgm:pt modelId="{9AF9E5C3-06F7-469E-8AB1-D44E02BEE1CF}" type="pres">
      <dgm:prSet presAssocID="{DFFDE112-8639-4F6A-AC2D-22511EBFD5EA}" presName="chevronComposite2" presStyleCnt="0"/>
      <dgm:spPr/>
    </dgm:pt>
    <dgm:pt modelId="{B060BDA9-086E-471B-882D-9194D0528909}" type="pres">
      <dgm:prSet presAssocID="{DFFDE112-8639-4F6A-AC2D-22511EBFD5EA}" presName="chevron2" presStyleLbl="sibTrans2D1" presStyleIdx="1" presStyleCnt="2"/>
      <dgm:spPr/>
    </dgm:pt>
    <dgm:pt modelId="{ABF23F94-7E40-4077-87CF-6E37A56E57CC}" type="pres">
      <dgm:prSet presAssocID="{DFFDE112-8639-4F6A-AC2D-22511EBFD5EA}" presName="spChevron2" presStyleCnt="0"/>
      <dgm:spPr/>
    </dgm:pt>
    <dgm:pt modelId="{845EEF0F-073A-450D-A921-622A812F0E6C}" type="pres">
      <dgm:prSet presAssocID="{E6C63724-96C9-4AEE-A378-CDCC609E093F}" presName="last" presStyleCnt="0"/>
      <dgm:spPr/>
    </dgm:pt>
    <dgm:pt modelId="{5B6B285F-A6B4-4A05-87C4-02E7E4CC975B}" type="pres">
      <dgm:prSet presAssocID="{E6C63724-96C9-4AEE-A378-CDCC609E093F}" presName="circleTx" presStyleLbl="node1" presStyleIdx="18" presStyleCnt="19"/>
      <dgm:spPr/>
      <dgm:t>
        <a:bodyPr/>
        <a:lstStyle/>
        <a:p>
          <a:endParaRPr lang="en-US"/>
        </a:p>
      </dgm:t>
    </dgm:pt>
    <dgm:pt modelId="{DFD956F5-65BC-47D9-9AE0-5C685EEED07F}" type="pres">
      <dgm:prSet presAssocID="{E6C63724-96C9-4AEE-A378-CDCC609E093F}" presName="desTxN" presStyleLbl="revTx" presStyleIdx="2" presStyleCnt="3">
        <dgm:presLayoutVars>
          <dgm:bulletEnabled val="1"/>
        </dgm:presLayoutVars>
      </dgm:prSet>
      <dgm:spPr/>
      <dgm:t>
        <a:bodyPr/>
        <a:lstStyle/>
        <a:p>
          <a:endParaRPr lang="en-US"/>
        </a:p>
      </dgm:t>
    </dgm:pt>
    <dgm:pt modelId="{D9A148A8-104D-4996-91E8-288D4AE2B9C9}" type="pres">
      <dgm:prSet presAssocID="{E6C63724-96C9-4AEE-A378-CDCC609E093F}" presName="spN" presStyleCnt="0"/>
      <dgm:spPr/>
    </dgm:pt>
  </dgm:ptLst>
  <dgm:cxnLst>
    <dgm:cxn modelId="{B91FFF0D-CB6E-4C04-ADCC-2060BC708734}" type="presOf" srcId="{DE499E85-A6F7-45C2-A787-C64D815C1174}" destId="{694B3C5B-7BD3-4B69-8CAC-D61D27EA7325}" srcOrd="0" destOrd="0" presId="urn:microsoft.com/office/officeart/2009/3/layout/RandomtoResultProcess"/>
    <dgm:cxn modelId="{3F95600D-C9AE-4D18-A19F-9FD1735E3702}" type="presOf" srcId="{E6C63724-96C9-4AEE-A378-CDCC609E093F}" destId="{5B6B285F-A6B4-4A05-87C4-02E7E4CC975B}" srcOrd="0" destOrd="0" presId="urn:microsoft.com/office/officeart/2009/3/layout/RandomtoResultProcess"/>
    <dgm:cxn modelId="{C6A496BA-5253-4C52-B6F5-1B2BFEAB7D25}" srcId="{E6C63724-96C9-4AEE-A378-CDCC609E093F}" destId="{BD60CC95-6284-4D7A-8B8F-96D08DE45F96}" srcOrd="0" destOrd="0" parTransId="{57FFE0D4-52E9-46C3-ADD3-FD90063D2949}" sibTransId="{55471FF2-A6FF-45C6-8636-854C2428B481}"/>
    <dgm:cxn modelId="{F1A9044C-B7D4-448B-9255-F9EF0580D069}" srcId="{24089476-2A43-4ED8-A752-9F0D737978FB}" destId="{6C637E92-6DA4-4373-ABA5-CCD8D4279DF3}" srcOrd="0" destOrd="0" parTransId="{2C1474BA-7AAF-4876-A174-9CD3522B2395}" sibTransId="{DFFDE112-8639-4F6A-AC2D-22511EBFD5EA}"/>
    <dgm:cxn modelId="{E1471550-2B27-4789-B747-5D12E571290D}" srcId="{6C637E92-6DA4-4373-ABA5-CCD8D4279DF3}" destId="{DE499E85-A6F7-45C2-A787-C64D815C1174}" srcOrd="0" destOrd="0" parTransId="{D79F3055-0214-44BA-BB0C-DE425390FB5D}" sibTransId="{837427E5-4FF0-457D-91EB-5E82E5724921}"/>
    <dgm:cxn modelId="{06899F77-0E9E-4470-93EB-49FC7ACF1874}" srcId="{24089476-2A43-4ED8-A752-9F0D737978FB}" destId="{E6C63724-96C9-4AEE-A378-CDCC609E093F}" srcOrd="1" destOrd="0" parTransId="{7157BC7B-31FB-4E4A-879F-B4E60CBEC4D2}" sibTransId="{F8B1D442-41C7-446C-BF49-74D60EEA8639}"/>
    <dgm:cxn modelId="{A7E8157B-942C-4329-ABC2-8FE6A401D48A}" type="presOf" srcId="{24089476-2A43-4ED8-A752-9F0D737978FB}" destId="{F1FE7A15-27B5-435C-AB2F-F87CEAD6AEA8}" srcOrd="0" destOrd="0" presId="urn:microsoft.com/office/officeart/2009/3/layout/RandomtoResultProcess"/>
    <dgm:cxn modelId="{5C25F2AD-1CD4-4C09-ACB1-7288CF4874CA}" type="presOf" srcId="{6C637E92-6DA4-4373-ABA5-CCD8D4279DF3}" destId="{04137032-28F0-48F9-9B1D-012B49F4FF7B}" srcOrd="0" destOrd="0" presId="urn:microsoft.com/office/officeart/2009/3/layout/RandomtoResultProcess"/>
    <dgm:cxn modelId="{8F188570-A343-44D0-A1FD-C46E9B9C2C8C}" type="presOf" srcId="{BD60CC95-6284-4D7A-8B8F-96D08DE45F96}" destId="{DFD956F5-65BC-47D9-9AE0-5C685EEED07F}" srcOrd="0" destOrd="0" presId="urn:microsoft.com/office/officeart/2009/3/layout/RandomtoResultProcess"/>
    <dgm:cxn modelId="{12D79A11-DC6D-4745-AAE6-2D57F8214BA0}" type="presParOf" srcId="{F1FE7A15-27B5-435C-AB2F-F87CEAD6AEA8}" destId="{F9558020-3A95-4D0E-8DFC-FCBD172E7FF0}" srcOrd="0" destOrd="0" presId="urn:microsoft.com/office/officeart/2009/3/layout/RandomtoResultProcess"/>
    <dgm:cxn modelId="{8BE27723-9CE3-4F01-942C-F13555F3D0E2}" type="presParOf" srcId="{F9558020-3A95-4D0E-8DFC-FCBD172E7FF0}" destId="{04137032-28F0-48F9-9B1D-012B49F4FF7B}" srcOrd="0" destOrd="0" presId="urn:microsoft.com/office/officeart/2009/3/layout/RandomtoResultProcess"/>
    <dgm:cxn modelId="{A6951B30-89CF-46EA-B81C-B9AE53089CFA}" type="presParOf" srcId="{F9558020-3A95-4D0E-8DFC-FCBD172E7FF0}" destId="{694B3C5B-7BD3-4B69-8CAC-D61D27EA7325}" srcOrd="1" destOrd="0" presId="urn:microsoft.com/office/officeart/2009/3/layout/RandomtoResultProcess"/>
    <dgm:cxn modelId="{201FCDE2-9F0C-4054-9F28-0A592948CF25}" type="presParOf" srcId="{F9558020-3A95-4D0E-8DFC-FCBD172E7FF0}" destId="{126558DA-7002-42AC-8818-E43992833743}" srcOrd="2" destOrd="0" presId="urn:microsoft.com/office/officeart/2009/3/layout/RandomtoResultProcess"/>
    <dgm:cxn modelId="{4BE271FC-E648-4F0F-B322-A3F2C5E2C71D}" type="presParOf" srcId="{F9558020-3A95-4D0E-8DFC-FCBD172E7FF0}" destId="{8A8B1DA3-2E62-4B59-A206-6463111ACFA5}" srcOrd="3" destOrd="0" presId="urn:microsoft.com/office/officeart/2009/3/layout/RandomtoResultProcess"/>
    <dgm:cxn modelId="{19BD6A10-13AD-40AD-9822-80A46D192792}" type="presParOf" srcId="{F9558020-3A95-4D0E-8DFC-FCBD172E7FF0}" destId="{451C3A68-6A62-499F-A247-04B34B965390}" srcOrd="4" destOrd="0" presId="urn:microsoft.com/office/officeart/2009/3/layout/RandomtoResultProcess"/>
    <dgm:cxn modelId="{E8029A52-8439-47D0-B78F-EEF99208E748}" type="presParOf" srcId="{F9558020-3A95-4D0E-8DFC-FCBD172E7FF0}" destId="{5F862852-C9B0-4557-BA2E-F0715C18C118}" srcOrd="5" destOrd="0" presId="urn:microsoft.com/office/officeart/2009/3/layout/RandomtoResultProcess"/>
    <dgm:cxn modelId="{499DB918-3C83-4637-8F1A-40947D4D8D1A}" type="presParOf" srcId="{F9558020-3A95-4D0E-8DFC-FCBD172E7FF0}" destId="{BA355249-C443-42F2-BAFC-C5A70D28934D}" srcOrd="6" destOrd="0" presId="urn:microsoft.com/office/officeart/2009/3/layout/RandomtoResultProcess"/>
    <dgm:cxn modelId="{5A02C441-7ADA-4766-AC45-E40BAD2AC6C8}" type="presParOf" srcId="{F9558020-3A95-4D0E-8DFC-FCBD172E7FF0}" destId="{3F832B24-24E4-4EC5-8CF6-4A7E625C3600}" srcOrd="7" destOrd="0" presId="urn:microsoft.com/office/officeart/2009/3/layout/RandomtoResultProcess"/>
    <dgm:cxn modelId="{CBA2C21A-CABF-4BE0-9919-B3C6A233FBB3}" type="presParOf" srcId="{F9558020-3A95-4D0E-8DFC-FCBD172E7FF0}" destId="{9C8CD134-4210-4F92-9E01-8A29D77E3401}" srcOrd="8" destOrd="0" presId="urn:microsoft.com/office/officeart/2009/3/layout/RandomtoResultProcess"/>
    <dgm:cxn modelId="{A2557F04-AE1C-45E3-81FA-2F4760517957}" type="presParOf" srcId="{F9558020-3A95-4D0E-8DFC-FCBD172E7FF0}" destId="{941CC0DE-0017-447D-ACD4-6D48B96B6394}" srcOrd="9" destOrd="0" presId="urn:microsoft.com/office/officeart/2009/3/layout/RandomtoResultProcess"/>
    <dgm:cxn modelId="{BF1C4497-4929-4FFF-8612-AD7C13418944}" type="presParOf" srcId="{F9558020-3A95-4D0E-8DFC-FCBD172E7FF0}" destId="{65689CEA-F8DE-4D66-9413-6399BBC53867}" srcOrd="10" destOrd="0" presId="urn:microsoft.com/office/officeart/2009/3/layout/RandomtoResultProcess"/>
    <dgm:cxn modelId="{31AB04D5-D525-4D6F-A755-EAD2A6B24A07}" type="presParOf" srcId="{F9558020-3A95-4D0E-8DFC-FCBD172E7FF0}" destId="{BD44E4D1-2F98-49DD-AD62-FF3A0AD83369}" srcOrd="11" destOrd="0" presId="urn:microsoft.com/office/officeart/2009/3/layout/RandomtoResultProcess"/>
    <dgm:cxn modelId="{C66DA70B-0D50-4478-A3EC-C95E2AD38153}" type="presParOf" srcId="{F9558020-3A95-4D0E-8DFC-FCBD172E7FF0}" destId="{7A61686A-AAC5-4DB7-A6E6-C53D68288B7C}" srcOrd="12" destOrd="0" presId="urn:microsoft.com/office/officeart/2009/3/layout/RandomtoResultProcess"/>
    <dgm:cxn modelId="{BF734C1F-DC06-498D-9645-2F0807BD8089}" type="presParOf" srcId="{F9558020-3A95-4D0E-8DFC-FCBD172E7FF0}" destId="{A18446DC-2F80-4D66-B9FD-63D19CCB17C3}" srcOrd="13" destOrd="0" presId="urn:microsoft.com/office/officeart/2009/3/layout/RandomtoResultProcess"/>
    <dgm:cxn modelId="{972B89B2-F329-4A48-9E9B-D9F8E89559D2}" type="presParOf" srcId="{F9558020-3A95-4D0E-8DFC-FCBD172E7FF0}" destId="{DD7A28B0-DC8F-4E0E-AACD-878A383C8764}" srcOrd="14" destOrd="0" presId="urn:microsoft.com/office/officeart/2009/3/layout/RandomtoResultProcess"/>
    <dgm:cxn modelId="{91AAEA8C-33B8-47C3-BFB5-26C3C677C077}" type="presParOf" srcId="{F9558020-3A95-4D0E-8DFC-FCBD172E7FF0}" destId="{E7C99C12-34B0-4022-8AB3-071B6BDC8B4C}" srcOrd="15" destOrd="0" presId="urn:microsoft.com/office/officeart/2009/3/layout/RandomtoResultProcess"/>
    <dgm:cxn modelId="{6E13E74E-5719-4FA5-8836-4B512096C33D}" type="presParOf" srcId="{F9558020-3A95-4D0E-8DFC-FCBD172E7FF0}" destId="{321D0076-BA7B-483B-882B-128F8A69A1DD}" srcOrd="16" destOrd="0" presId="urn:microsoft.com/office/officeart/2009/3/layout/RandomtoResultProcess"/>
    <dgm:cxn modelId="{2E6E35CC-EA9C-4553-9A65-819F74C4E090}" type="presParOf" srcId="{F9558020-3A95-4D0E-8DFC-FCBD172E7FF0}" destId="{CF199A63-4BEE-4E21-98EC-5E81DF005CEE}" srcOrd="17" destOrd="0" presId="urn:microsoft.com/office/officeart/2009/3/layout/RandomtoResultProcess"/>
    <dgm:cxn modelId="{9E45C101-8D47-4FAF-A150-3F020C3B7BF2}" type="presParOf" srcId="{F9558020-3A95-4D0E-8DFC-FCBD172E7FF0}" destId="{896F4A43-5CBD-4D30-831C-2A9D0E9BB0C0}" srcOrd="18" destOrd="0" presId="urn:microsoft.com/office/officeart/2009/3/layout/RandomtoResultProcess"/>
    <dgm:cxn modelId="{9979EEC3-B978-4A91-BD66-6D736B567782}" type="presParOf" srcId="{F9558020-3A95-4D0E-8DFC-FCBD172E7FF0}" destId="{25577C50-E83F-4B9F-87EE-5C80873B2B84}" srcOrd="19" destOrd="0" presId="urn:microsoft.com/office/officeart/2009/3/layout/RandomtoResultProcess"/>
    <dgm:cxn modelId="{753D3045-E6D5-4344-8041-27C4A91122D2}" type="presParOf" srcId="{F1FE7A15-27B5-435C-AB2F-F87CEAD6AEA8}" destId="{11345E6B-69E4-4CB2-A482-31DAFED5F480}" srcOrd="1" destOrd="0" presId="urn:microsoft.com/office/officeart/2009/3/layout/RandomtoResultProcess"/>
    <dgm:cxn modelId="{C467877E-A4BB-4817-A9BD-9028EC647A49}" type="presParOf" srcId="{11345E6B-69E4-4CB2-A482-31DAFED5F480}" destId="{2E39BB95-2009-4AC4-928E-7D1FE9E171EE}" srcOrd="0" destOrd="0" presId="urn:microsoft.com/office/officeart/2009/3/layout/RandomtoResultProcess"/>
    <dgm:cxn modelId="{2FD45BCA-D316-4BFC-AE47-5E5899BEE7DC}" type="presParOf" srcId="{11345E6B-69E4-4CB2-A482-31DAFED5F480}" destId="{A6142439-A7EE-457E-A668-AA702A4588D8}" srcOrd="1" destOrd="0" presId="urn:microsoft.com/office/officeart/2009/3/layout/RandomtoResultProcess"/>
    <dgm:cxn modelId="{7D1E4619-CBCD-455D-8332-F32A584F0031}" type="presParOf" srcId="{F1FE7A15-27B5-435C-AB2F-F87CEAD6AEA8}" destId="{6303EB03-476E-4232-881E-F94DC4911D2A}" srcOrd="2" destOrd="0" presId="urn:microsoft.com/office/officeart/2009/3/layout/RandomtoResultProcess"/>
    <dgm:cxn modelId="{B7720EB2-6AD5-41F1-AA9A-7BE6385DBC85}" type="presParOf" srcId="{F1FE7A15-27B5-435C-AB2F-F87CEAD6AEA8}" destId="{9AF9E5C3-06F7-469E-8AB1-D44E02BEE1CF}" srcOrd="3" destOrd="0" presId="urn:microsoft.com/office/officeart/2009/3/layout/RandomtoResultProcess"/>
    <dgm:cxn modelId="{FF9F6FC5-F94C-4F90-8764-65BABE4C8E86}" type="presParOf" srcId="{9AF9E5C3-06F7-469E-8AB1-D44E02BEE1CF}" destId="{B060BDA9-086E-471B-882D-9194D0528909}" srcOrd="0" destOrd="0" presId="urn:microsoft.com/office/officeart/2009/3/layout/RandomtoResultProcess"/>
    <dgm:cxn modelId="{74E2B1A5-C56F-4A4C-895E-0AFCB5EA039F}" type="presParOf" srcId="{9AF9E5C3-06F7-469E-8AB1-D44E02BEE1CF}" destId="{ABF23F94-7E40-4077-87CF-6E37A56E57CC}" srcOrd="1" destOrd="0" presId="urn:microsoft.com/office/officeart/2009/3/layout/RandomtoResultProcess"/>
    <dgm:cxn modelId="{3F47F2FA-72A3-4251-9E05-253970B6510F}" type="presParOf" srcId="{F1FE7A15-27B5-435C-AB2F-F87CEAD6AEA8}" destId="{845EEF0F-073A-450D-A921-622A812F0E6C}" srcOrd="4" destOrd="0" presId="urn:microsoft.com/office/officeart/2009/3/layout/RandomtoResultProcess"/>
    <dgm:cxn modelId="{704FC1F7-98DF-471D-A7D7-BB993E63710B}" type="presParOf" srcId="{845EEF0F-073A-450D-A921-622A812F0E6C}" destId="{5B6B285F-A6B4-4A05-87C4-02E7E4CC975B}" srcOrd="0" destOrd="0" presId="urn:microsoft.com/office/officeart/2009/3/layout/RandomtoResultProcess"/>
    <dgm:cxn modelId="{93854DF2-C8DB-421B-911D-5A8DFC120B75}" type="presParOf" srcId="{845EEF0F-073A-450D-A921-622A812F0E6C}" destId="{DFD956F5-65BC-47D9-9AE0-5C685EEED07F}" srcOrd="1" destOrd="0" presId="urn:microsoft.com/office/officeart/2009/3/layout/RandomtoResultProcess"/>
    <dgm:cxn modelId="{282D3505-C038-42AC-8D3A-600D63DCCE49}" type="presParOf" srcId="{845EEF0F-073A-450D-A921-622A812F0E6C}" destId="{D9A148A8-104D-4996-91E8-288D4AE2B9C9}"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89476-2A43-4ED8-A752-9F0D737978FB}" type="doc">
      <dgm:prSet loTypeId="urn:microsoft.com/office/officeart/2009/layout/CircleArrowProcess" loCatId="process" qsTypeId="urn:microsoft.com/office/officeart/2005/8/quickstyle/3d2" qsCatId="3D" csTypeId="urn:microsoft.com/office/officeart/2005/8/colors/accent1_2" csCatId="accent1" phldr="1"/>
      <dgm:spPr/>
      <dgm:t>
        <a:bodyPr/>
        <a:lstStyle/>
        <a:p>
          <a:endParaRPr lang="en-US"/>
        </a:p>
      </dgm:t>
    </dgm:pt>
    <dgm:pt modelId="{6C637E92-6DA4-4373-ABA5-CCD8D4279DF3}">
      <dgm:prSet phldrT="[Text]"/>
      <dgm:spPr/>
      <dgm:t>
        <a:bodyPr/>
        <a:lstStyle/>
        <a:p>
          <a:r>
            <a:rPr lang="en-US" b="1" dirty="0" smtClean="0"/>
            <a:t>Plan Strategy</a:t>
          </a:r>
          <a:endParaRPr lang="en-US" b="1" dirty="0"/>
        </a:p>
      </dgm:t>
    </dgm:pt>
    <dgm:pt modelId="{2C1474BA-7AAF-4876-A174-9CD3522B2395}" type="parTrans" cxnId="{F1A9044C-B7D4-448B-9255-F9EF0580D069}">
      <dgm:prSet/>
      <dgm:spPr/>
      <dgm:t>
        <a:bodyPr/>
        <a:lstStyle/>
        <a:p>
          <a:endParaRPr lang="en-US"/>
        </a:p>
      </dgm:t>
    </dgm:pt>
    <dgm:pt modelId="{DFFDE112-8639-4F6A-AC2D-22511EBFD5EA}" type="sibTrans" cxnId="{F1A9044C-B7D4-448B-9255-F9EF0580D069}">
      <dgm:prSet/>
      <dgm:spPr/>
      <dgm:t>
        <a:bodyPr/>
        <a:lstStyle/>
        <a:p>
          <a:endParaRPr lang="en-US"/>
        </a:p>
      </dgm:t>
    </dgm:pt>
    <dgm:pt modelId="{E6C63724-96C9-4AEE-A378-CDCC609E093F}">
      <dgm:prSet phldrT="[Text]"/>
      <dgm:spPr/>
      <dgm:t>
        <a:bodyPr/>
        <a:lstStyle/>
        <a:p>
          <a:r>
            <a:rPr lang="en-US" b="1" dirty="0" smtClean="0"/>
            <a:t>Execute </a:t>
          </a:r>
          <a:r>
            <a:rPr lang="en-US" dirty="0" smtClean="0"/>
            <a:t>Strategy</a:t>
          </a:r>
          <a:endParaRPr lang="en-US" dirty="0"/>
        </a:p>
      </dgm:t>
    </dgm:pt>
    <dgm:pt modelId="{7157BC7B-31FB-4E4A-879F-B4E60CBEC4D2}" type="parTrans" cxnId="{06899F77-0E9E-4470-93EB-49FC7ACF1874}">
      <dgm:prSet/>
      <dgm:spPr/>
      <dgm:t>
        <a:bodyPr/>
        <a:lstStyle/>
        <a:p>
          <a:endParaRPr lang="en-US"/>
        </a:p>
      </dgm:t>
    </dgm:pt>
    <dgm:pt modelId="{F8B1D442-41C7-446C-BF49-74D60EEA8639}" type="sibTrans" cxnId="{06899F77-0E9E-4470-93EB-49FC7ACF1874}">
      <dgm:prSet/>
      <dgm:spPr/>
      <dgm:t>
        <a:bodyPr/>
        <a:lstStyle/>
        <a:p>
          <a:endParaRPr lang="en-US"/>
        </a:p>
      </dgm:t>
    </dgm:pt>
    <dgm:pt modelId="{BD60CC95-6284-4D7A-8B8F-96D08DE45F96}">
      <dgm:prSet phldrT="[Text]"/>
      <dgm:spPr/>
      <dgm:t>
        <a:bodyPr/>
        <a:lstStyle/>
        <a:p>
          <a:r>
            <a:rPr lang="en-US" dirty="0" smtClean="0"/>
            <a:t>Budget for Objective Actions </a:t>
          </a:r>
          <a:endParaRPr lang="en-US" dirty="0"/>
        </a:p>
      </dgm:t>
    </dgm:pt>
    <dgm:pt modelId="{57FFE0D4-52E9-46C3-ADD3-FD90063D2949}" type="parTrans" cxnId="{C6A496BA-5253-4C52-B6F5-1B2BFEAB7D25}">
      <dgm:prSet/>
      <dgm:spPr/>
      <dgm:t>
        <a:bodyPr/>
        <a:lstStyle/>
        <a:p>
          <a:endParaRPr lang="en-US"/>
        </a:p>
      </dgm:t>
    </dgm:pt>
    <dgm:pt modelId="{55471FF2-A6FF-45C6-8636-854C2428B481}" type="sibTrans" cxnId="{C6A496BA-5253-4C52-B6F5-1B2BFEAB7D25}">
      <dgm:prSet/>
      <dgm:spPr/>
      <dgm:t>
        <a:bodyPr/>
        <a:lstStyle/>
        <a:p>
          <a:endParaRPr lang="en-US"/>
        </a:p>
      </dgm:t>
    </dgm:pt>
    <dgm:pt modelId="{438AB448-FD24-4B45-85FB-0DF0CDC64865}">
      <dgm:prSet phldrT="[Text]"/>
      <dgm:spPr/>
      <dgm:t>
        <a:bodyPr/>
        <a:lstStyle/>
        <a:p>
          <a:r>
            <a:rPr lang="en-US" b="1" dirty="0" smtClean="0"/>
            <a:t>Review</a:t>
          </a:r>
          <a:r>
            <a:rPr lang="en-US" dirty="0" smtClean="0"/>
            <a:t> Objectives Planning</a:t>
          </a:r>
          <a:endParaRPr lang="en-US" dirty="0"/>
        </a:p>
      </dgm:t>
    </dgm:pt>
    <dgm:pt modelId="{541E60AD-8385-4451-9A98-9D71B47A0D10}" type="parTrans" cxnId="{CA3BAECA-ACC8-404E-BD46-E0B51998FE32}">
      <dgm:prSet/>
      <dgm:spPr/>
      <dgm:t>
        <a:bodyPr/>
        <a:lstStyle/>
        <a:p>
          <a:endParaRPr lang="en-US"/>
        </a:p>
      </dgm:t>
    </dgm:pt>
    <dgm:pt modelId="{61B401CC-468A-407E-9771-8D8059FE7B29}" type="sibTrans" cxnId="{CA3BAECA-ACC8-404E-BD46-E0B51998FE32}">
      <dgm:prSet/>
      <dgm:spPr/>
      <dgm:t>
        <a:bodyPr/>
        <a:lstStyle/>
        <a:p>
          <a:endParaRPr lang="en-US"/>
        </a:p>
      </dgm:t>
    </dgm:pt>
    <dgm:pt modelId="{C331C3F7-10FD-46CC-AA13-B3ABE280BBDB}">
      <dgm:prSet phldrT="[Text]"/>
      <dgm:spPr/>
      <dgm:t>
        <a:bodyPr/>
        <a:lstStyle/>
        <a:p>
          <a:r>
            <a:rPr lang="en-US" b="1" dirty="0" smtClean="0"/>
            <a:t>Assess</a:t>
          </a:r>
          <a:r>
            <a:rPr lang="en-US" dirty="0" smtClean="0"/>
            <a:t> Impacts on GIS Operations and Projects</a:t>
          </a:r>
          <a:endParaRPr lang="en-US" dirty="0"/>
        </a:p>
      </dgm:t>
    </dgm:pt>
    <dgm:pt modelId="{A9756FC7-824D-4F3F-9E9C-AAD5F0C4DF14}" type="parTrans" cxnId="{3EFCBF24-54E3-4DF4-8432-8FAF9D27B6C0}">
      <dgm:prSet/>
      <dgm:spPr/>
      <dgm:t>
        <a:bodyPr/>
        <a:lstStyle/>
        <a:p>
          <a:endParaRPr lang="en-US"/>
        </a:p>
      </dgm:t>
    </dgm:pt>
    <dgm:pt modelId="{2ECD5E77-6DE1-40D1-949C-2CA2B128BFC4}" type="sibTrans" cxnId="{3EFCBF24-54E3-4DF4-8432-8FAF9D27B6C0}">
      <dgm:prSet/>
      <dgm:spPr/>
      <dgm:t>
        <a:bodyPr/>
        <a:lstStyle/>
        <a:p>
          <a:endParaRPr lang="en-US"/>
        </a:p>
      </dgm:t>
    </dgm:pt>
    <dgm:pt modelId="{0978C396-5AAA-4595-842A-AD2D322DF523}">
      <dgm:prSet phldrT="[Text]"/>
      <dgm:spPr/>
      <dgm:t>
        <a:bodyPr/>
        <a:lstStyle/>
        <a:p>
          <a:r>
            <a:rPr lang="en-US" dirty="0" smtClean="0"/>
            <a:t>Document Results</a:t>
          </a:r>
          <a:endParaRPr lang="en-US" dirty="0"/>
        </a:p>
      </dgm:t>
    </dgm:pt>
    <dgm:pt modelId="{6EFAD0C0-AFFA-47D9-901C-E5C21E8A2D9B}" type="parTrans" cxnId="{2999A735-1B70-4A53-B6AB-FE0D47F0E224}">
      <dgm:prSet/>
      <dgm:spPr/>
      <dgm:t>
        <a:bodyPr/>
        <a:lstStyle/>
        <a:p>
          <a:endParaRPr lang="en-US"/>
        </a:p>
      </dgm:t>
    </dgm:pt>
    <dgm:pt modelId="{F3150489-D7D0-4E9C-AA4B-77A68037AABC}" type="sibTrans" cxnId="{2999A735-1B70-4A53-B6AB-FE0D47F0E224}">
      <dgm:prSet/>
      <dgm:spPr/>
      <dgm:t>
        <a:bodyPr/>
        <a:lstStyle/>
        <a:p>
          <a:endParaRPr lang="en-US"/>
        </a:p>
      </dgm:t>
    </dgm:pt>
    <dgm:pt modelId="{E2375C77-04E4-42A4-9B4F-F54EB81C7C46}">
      <dgm:prSet phldrT="[Text]"/>
      <dgm:spPr/>
      <dgm:t>
        <a:bodyPr/>
        <a:lstStyle/>
        <a:p>
          <a:r>
            <a:rPr lang="en-US" dirty="0" smtClean="0"/>
            <a:t>Plan Objectives</a:t>
          </a:r>
          <a:endParaRPr lang="en-US" dirty="0"/>
        </a:p>
      </dgm:t>
    </dgm:pt>
    <dgm:pt modelId="{3F0B3F7B-F250-4ED4-AA4F-CAC436F630E3}" type="parTrans" cxnId="{B16A2E2E-8E9A-450E-B2F1-DBD3951971DC}">
      <dgm:prSet/>
      <dgm:spPr/>
      <dgm:t>
        <a:bodyPr/>
        <a:lstStyle/>
        <a:p>
          <a:endParaRPr lang="en-US"/>
        </a:p>
      </dgm:t>
    </dgm:pt>
    <dgm:pt modelId="{B78D8706-1BD8-4B45-9C35-EEE5158455F7}" type="sibTrans" cxnId="{B16A2E2E-8E9A-450E-B2F1-DBD3951971DC}">
      <dgm:prSet/>
      <dgm:spPr/>
      <dgm:t>
        <a:bodyPr/>
        <a:lstStyle/>
        <a:p>
          <a:endParaRPr lang="en-US"/>
        </a:p>
      </dgm:t>
    </dgm:pt>
    <dgm:pt modelId="{D64B77E5-FD2C-48C4-B731-34E96B6552C5}">
      <dgm:prSet phldrT="[Text]"/>
      <dgm:spPr/>
      <dgm:t>
        <a:bodyPr/>
        <a:lstStyle/>
        <a:p>
          <a:r>
            <a:rPr lang="en-US" dirty="0" smtClean="0"/>
            <a:t> Make Corrective Actions in Objectives</a:t>
          </a:r>
          <a:endParaRPr lang="en-US" dirty="0"/>
        </a:p>
      </dgm:t>
    </dgm:pt>
    <dgm:pt modelId="{44106261-3A93-4D29-A941-B111D56690E2}" type="parTrans" cxnId="{6E3AC632-E90F-4326-89DF-D0AF6747BEC4}">
      <dgm:prSet/>
      <dgm:spPr/>
      <dgm:t>
        <a:bodyPr/>
        <a:lstStyle/>
        <a:p>
          <a:endParaRPr lang="en-US"/>
        </a:p>
      </dgm:t>
    </dgm:pt>
    <dgm:pt modelId="{2D88F7F7-D087-4FD8-BAA0-7E83F94903ED}" type="sibTrans" cxnId="{6E3AC632-E90F-4326-89DF-D0AF6747BEC4}">
      <dgm:prSet/>
      <dgm:spPr/>
      <dgm:t>
        <a:bodyPr/>
        <a:lstStyle/>
        <a:p>
          <a:endParaRPr lang="en-US"/>
        </a:p>
      </dgm:t>
    </dgm:pt>
    <dgm:pt modelId="{182C1454-9CD5-4BAF-A097-434212C50F2E}">
      <dgm:prSet phldrT="[Text]"/>
      <dgm:spPr/>
      <dgm:t>
        <a:bodyPr/>
        <a:lstStyle/>
        <a:p>
          <a:r>
            <a:rPr lang="en-US" dirty="0" smtClean="0"/>
            <a:t>Avoid projects that are not useful</a:t>
          </a:r>
          <a:endParaRPr lang="en-US" dirty="0"/>
        </a:p>
      </dgm:t>
    </dgm:pt>
    <dgm:pt modelId="{F5FF8F04-E478-4700-A215-B174479B4139}" type="parTrans" cxnId="{AB38685C-66E0-4BF8-A4ED-A88D71FA88C6}">
      <dgm:prSet/>
      <dgm:spPr/>
      <dgm:t>
        <a:bodyPr/>
        <a:lstStyle/>
        <a:p>
          <a:endParaRPr lang="en-US"/>
        </a:p>
      </dgm:t>
    </dgm:pt>
    <dgm:pt modelId="{9D66732E-25EB-4BC5-B46C-BC2C86A4B541}" type="sibTrans" cxnId="{AB38685C-66E0-4BF8-A4ED-A88D71FA88C6}">
      <dgm:prSet/>
      <dgm:spPr/>
      <dgm:t>
        <a:bodyPr/>
        <a:lstStyle/>
        <a:p>
          <a:endParaRPr lang="en-US"/>
        </a:p>
      </dgm:t>
    </dgm:pt>
    <dgm:pt modelId="{799F5C44-0552-486D-AAEE-FA13DEC53C85}">
      <dgm:prSet phldrT="[Text]"/>
      <dgm:spPr/>
      <dgm:t>
        <a:bodyPr/>
        <a:lstStyle/>
        <a:p>
          <a:r>
            <a:rPr lang="en-US" dirty="0" smtClean="0"/>
            <a:t>Execute Objective Actions and Projects</a:t>
          </a:r>
          <a:endParaRPr lang="en-US" dirty="0"/>
        </a:p>
      </dgm:t>
    </dgm:pt>
    <dgm:pt modelId="{778D68DA-1802-41A4-8EF1-6F6BDDE929E9}" type="parTrans" cxnId="{33040CD8-A16C-4155-A4B9-4DACA014BD01}">
      <dgm:prSet/>
      <dgm:spPr/>
      <dgm:t>
        <a:bodyPr/>
        <a:lstStyle/>
        <a:p>
          <a:endParaRPr lang="en-US"/>
        </a:p>
      </dgm:t>
    </dgm:pt>
    <dgm:pt modelId="{DFB8BD6A-C9A5-4B30-8CEA-F682BB4AF6A7}" type="sibTrans" cxnId="{33040CD8-A16C-4155-A4B9-4DACA014BD01}">
      <dgm:prSet/>
      <dgm:spPr/>
      <dgm:t>
        <a:bodyPr/>
        <a:lstStyle/>
        <a:p>
          <a:endParaRPr lang="en-US"/>
        </a:p>
      </dgm:t>
    </dgm:pt>
    <dgm:pt modelId="{02D29EA6-CCDE-44DF-A4B6-6A23C4851918}">
      <dgm:prSet phldrT="[Text]"/>
      <dgm:spPr/>
      <dgm:t>
        <a:bodyPr/>
        <a:lstStyle/>
        <a:p>
          <a:r>
            <a:rPr lang="en-US" dirty="0" smtClean="0"/>
            <a:t>Collect New Objectives</a:t>
          </a:r>
          <a:endParaRPr lang="en-US" dirty="0"/>
        </a:p>
      </dgm:t>
    </dgm:pt>
    <dgm:pt modelId="{6338DD1D-1F45-468C-AF3E-760DB5FA35DD}" type="parTrans" cxnId="{858A9E51-2C3D-483D-88B0-35A73892D9FC}">
      <dgm:prSet/>
      <dgm:spPr/>
      <dgm:t>
        <a:bodyPr/>
        <a:lstStyle/>
        <a:p>
          <a:endParaRPr lang="en-US"/>
        </a:p>
      </dgm:t>
    </dgm:pt>
    <dgm:pt modelId="{03639343-30BD-4CD5-B6DF-1A535AA97142}" type="sibTrans" cxnId="{858A9E51-2C3D-483D-88B0-35A73892D9FC}">
      <dgm:prSet/>
      <dgm:spPr/>
      <dgm:t>
        <a:bodyPr/>
        <a:lstStyle/>
        <a:p>
          <a:endParaRPr lang="en-US"/>
        </a:p>
      </dgm:t>
    </dgm:pt>
    <dgm:pt modelId="{2EB7E818-8A80-49DB-88B2-567433DA75EB}">
      <dgm:prSet phldrT="[Text]"/>
      <dgm:spPr/>
      <dgm:t>
        <a:bodyPr/>
        <a:lstStyle/>
        <a:p>
          <a:r>
            <a:rPr lang="en-US" b="1" dirty="0" smtClean="0"/>
            <a:t>Review </a:t>
          </a:r>
          <a:r>
            <a:rPr lang="en-US" dirty="0" smtClean="0"/>
            <a:t>Strategy</a:t>
          </a:r>
          <a:endParaRPr lang="en-US" dirty="0"/>
        </a:p>
      </dgm:t>
    </dgm:pt>
    <dgm:pt modelId="{CA5A937A-BC42-4F88-83A8-CC9E6E5F3FB4}" type="parTrans" cxnId="{513B842D-C208-4398-B815-0DF6788E60EE}">
      <dgm:prSet/>
      <dgm:spPr/>
      <dgm:t>
        <a:bodyPr/>
        <a:lstStyle/>
        <a:p>
          <a:endParaRPr lang="en-US"/>
        </a:p>
      </dgm:t>
    </dgm:pt>
    <dgm:pt modelId="{C3E3EA67-C017-4590-89A2-2707D36104A9}" type="sibTrans" cxnId="{513B842D-C208-4398-B815-0DF6788E60EE}">
      <dgm:prSet/>
      <dgm:spPr/>
      <dgm:t>
        <a:bodyPr/>
        <a:lstStyle/>
        <a:p>
          <a:endParaRPr lang="en-US"/>
        </a:p>
      </dgm:t>
    </dgm:pt>
    <dgm:pt modelId="{A8E34025-0B36-4B25-8304-092DB014CD86}">
      <dgm:prSet phldrT="[Text]"/>
      <dgm:spPr/>
      <dgm:t>
        <a:bodyPr/>
        <a:lstStyle/>
        <a:p>
          <a:r>
            <a:rPr lang="en-US" dirty="0" smtClean="0"/>
            <a:t>Plan Objectives</a:t>
          </a:r>
          <a:endParaRPr lang="en-US" dirty="0"/>
        </a:p>
      </dgm:t>
    </dgm:pt>
    <dgm:pt modelId="{E255BEB6-1377-49CE-8577-FA59153FF396}" type="parTrans" cxnId="{4E79CAB4-9DB5-462F-9DE3-292ADD0F45CE}">
      <dgm:prSet/>
      <dgm:spPr/>
      <dgm:t>
        <a:bodyPr/>
        <a:lstStyle/>
        <a:p>
          <a:endParaRPr lang="en-US"/>
        </a:p>
      </dgm:t>
    </dgm:pt>
    <dgm:pt modelId="{5F8C5BAF-C51A-40C6-A39D-8B3A7FFA219D}" type="sibTrans" cxnId="{4E79CAB4-9DB5-462F-9DE3-292ADD0F45CE}">
      <dgm:prSet/>
      <dgm:spPr/>
      <dgm:t>
        <a:bodyPr/>
        <a:lstStyle/>
        <a:p>
          <a:endParaRPr lang="en-US"/>
        </a:p>
      </dgm:t>
    </dgm:pt>
    <dgm:pt modelId="{82D37E9B-FFD6-45FB-9B54-72F58163FD6E}" type="pres">
      <dgm:prSet presAssocID="{24089476-2A43-4ED8-A752-9F0D737978FB}" presName="Name0" presStyleCnt="0">
        <dgm:presLayoutVars>
          <dgm:chMax val="7"/>
          <dgm:chPref val="7"/>
          <dgm:dir/>
          <dgm:animLvl val="lvl"/>
        </dgm:presLayoutVars>
      </dgm:prSet>
      <dgm:spPr/>
      <dgm:t>
        <a:bodyPr/>
        <a:lstStyle/>
        <a:p>
          <a:endParaRPr lang="en-US"/>
        </a:p>
      </dgm:t>
    </dgm:pt>
    <dgm:pt modelId="{AC21E0CF-B135-4E00-8FA3-1CAD3ED1AA7D}" type="pres">
      <dgm:prSet presAssocID="{6C637E92-6DA4-4373-ABA5-CCD8D4279DF3}" presName="Accent1" presStyleCnt="0"/>
      <dgm:spPr/>
    </dgm:pt>
    <dgm:pt modelId="{68B14B42-59D2-410E-82C1-738DC66B9559}" type="pres">
      <dgm:prSet presAssocID="{6C637E92-6DA4-4373-ABA5-CCD8D4279DF3}" presName="Accent" presStyleLbl="node1" presStyleIdx="0" presStyleCnt="5"/>
      <dgm:spPr/>
    </dgm:pt>
    <dgm:pt modelId="{A1D72AF0-6BFC-4589-9F5E-B3C0CF712479}" type="pres">
      <dgm:prSet presAssocID="{6C637E92-6DA4-4373-ABA5-CCD8D4279DF3}" presName="Child1" presStyleLbl="revTx" presStyleIdx="0" presStyleCnt="10" custLinFactNeighborX="-5559" custLinFactNeighborY="830">
        <dgm:presLayoutVars>
          <dgm:chMax val="0"/>
          <dgm:chPref val="0"/>
          <dgm:bulletEnabled val="1"/>
        </dgm:presLayoutVars>
      </dgm:prSet>
      <dgm:spPr/>
      <dgm:t>
        <a:bodyPr/>
        <a:lstStyle/>
        <a:p>
          <a:endParaRPr lang="en-US"/>
        </a:p>
      </dgm:t>
    </dgm:pt>
    <dgm:pt modelId="{2775EAFA-5B63-4B3E-A2E2-0A25C52A1115}" type="pres">
      <dgm:prSet presAssocID="{6C637E92-6DA4-4373-ABA5-CCD8D4279DF3}" presName="Parent1" presStyleLbl="revTx" presStyleIdx="1" presStyleCnt="10">
        <dgm:presLayoutVars>
          <dgm:chMax val="1"/>
          <dgm:chPref val="1"/>
          <dgm:bulletEnabled val="1"/>
        </dgm:presLayoutVars>
      </dgm:prSet>
      <dgm:spPr/>
      <dgm:t>
        <a:bodyPr/>
        <a:lstStyle/>
        <a:p>
          <a:endParaRPr lang="en-US"/>
        </a:p>
      </dgm:t>
    </dgm:pt>
    <dgm:pt modelId="{055C80CD-6C7B-4C62-832E-D01A171B86FA}" type="pres">
      <dgm:prSet presAssocID="{E6C63724-96C9-4AEE-A378-CDCC609E093F}" presName="Accent2" presStyleCnt="0"/>
      <dgm:spPr/>
    </dgm:pt>
    <dgm:pt modelId="{324FD2D2-AB69-4F40-A860-E0E97702544D}" type="pres">
      <dgm:prSet presAssocID="{E6C63724-96C9-4AEE-A378-CDCC609E093F}" presName="Accent" presStyleLbl="node1" presStyleIdx="1" presStyleCnt="5"/>
      <dgm:spPr/>
    </dgm:pt>
    <dgm:pt modelId="{DB00AED6-93A2-4A67-BF49-BFAC8101C75E}" type="pres">
      <dgm:prSet presAssocID="{E6C63724-96C9-4AEE-A378-CDCC609E093F}" presName="Child2" presStyleLbl="revTx" presStyleIdx="2" presStyleCnt="10">
        <dgm:presLayoutVars>
          <dgm:chMax val="0"/>
          <dgm:chPref val="0"/>
          <dgm:bulletEnabled val="1"/>
        </dgm:presLayoutVars>
      </dgm:prSet>
      <dgm:spPr/>
      <dgm:t>
        <a:bodyPr/>
        <a:lstStyle/>
        <a:p>
          <a:endParaRPr lang="en-US"/>
        </a:p>
      </dgm:t>
    </dgm:pt>
    <dgm:pt modelId="{BF68E6EC-3360-46EC-9938-ED843F08EC97}" type="pres">
      <dgm:prSet presAssocID="{E6C63724-96C9-4AEE-A378-CDCC609E093F}" presName="Parent2" presStyleLbl="revTx" presStyleIdx="3" presStyleCnt="10">
        <dgm:presLayoutVars>
          <dgm:chMax val="1"/>
          <dgm:chPref val="1"/>
          <dgm:bulletEnabled val="1"/>
        </dgm:presLayoutVars>
      </dgm:prSet>
      <dgm:spPr/>
      <dgm:t>
        <a:bodyPr/>
        <a:lstStyle/>
        <a:p>
          <a:endParaRPr lang="en-US"/>
        </a:p>
      </dgm:t>
    </dgm:pt>
    <dgm:pt modelId="{C1A2B1EC-3046-46EF-9A67-A25FA39CCA80}" type="pres">
      <dgm:prSet presAssocID="{438AB448-FD24-4B45-85FB-0DF0CDC64865}" presName="Accent3" presStyleCnt="0"/>
      <dgm:spPr/>
    </dgm:pt>
    <dgm:pt modelId="{4A642DE5-EE2F-46A3-892F-77BF4CE3605C}" type="pres">
      <dgm:prSet presAssocID="{438AB448-FD24-4B45-85FB-0DF0CDC64865}" presName="Accent" presStyleLbl="node1" presStyleIdx="2" presStyleCnt="5"/>
      <dgm:spPr/>
    </dgm:pt>
    <dgm:pt modelId="{8B72E121-4F6A-4185-9BB5-A10FC0EC269F}" type="pres">
      <dgm:prSet presAssocID="{438AB448-FD24-4B45-85FB-0DF0CDC64865}" presName="Child3" presStyleLbl="revTx" presStyleIdx="4" presStyleCnt="10">
        <dgm:presLayoutVars>
          <dgm:chMax val="0"/>
          <dgm:chPref val="0"/>
          <dgm:bulletEnabled val="1"/>
        </dgm:presLayoutVars>
      </dgm:prSet>
      <dgm:spPr/>
      <dgm:t>
        <a:bodyPr/>
        <a:lstStyle/>
        <a:p>
          <a:endParaRPr lang="en-US"/>
        </a:p>
      </dgm:t>
    </dgm:pt>
    <dgm:pt modelId="{F374297F-D290-43E1-B6AF-6A5C1957D3E2}" type="pres">
      <dgm:prSet presAssocID="{438AB448-FD24-4B45-85FB-0DF0CDC64865}" presName="Parent3" presStyleLbl="revTx" presStyleIdx="5" presStyleCnt="10">
        <dgm:presLayoutVars>
          <dgm:chMax val="1"/>
          <dgm:chPref val="1"/>
          <dgm:bulletEnabled val="1"/>
        </dgm:presLayoutVars>
      </dgm:prSet>
      <dgm:spPr/>
      <dgm:t>
        <a:bodyPr/>
        <a:lstStyle/>
        <a:p>
          <a:endParaRPr lang="en-US"/>
        </a:p>
      </dgm:t>
    </dgm:pt>
    <dgm:pt modelId="{9864ADD1-1FF3-459C-BFFC-37EDFF457306}" type="pres">
      <dgm:prSet presAssocID="{C331C3F7-10FD-46CC-AA13-B3ABE280BBDB}" presName="Accent4" presStyleCnt="0"/>
      <dgm:spPr/>
    </dgm:pt>
    <dgm:pt modelId="{7D706AA8-2BE5-4B9A-A4CD-EA834A82D79F}" type="pres">
      <dgm:prSet presAssocID="{C331C3F7-10FD-46CC-AA13-B3ABE280BBDB}" presName="Accent" presStyleLbl="node1" presStyleIdx="3" presStyleCnt="5"/>
      <dgm:spPr/>
    </dgm:pt>
    <dgm:pt modelId="{FC1912C3-F043-41E5-8A89-D33B8FDE2B90}" type="pres">
      <dgm:prSet presAssocID="{C331C3F7-10FD-46CC-AA13-B3ABE280BBDB}" presName="Child4" presStyleLbl="revTx" presStyleIdx="6" presStyleCnt="10">
        <dgm:presLayoutVars>
          <dgm:chMax val="0"/>
          <dgm:chPref val="0"/>
          <dgm:bulletEnabled val="1"/>
        </dgm:presLayoutVars>
      </dgm:prSet>
      <dgm:spPr/>
      <dgm:t>
        <a:bodyPr/>
        <a:lstStyle/>
        <a:p>
          <a:endParaRPr lang="en-US"/>
        </a:p>
      </dgm:t>
    </dgm:pt>
    <dgm:pt modelId="{90E859F6-6456-4822-8E44-98B2669B6AD3}" type="pres">
      <dgm:prSet presAssocID="{C331C3F7-10FD-46CC-AA13-B3ABE280BBDB}" presName="Parent4" presStyleLbl="revTx" presStyleIdx="7" presStyleCnt="10">
        <dgm:presLayoutVars>
          <dgm:chMax val="1"/>
          <dgm:chPref val="1"/>
          <dgm:bulletEnabled val="1"/>
        </dgm:presLayoutVars>
      </dgm:prSet>
      <dgm:spPr/>
      <dgm:t>
        <a:bodyPr/>
        <a:lstStyle/>
        <a:p>
          <a:endParaRPr lang="en-US"/>
        </a:p>
      </dgm:t>
    </dgm:pt>
    <dgm:pt modelId="{935A7F3E-49C4-4CCB-9452-EA299D4D0582}" type="pres">
      <dgm:prSet presAssocID="{2EB7E818-8A80-49DB-88B2-567433DA75EB}" presName="Accent5" presStyleCnt="0"/>
      <dgm:spPr/>
    </dgm:pt>
    <dgm:pt modelId="{5B545362-F11F-45E3-AC3A-2A414B099421}" type="pres">
      <dgm:prSet presAssocID="{2EB7E818-8A80-49DB-88B2-567433DA75EB}" presName="Accent" presStyleLbl="node1" presStyleIdx="4" presStyleCnt="5"/>
      <dgm:spPr/>
    </dgm:pt>
    <dgm:pt modelId="{35C3FCBE-0F7B-43FE-B046-196AA74E8F2F}" type="pres">
      <dgm:prSet presAssocID="{2EB7E818-8A80-49DB-88B2-567433DA75EB}" presName="Child5" presStyleLbl="revTx" presStyleIdx="8" presStyleCnt="10">
        <dgm:presLayoutVars>
          <dgm:chMax val="0"/>
          <dgm:chPref val="0"/>
          <dgm:bulletEnabled val="1"/>
        </dgm:presLayoutVars>
      </dgm:prSet>
      <dgm:spPr/>
      <dgm:t>
        <a:bodyPr/>
        <a:lstStyle/>
        <a:p>
          <a:endParaRPr lang="en-US"/>
        </a:p>
      </dgm:t>
    </dgm:pt>
    <dgm:pt modelId="{D49250CC-7246-4244-A5D0-0EE1989D3CC5}" type="pres">
      <dgm:prSet presAssocID="{2EB7E818-8A80-49DB-88B2-567433DA75EB}" presName="Parent5" presStyleLbl="revTx" presStyleIdx="9" presStyleCnt="10">
        <dgm:presLayoutVars>
          <dgm:chMax val="1"/>
          <dgm:chPref val="1"/>
          <dgm:bulletEnabled val="1"/>
        </dgm:presLayoutVars>
      </dgm:prSet>
      <dgm:spPr/>
      <dgm:t>
        <a:bodyPr/>
        <a:lstStyle/>
        <a:p>
          <a:endParaRPr lang="en-US"/>
        </a:p>
      </dgm:t>
    </dgm:pt>
  </dgm:ptLst>
  <dgm:cxnLst>
    <dgm:cxn modelId="{858A9E51-2C3D-483D-88B0-35A73892D9FC}" srcId="{438AB448-FD24-4B45-85FB-0DF0CDC64865}" destId="{02D29EA6-CCDE-44DF-A4B6-6A23C4851918}" srcOrd="2" destOrd="0" parTransId="{6338DD1D-1F45-468C-AF3E-760DB5FA35DD}" sibTransId="{03639343-30BD-4CD5-B6DF-1A535AA97142}"/>
    <dgm:cxn modelId="{B2B041D8-F566-4B94-9F1A-384193FCE4D6}" type="presOf" srcId="{02D29EA6-CCDE-44DF-A4B6-6A23C4851918}" destId="{8B72E121-4F6A-4185-9BB5-A10FC0EC269F}" srcOrd="0" destOrd="2" presId="urn:microsoft.com/office/officeart/2009/layout/CircleArrowProcess"/>
    <dgm:cxn modelId="{CED85F8F-597B-4370-B354-8ECCE88B1A10}" type="presOf" srcId="{BD60CC95-6284-4D7A-8B8F-96D08DE45F96}" destId="{DB00AED6-93A2-4A67-BF49-BFAC8101C75E}" srcOrd="0" destOrd="0" presId="urn:microsoft.com/office/officeart/2009/layout/CircleArrowProcess"/>
    <dgm:cxn modelId="{3D14C513-2F57-41FC-9167-365EC0169062}" type="presOf" srcId="{0978C396-5AAA-4595-842A-AD2D322DF523}" destId="{FC1912C3-F043-41E5-8A89-D33B8FDE2B90}" srcOrd="0" destOrd="0" presId="urn:microsoft.com/office/officeart/2009/layout/CircleArrowProcess"/>
    <dgm:cxn modelId="{CA3BAECA-ACC8-404E-BD46-E0B51998FE32}" srcId="{24089476-2A43-4ED8-A752-9F0D737978FB}" destId="{438AB448-FD24-4B45-85FB-0DF0CDC64865}" srcOrd="2" destOrd="0" parTransId="{541E60AD-8385-4451-9A98-9D71B47A0D10}" sibTransId="{61B401CC-468A-407E-9771-8D8059FE7B29}"/>
    <dgm:cxn modelId="{BCB3D431-494D-462D-8C49-80ACB67AE894}" type="presOf" srcId="{182C1454-9CD5-4BAF-A097-434212C50F2E}" destId="{8B72E121-4F6A-4185-9BB5-A10FC0EC269F}" srcOrd="0" destOrd="1" presId="urn:microsoft.com/office/officeart/2009/layout/CircleArrowProcess"/>
    <dgm:cxn modelId="{9AE101A9-DA14-4D8D-9F07-6A1EDBAB9CE9}" type="presOf" srcId="{2EB7E818-8A80-49DB-88B2-567433DA75EB}" destId="{D49250CC-7246-4244-A5D0-0EE1989D3CC5}" srcOrd="0" destOrd="0" presId="urn:microsoft.com/office/officeart/2009/layout/CircleArrowProcess"/>
    <dgm:cxn modelId="{F1A9044C-B7D4-448B-9255-F9EF0580D069}" srcId="{24089476-2A43-4ED8-A752-9F0D737978FB}" destId="{6C637E92-6DA4-4373-ABA5-CCD8D4279DF3}" srcOrd="0" destOrd="0" parTransId="{2C1474BA-7AAF-4876-A174-9CD3522B2395}" sibTransId="{DFFDE112-8639-4F6A-AC2D-22511EBFD5EA}"/>
    <dgm:cxn modelId="{FDDCB39A-634F-4490-A300-E479FDFA3202}" type="presOf" srcId="{A8E34025-0B36-4B25-8304-092DB014CD86}" destId="{35C3FCBE-0F7B-43FE-B046-196AA74E8F2F}" srcOrd="0" destOrd="0" presId="urn:microsoft.com/office/officeart/2009/layout/CircleArrowProcess"/>
    <dgm:cxn modelId="{9B2249A0-8CAC-4C27-B471-909428CFEF8F}" type="presOf" srcId="{E6C63724-96C9-4AEE-A378-CDCC609E093F}" destId="{BF68E6EC-3360-46EC-9938-ED843F08EC97}" srcOrd="0" destOrd="0" presId="urn:microsoft.com/office/officeart/2009/layout/CircleArrowProcess"/>
    <dgm:cxn modelId="{4B6320D7-3921-4564-A471-B9CCC0A2DA3A}" type="presOf" srcId="{E2375C77-04E4-42A4-9B4F-F54EB81C7C46}" destId="{A1D72AF0-6BFC-4589-9F5E-B3C0CF712479}" srcOrd="0" destOrd="0" presId="urn:microsoft.com/office/officeart/2009/layout/CircleArrowProcess"/>
    <dgm:cxn modelId="{513B842D-C208-4398-B815-0DF6788E60EE}" srcId="{24089476-2A43-4ED8-A752-9F0D737978FB}" destId="{2EB7E818-8A80-49DB-88B2-567433DA75EB}" srcOrd="4" destOrd="0" parTransId="{CA5A937A-BC42-4F88-83A8-CC9E6E5F3FB4}" sibTransId="{C3E3EA67-C017-4590-89A2-2707D36104A9}"/>
    <dgm:cxn modelId="{F0034B70-5EB6-400D-AD3F-034AF744ACC4}" type="presOf" srcId="{24089476-2A43-4ED8-A752-9F0D737978FB}" destId="{82D37E9B-FFD6-45FB-9B54-72F58163FD6E}" srcOrd="0" destOrd="0" presId="urn:microsoft.com/office/officeart/2009/layout/CircleArrowProcess"/>
    <dgm:cxn modelId="{B16A2E2E-8E9A-450E-B2F1-DBD3951971DC}" srcId="{6C637E92-6DA4-4373-ABA5-CCD8D4279DF3}" destId="{E2375C77-04E4-42A4-9B4F-F54EB81C7C46}" srcOrd="0" destOrd="0" parTransId="{3F0B3F7B-F250-4ED4-AA4F-CAC436F630E3}" sibTransId="{B78D8706-1BD8-4B45-9C35-EEE5158455F7}"/>
    <dgm:cxn modelId="{D5155326-3824-4956-9D57-90FE35C5E257}" type="presOf" srcId="{6C637E92-6DA4-4373-ABA5-CCD8D4279DF3}" destId="{2775EAFA-5B63-4B3E-A2E2-0A25C52A1115}" srcOrd="0" destOrd="0" presId="urn:microsoft.com/office/officeart/2009/layout/CircleArrowProcess"/>
    <dgm:cxn modelId="{DA19EEE2-8F9C-49FD-A4A1-4B79B5B1D96D}" type="presOf" srcId="{C331C3F7-10FD-46CC-AA13-B3ABE280BBDB}" destId="{90E859F6-6456-4822-8E44-98B2669B6AD3}" srcOrd="0" destOrd="0" presId="urn:microsoft.com/office/officeart/2009/layout/CircleArrowProcess"/>
    <dgm:cxn modelId="{06899F77-0E9E-4470-93EB-49FC7ACF1874}" srcId="{24089476-2A43-4ED8-A752-9F0D737978FB}" destId="{E6C63724-96C9-4AEE-A378-CDCC609E093F}" srcOrd="1" destOrd="0" parTransId="{7157BC7B-31FB-4E4A-879F-B4E60CBEC4D2}" sibTransId="{F8B1D442-41C7-446C-BF49-74D60EEA8639}"/>
    <dgm:cxn modelId="{2999A735-1B70-4A53-B6AB-FE0D47F0E224}" srcId="{C331C3F7-10FD-46CC-AA13-B3ABE280BBDB}" destId="{0978C396-5AAA-4595-842A-AD2D322DF523}" srcOrd="0" destOrd="0" parTransId="{6EFAD0C0-AFFA-47D9-901C-E5C21E8A2D9B}" sibTransId="{F3150489-D7D0-4E9C-AA4B-77A68037AABC}"/>
    <dgm:cxn modelId="{C6A496BA-5253-4C52-B6F5-1B2BFEAB7D25}" srcId="{E6C63724-96C9-4AEE-A378-CDCC609E093F}" destId="{BD60CC95-6284-4D7A-8B8F-96D08DE45F96}" srcOrd="0" destOrd="0" parTransId="{57FFE0D4-52E9-46C3-ADD3-FD90063D2949}" sibTransId="{55471FF2-A6FF-45C6-8636-854C2428B481}"/>
    <dgm:cxn modelId="{AB38685C-66E0-4BF8-A4ED-A88D71FA88C6}" srcId="{438AB448-FD24-4B45-85FB-0DF0CDC64865}" destId="{182C1454-9CD5-4BAF-A097-434212C50F2E}" srcOrd="1" destOrd="0" parTransId="{F5FF8F04-E478-4700-A215-B174479B4139}" sibTransId="{9D66732E-25EB-4BC5-B46C-BC2C86A4B541}"/>
    <dgm:cxn modelId="{D4E82479-BD85-4F4C-88B5-BD203479E11E}" type="presOf" srcId="{799F5C44-0552-486D-AAEE-FA13DEC53C85}" destId="{DB00AED6-93A2-4A67-BF49-BFAC8101C75E}" srcOrd="0" destOrd="1" presId="urn:microsoft.com/office/officeart/2009/layout/CircleArrowProcess"/>
    <dgm:cxn modelId="{6E3AC632-E90F-4326-89DF-D0AF6747BEC4}" srcId="{438AB448-FD24-4B45-85FB-0DF0CDC64865}" destId="{D64B77E5-FD2C-48C4-B731-34E96B6552C5}" srcOrd="0" destOrd="0" parTransId="{44106261-3A93-4D29-A941-B111D56690E2}" sibTransId="{2D88F7F7-D087-4FD8-BAA0-7E83F94903ED}"/>
    <dgm:cxn modelId="{87353365-DF2C-442C-B8BE-26F5D1F3FD5A}" type="presOf" srcId="{438AB448-FD24-4B45-85FB-0DF0CDC64865}" destId="{F374297F-D290-43E1-B6AF-6A5C1957D3E2}" srcOrd="0" destOrd="0" presId="urn:microsoft.com/office/officeart/2009/layout/CircleArrowProcess"/>
    <dgm:cxn modelId="{E75BA967-A9D1-4908-BAC5-EAE103DA1390}" type="presOf" srcId="{D64B77E5-FD2C-48C4-B731-34E96B6552C5}" destId="{8B72E121-4F6A-4185-9BB5-A10FC0EC269F}" srcOrd="0" destOrd="0" presId="urn:microsoft.com/office/officeart/2009/layout/CircleArrowProcess"/>
    <dgm:cxn modelId="{33040CD8-A16C-4155-A4B9-4DACA014BD01}" srcId="{E6C63724-96C9-4AEE-A378-CDCC609E093F}" destId="{799F5C44-0552-486D-AAEE-FA13DEC53C85}" srcOrd="1" destOrd="0" parTransId="{778D68DA-1802-41A4-8EF1-6F6BDDE929E9}" sibTransId="{DFB8BD6A-C9A5-4B30-8CEA-F682BB4AF6A7}"/>
    <dgm:cxn modelId="{3EFCBF24-54E3-4DF4-8432-8FAF9D27B6C0}" srcId="{24089476-2A43-4ED8-A752-9F0D737978FB}" destId="{C331C3F7-10FD-46CC-AA13-B3ABE280BBDB}" srcOrd="3" destOrd="0" parTransId="{A9756FC7-824D-4F3F-9E9C-AAD5F0C4DF14}" sibTransId="{2ECD5E77-6DE1-40D1-949C-2CA2B128BFC4}"/>
    <dgm:cxn modelId="{4E79CAB4-9DB5-462F-9DE3-292ADD0F45CE}" srcId="{2EB7E818-8A80-49DB-88B2-567433DA75EB}" destId="{A8E34025-0B36-4B25-8304-092DB014CD86}" srcOrd="0" destOrd="0" parTransId="{E255BEB6-1377-49CE-8577-FA59153FF396}" sibTransId="{5F8C5BAF-C51A-40C6-A39D-8B3A7FFA219D}"/>
    <dgm:cxn modelId="{52BA23DF-7A67-4217-995B-1158EEAE72EE}" type="presParOf" srcId="{82D37E9B-FFD6-45FB-9B54-72F58163FD6E}" destId="{AC21E0CF-B135-4E00-8FA3-1CAD3ED1AA7D}" srcOrd="0" destOrd="0" presId="urn:microsoft.com/office/officeart/2009/layout/CircleArrowProcess"/>
    <dgm:cxn modelId="{43327ACC-5ABF-48B1-B63B-ADA2FCDD429D}" type="presParOf" srcId="{AC21E0CF-B135-4E00-8FA3-1CAD3ED1AA7D}" destId="{68B14B42-59D2-410E-82C1-738DC66B9559}" srcOrd="0" destOrd="0" presId="urn:microsoft.com/office/officeart/2009/layout/CircleArrowProcess"/>
    <dgm:cxn modelId="{87240841-C19A-4DA6-8F35-3FEE15BBBC4C}" type="presParOf" srcId="{82D37E9B-FFD6-45FB-9B54-72F58163FD6E}" destId="{A1D72AF0-6BFC-4589-9F5E-B3C0CF712479}" srcOrd="1" destOrd="0" presId="urn:microsoft.com/office/officeart/2009/layout/CircleArrowProcess"/>
    <dgm:cxn modelId="{826CAA2F-122D-4932-833B-1A5EA86A5522}" type="presParOf" srcId="{82D37E9B-FFD6-45FB-9B54-72F58163FD6E}" destId="{2775EAFA-5B63-4B3E-A2E2-0A25C52A1115}" srcOrd="2" destOrd="0" presId="urn:microsoft.com/office/officeart/2009/layout/CircleArrowProcess"/>
    <dgm:cxn modelId="{25AFDBEA-C6CA-4795-A6F8-CE8F1FFCC027}" type="presParOf" srcId="{82D37E9B-FFD6-45FB-9B54-72F58163FD6E}" destId="{055C80CD-6C7B-4C62-832E-D01A171B86FA}" srcOrd="3" destOrd="0" presId="urn:microsoft.com/office/officeart/2009/layout/CircleArrowProcess"/>
    <dgm:cxn modelId="{BDCDB8CD-AB46-4B85-A986-DAA8829C9636}" type="presParOf" srcId="{055C80CD-6C7B-4C62-832E-D01A171B86FA}" destId="{324FD2D2-AB69-4F40-A860-E0E97702544D}" srcOrd="0" destOrd="0" presId="urn:microsoft.com/office/officeart/2009/layout/CircleArrowProcess"/>
    <dgm:cxn modelId="{7F8E10BF-A08A-4AC1-BA39-982CE795839F}" type="presParOf" srcId="{82D37E9B-FFD6-45FB-9B54-72F58163FD6E}" destId="{DB00AED6-93A2-4A67-BF49-BFAC8101C75E}" srcOrd="4" destOrd="0" presId="urn:microsoft.com/office/officeart/2009/layout/CircleArrowProcess"/>
    <dgm:cxn modelId="{3AFE02B3-33C9-4525-A0CA-9B4B44E5D9B8}" type="presParOf" srcId="{82D37E9B-FFD6-45FB-9B54-72F58163FD6E}" destId="{BF68E6EC-3360-46EC-9938-ED843F08EC97}" srcOrd="5" destOrd="0" presId="urn:microsoft.com/office/officeart/2009/layout/CircleArrowProcess"/>
    <dgm:cxn modelId="{99E57971-32E2-4E14-B4A1-DDBC9AD3627B}" type="presParOf" srcId="{82D37E9B-FFD6-45FB-9B54-72F58163FD6E}" destId="{C1A2B1EC-3046-46EF-9A67-A25FA39CCA80}" srcOrd="6" destOrd="0" presId="urn:microsoft.com/office/officeart/2009/layout/CircleArrowProcess"/>
    <dgm:cxn modelId="{08561582-F5D3-477D-BDF5-892649DA3C98}" type="presParOf" srcId="{C1A2B1EC-3046-46EF-9A67-A25FA39CCA80}" destId="{4A642DE5-EE2F-46A3-892F-77BF4CE3605C}" srcOrd="0" destOrd="0" presId="urn:microsoft.com/office/officeart/2009/layout/CircleArrowProcess"/>
    <dgm:cxn modelId="{30B40106-E68A-406E-ABEF-C7D6F8FE3CE4}" type="presParOf" srcId="{82D37E9B-FFD6-45FB-9B54-72F58163FD6E}" destId="{8B72E121-4F6A-4185-9BB5-A10FC0EC269F}" srcOrd="7" destOrd="0" presId="urn:microsoft.com/office/officeart/2009/layout/CircleArrowProcess"/>
    <dgm:cxn modelId="{0CA55EE1-5D7C-4A0A-9089-383294909C08}" type="presParOf" srcId="{82D37E9B-FFD6-45FB-9B54-72F58163FD6E}" destId="{F374297F-D290-43E1-B6AF-6A5C1957D3E2}" srcOrd="8" destOrd="0" presId="urn:microsoft.com/office/officeart/2009/layout/CircleArrowProcess"/>
    <dgm:cxn modelId="{98219723-3A57-4B7F-AD82-87567CB40734}" type="presParOf" srcId="{82D37E9B-FFD6-45FB-9B54-72F58163FD6E}" destId="{9864ADD1-1FF3-459C-BFFC-37EDFF457306}" srcOrd="9" destOrd="0" presId="urn:microsoft.com/office/officeart/2009/layout/CircleArrowProcess"/>
    <dgm:cxn modelId="{3F624847-3B04-4C1F-8113-92D2A6400E27}" type="presParOf" srcId="{9864ADD1-1FF3-459C-BFFC-37EDFF457306}" destId="{7D706AA8-2BE5-4B9A-A4CD-EA834A82D79F}" srcOrd="0" destOrd="0" presId="urn:microsoft.com/office/officeart/2009/layout/CircleArrowProcess"/>
    <dgm:cxn modelId="{9A0E006D-7ECE-4153-93B8-A153999574A5}" type="presParOf" srcId="{82D37E9B-FFD6-45FB-9B54-72F58163FD6E}" destId="{FC1912C3-F043-41E5-8A89-D33B8FDE2B90}" srcOrd="10" destOrd="0" presId="urn:microsoft.com/office/officeart/2009/layout/CircleArrowProcess"/>
    <dgm:cxn modelId="{2D479676-E8EE-4C4D-84C7-5AEB1930906D}" type="presParOf" srcId="{82D37E9B-FFD6-45FB-9B54-72F58163FD6E}" destId="{90E859F6-6456-4822-8E44-98B2669B6AD3}" srcOrd="11" destOrd="0" presId="urn:microsoft.com/office/officeart/2009/layout/CircleArrowProcess"/>
    <dgm:cxn modelId="{F6517E05-3945-4665-AF01-B9C3630C4339}" type="presParOf" srcId="{82D37E9B-FFD6-45FB-9B54-72F58163FD6E}" destId="{935A7F3E-49C4-4CCB-9452-EA299D4D0582}" srcOrd="12" destOrd="0" presId="urn:microsoft.com/office/officeart/2009/layout/CircleArrowProcess"/>
    <dgm:cxn modelId="{1CE8B160-FCA3-4B16-A39E-2E6AD81DEFBD}" type="presParOf" srcId="{935A7F3E-49C4-4CCB-9452-EA299D4D0582}" destId="{5B545362-F11F-45E3-AC3A-2A414B099421}" srcOrd="0" destOrd="0" presId="urn:microsoft.com/office/officeart/2009/layout/CircleArrowProcess"/>
    <dgm:cxn modelId="{57FEA2E1-89E9-425B-B8FB-9C43DAF901AD}" type="presParOf" srcId="{82D37E9B-FFD6-45FB-9B54-72F58163FD6E}" destId="{35C3FCBE-0F7B-43FE-B046-196AA74E8F2F}" srcOrd="13" destOrd="0" presId="urn:microsoft.com/office/officeart/2009/layout/CircleArrowProcess"/>
    <dgm:cxn modelId="{9913B062-F561-4EC9-A43F-26B2C3541223}" type="presParOf" srcId="{82D37E9B-FFD6-45FB-9B54-72F58163FD6E}" destId="{D49250CC-7246-4244-A5D0-0EE1989D3CC5}" srcOrd="14"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089476-2A43-4ED8-A752-9F0D737978FB}" type="doc">
      <dgm:prSet loTypeId="urn:microsoft.com/office/officeart/2005/8/layout/cycle5" loCatId="cycle" qsTypeId="urn:microsoft.com/office/officeart/2005/8/quickstyle/3d6" qsCatId="3D" csTypeId="urn:microsoft.com/office/officeart/2005/8/colors/colorful1" csCatId="colorful" phldr="1"/>
      <dgm:spPr/>
      <dgm:t>
        <a:bodyPr/>
        <a:lstStyle/>
        <a:p>
          <a:endParaRPr lang="en-US"/>
        </a:p>
      </dgm:t>
    </dgm:pt>
    <dgm:pt modelId="{E6C63724-96C9-4AEE-A378-CDCC609E093F}">
      <dgm:prSet phldrT="[Text]" custT="1"/>
      <dgm:spPr>
        <a:solidFill>
          <a:schemeClr val="accent3">
            <a:lumMod val="75000"/>
          </a:schemeClr>
        </a:solidFill>
      </dgm:spPr>
      <dgm:t>
        <a:bodyPr/>
        <a:lstStyle/>
        <a:p>
          <a:r>
            <a:rPr lang="en-US" sz="1000" dirty="0" smtClean="0"/>
            <a:t>Execute Strategy</a:t>
          </a:r>
          <a:endParaRPr lang="en-US" sz="1000" dirty="0"/>
        </a:p>
      </dgm:t>
    </dgm:pt>
    <dgm:pt modelId="{7157BC7B-31FB-4E4A-879F-B4E60CBEC4D2}" type="parTrans" cxnId="{06899F77-0E9E-4470-93EB-49FC7ACF1874}">
      <dgm:prSet/>
      <dgm:spPr/>
      <dgm:t>
        <a:bodyPr/>
        <a:lstStyle/>
        <a:p>
          <a:endParaRPr lang="en-US"/>
        </a:p>
      </dgm:t>
    </dgm:pt>
    <dgm:pt modelId="{F8B1D442-41C7-446C-BF49-74D60EEA8639}" type="sibTrans" cxnId="{06899F77-0E9E-4470-93EB-49FC7ACF1874}">
      <dgm:prSet/>
      <dgm:spPr/>
      <dgm:t>
        <a:bodyPr/>
        <a:lstStyle/>
        <a:p>
          <a:endParaRPr lang="en-US"/>
        </a:p>
      </dgm:t>
    </dgm:pt>
    <dgm:pt modelId="{438AB448-FD24-4B45-85FB-0DF0CDC64865}">
      <dgm:prSet phldrT="[Text]" custT="1"/>
      <dgm:spPr>
        <a:solidFill>
          <a:schemeClr val="accent3">
            <a:lumMod val="75000"/>
          </a:schemeClr>
        </a:solidFill>
      </dgm:spPr>
      <dgm:t>
        <a:bodyPr/>
        <a:lstStyle/>
        <a:p>
          <a:r>
            <a:rPr lang="en-US" sz="1000" dirty="0" smtClean="0"/>
            <a:t>Complete Objectives</a:t>
          </a:r>
          <a:endParaRPr lang="en-US" sz="1000" dirty="0"/>
        </a:p>
      </dgm:t>
    </dgm:pt>
    <dgm:pt modelId="{541E60AD-8385-4451-9A98-9D71B47A0D10}" type="parTrans" cxnId="{CA3BAECA-ACC8-404E-BD46-E0B51998FE32}">
      <dgm:prSet/>
      <dgm:spPr/>
      <dgm:t>
        <a:bodyPr/>
        <a:lstStyle/>
        <a:p>
          <a:endParaRPr lang="en-US"/>
        </a:p>
      </dgm:t>
    </dgm:pt>
    <dgm:pt modelId="{61B401CC-468A-407E-9771-8D8059FE7B29}" type="sibTrans" cxnId="{CA3BAECA-ACC8-404E-BD46-E0B51998FE32}">
      <dgm:prSet/>
      <dgm:spPr/>
      <dgm:t>
        <a:bodyPr/>
        <a:lstStyle/>
        <a:p>
          <a:endParaRPr lang="en-US"/>
        </a:p>
      </dgm:t>
    </dgm:pt>
    <dgm:pt modelId="{0978C396-5AAA-4595-842A-AD2D322DF523}">
      <dgm:prSet phldrT="[Text]" custT="1"/>
      <dgm:spPr>
        <a:solidFill>
          <a:schemeClr val="accent6">
            <a:lumMod val="75000"/>
          </a:schemeClr>
        </a:solidFill>
      </dgm:spPr>
      <dgm:t>
        <a:bodyPr/>
        <a:lstStyle/>
        <a:p>
          <a:r>
            <a:rPr lang="en-US" sz="1000" dirty="0" smtClean="0"/>
            <a:t>(July) Report Results</a:t>
          </a:r>
          <a:endParaRPr lang="en-US" sz="1000" dirty="0"/>
        </a:p>
      </dgm:t>
    </dgm:pt>
    <dgm:pt modelId="{6EFAD0C0-AFFA-47D9-901C-E5C21E8A2D9B}" type="parTrans" cxnId="{2999A735-1B70-4A53-B6AB-FE0D47F0E224}">
      <dgm:prSet/>
      <dgm:spPr/>
      <dgm:t>
        <a:bodyPr/>
        <a:lstStyle/>
        <a:p>
          <a:endParaRPr lang="en-US"/>
        </a:p>
      </dgm:t>
    </dgm:pt>
    <dgm:pt modelId="{F3150489-D7D0-4E9C-AA4B-77A68037AABC}" type="sibTrans" cxnId="{2999A735-1B70-4A53-B6AB-FE0D47F0E224}">
      <dgm:prSet/>
      <dgm:spPr/>
      <dgm:t>
        <a:bodyPr/>
        <a:lstStyle/>
        <a:p>
          <a:endParaRPr lang="en-US"/>
        </a:p>
      </dgm:t>
    </dgm:pt>
    <dgm:pt modelId="{E2375C77-04E4-42A4-9B4F-F54EB81C7C46}">
      <dgm:prSet phldrT="[Text]" custT="1"/>
      <dgm:spPr>
        <a:solidFill>
          <a:srgbClr val="C00000"/>
        </a:solidFill>
      </dgm:spPr>
      <dgm:t>
        <a:bodyPr/>
        <a:lstStyle/>
        <a:p>
          <a:r>
            <a:rPr lang="en-US" sz="1000" dirty="0" smtClean="0"/>
            <a:t>(Jan) Plan Strategy/ Objectives</a:t>
          </a:r>
          <a:endParaRPr lang="en-US" sz="1000" dirty="0"/>
        </a:p>
      </dgm:t>
    </dgm:pt>
    <dgm:pt modelId="{3F0B3F7B-F250-4ED4-AA4F-CAC436F630E3}" type="parTrans" cxnId="{B16A2E2E-8E9A-450E-B2F1-DBD3951971DC}">
      <dgm:prSet/>
      <dgm:spPr/>
      <dgm:t>
        <a:bodyPr/>
        <a:lstStyle/>
        <a:p>
          <a:endParaRPr lang="en-US"/>
        </a:p>
      </dgm:t>
    </dgm:pt>
    <dgm:pt modelId="{B78D8706-1BD8-4B45-9C35-EEE5158455F7}" type="sibTrans" cxnId="{B16A2E2E-8E9A-450E-B2F1-DBD3951971DC}">
      <dgm:prSet/>
      <dgm:spPr/>
      <dgm:t>
        <a:bodyPr/>
        <a:lstStyle/>
        <a:p>
          <a:endParaRPr lang="en-US"/>
        </a:p>
      </dgm:t>
    </dgm:pt>
    <dgm:pt modelId="{2EB7E818-8A80-49DB-88B2-567433DA75EB}">
      <dgm:prSet phldrT="[Text]" custT="1"/>
      <dgm:spPr>
        <a:solidFill>
          <a:schemeClr val="accent3">
            <a:lumMod val="75000"/>
          </a:schemeClr>
        </a:solidFill>
      </dgm:spPr>
      <dgm:t>
        <a:bodyPr/>
        <a:lstStyle/>
        <a:p>
          <a:r>
            <a:rPr lang="en-US" sz="1000" dirty="0" smtClean="0"/>
            <a:t>Document Results</a:t>
          </a:r>
          <a:endParaRPr lang="en-US" sz="1000" dirty="0"/>
        </a:p>
      </dgm:t>
    </dgm:pt>
    <dgm:pt modelId="{CA5A937A-BC42-4F88-83A8-CC9E6E5F3FB4}" type="parTrans" cxnId="{513B842D-C208-4398-B815-0DF6788E60EE}">
      <dgm:prSet/>
      <dgm:spPr/>
      <dgm:t>
        <a:bodyPr/>
        <a:lstStyle/>
        <a:p>
          <a:endParaRPr lang="en-US"/>
        </a:p>
      </dgm:t>
    </dgm:pt>
    <dgm:pt modelId="{C3E3EA67-C017-4590-89A2-2707D36104A9}" type="sibTrans" cxnId="{513B842D-C208-4398-B815-0DF6788E60EE}">
      <dgm:prSet/>
      <dgm:spPr/>
      <dgm:t>
        <a:bodyPr/>
        <a:lstStyle/>
        <a:p>
          <a:endParaRPr lang="en-US"/>
        </a:p>
      </dgm:t>
    </dgm:pt>
    <dgm:pt modelId="{47A8BE0B-83C4-4B5C-A40D-9B155A5F5DC2}">
      <dgm:prSet phldrT="[Text]" custT="1"/>
      <dgm:spPr>
        <a:solidFill>
          <a:schemeClr val="accent6">
            <a:lumMod val="75000"/>
          </a:schemeClr>
        </a:solidFill>
      </dgm:spPr>
      <dgm:t>
        <a:bodyPr/>
        <a:lstStyle/>
        <a:p>
          <a:r>
            <a:rPr lang="en-US" sz="1000" dirty="0" smtClean="0"/>
            <a:t>(July) Report Progress</a:t>
          </a:r>
          <a:endParaRPr lang="en-US" sz="1000" dirty="0"/>
        </a:p>
      </dgm:t>
    </dgm:pt>
    <dgm:pt modelId="{F4EB03B2-C0B3-42D0-B394-C115E0B67F14}" type="parTrans" cxnId="{A842967B-29C6-41BE-9B6A-D39DBBFCD9C8}">
      <dgm:prSet/>
      <dgm:spPr/>
      <dgm:t>
        <a:bodyPr/>
        <a:lstStyle/>
        <a:p>
          <a:endParaRPr lang="en-US"/>
        </a:p>
      </dgm:t>
    </dgm:pt>
    <dgm:pt modelId="{4B5BD418-F535-40E0-93FC-4737A9CD3B22}" type="sibTrans" cxnId="{A842967B-29C6-41BE-9B6A-D39DBBFCD9C8}">
      <dgm:prSet/>
      <dgm:spPr/>
      <dgm:t>
        <a:bodyPr/>
        <a:lstStyle/>
        <a:p>
          <a:endParaRPr lang="en-US"/>
        </a:p>
      </dgm:t>
    </dgm:pt>
    <dgm:pt modelId="{2F3FFE27-BBF3-4173-A417-DE7917D6E9C3}">
      <dgm:prSet phldrT="[Text]" custT="1"/>
      <dgm:spPr>
        <a:solidFill>
          <a:schemeClr val="accent3">
            <a:lumMod val="75000"/>
          </a:schemeClr>
        </a:solidFill>
      </dgm:spPr>
      <dgm:t>
        <a:bodyPr/>
        <a:lstStyle/>
        <a:p>
          <a:r>
            <a:rPr lang="en-US" sz="1000" dirty="0" smtClean="0"/>
            <a:t>Complete Objectives</a:t>
          </a:r>
          <a:endParaRPr lang="en-US" sz="1000" dirty="0"/>
        </a:p>
      </dgm:t>
    </dgm:pt>
    <dgm:pt modelId="{02C8B1EB-B7C0-4198-B8A3-1A6EA5074604}" type="parTrans" cxnId="{32001815-B856-4462-B819-218EEE98190D}">
      <dgm:prSet/>
      <dgm:spPr/>
      <dgm:t>
        <a:bodyPr/>
        <a:lstStyle/>
        <a:p>
          <a:endParaRPr lang="en-US"/>
        </a:p>
      </dgm:t>
    </dgm:pt>
    <dgm:pt modelId="{C1953666-B6DA-4B5F-851B-4D8EFFAD6459}" type="sibTrans" cxnId="{32001815-B856-4462-B819-218EEE98190D}">
      <dgm:prSet/>
      <dgm:spPr/>
      <dgm:t>
        <a:bodyPr/>
        <a:lstStyle/>
        <a:p>
          <a:endParaRPr lang="en-US"/>
        </a:p>
      </dgm:t>
    </dgm:pt>
    <dgm:pt modelId="{266B7A03-511D-4A3C-B6ED-FCF8E8D3449A}">
      <dgm:prSet phldrT="[Text]" custT="1"/>
      <dgm:spPr>
        <a:solidFill>
          <a:srgbClr val="C00000"/>
        </a:solidFill>
      </dgm:spPr>
      <dgm:t>
        <a:bodyPr/>
        <a:lstStyle/>
        <a:p>
          <a:r>
            <a:rPr lang="en-US" sz="1000" dirty="0" smtClean="0"/>
            <a:t>(Jan) Collect and Correct</a:t>
          </a:r>
          <a:endParaRPr lang="en-US" sz="1000" dirty="0"/>
        </a:p>
      </dgm:t>
    </dgm:pt>
    <dgm:pt modelId="{312EB47D-33A2-461B-A138-0C527249398F}" type="parTrans" cxnId="{1BF1AF1D-5428-4D2D-90F8-E0B6D75A2902}">
      <dgm:prSet/>
      <dgm:spPr/>
      <dgm:t>
        <a:bodyPr/>
        <a:lstStyle/>
        <a:p>
          <a:endParaRPr lang="en-US"/>
        </a:p>
      </dgm:t>
    </dgm:pt>
    <dgm:pt modelId="{61ADD679-5F14-4848-8454-300B0F750B06}" type="sibTrans" cxnId="{1BF1AF1D-5428-4D2D-90F8-E0B6D75A2902}">
      <dgm:prSet/>
      <dgm:spPr/>
      <dgm:t>
        <a:bodyPr/>
        <a:lstStyle/>
        <a:p>
          <a:endParaRPr lang="en-US"/>
        </a:p>
      </dgm:t>
    </dgm:pt>
    <dgm:pt modelId="{D2ABB283-0560-4D45-92F4-4BF8088632AA}" type="pres">
      <dgm:prSet presAssocID="{24089476-2A43-4ED8-A752-9F0D737978FB}" presName="cycle" presStyleCnt="0">
        <dgm:presLayoutVars>
          <dgm:dir/>
          <dgm:resizeHandles val="exact"/>
        </dgm:presLayoutVars>
      </dgm:prSet>
      <dgm:spPr/>
      <dgm:t>
        <a:bodyPr/>
        <a:lstStyle/>
        <a:p>
          <a:endParaRPr lang="en-US"/>
        </a:p>
      </dgm:t>
    </dgm:pt>
    <dgm:pt modelId="{88A0102E-D07D-4AB7-8C50-853C6FA8F092}" type="pres">
      <dgm:prSet presAssocID="{E2375C77-04E4-42A4-9B4F-F54EB81C7C46}" presName="node" presStyleLbl="node1" presStyleIdx="0" presStyleCnt="8">
        <dgm:presLayoutVars>
          <dgm:bulletEnabled val="1"/>
        </dgm:presLayoutVars>
      </dgm:prSet>
      <dgm:spPr/>
      <dgm:t>
        <a:bodyPr/>
        <a:lstStyle/>
        <a:p>
          <a:endParaRPr lang="en-US"/>
        </a:p>
      </dgm:t>
    </dgm:pt>
    <dgm:pt modelId="{3AC70766-8A15-4247-BE0D-2FF88E538784}" type="pres">
      <dgm:prSet presAssocID="{E2375C77-04E4-42A4-9B4F-F54EB81C7C46}" presName="spNode" presStyleCnt="0"/>
      <dgm:spPr/>
      <dgm:t>
        <a:bodyPr/>
        <a:lstStyle/>
        <a:p>
          <a:endParaRPr lang="en-US"/>
        </a:p>
      </dgm:t>
    </dgm:pt>
    <dgm:pt modelId="{450E0032-B9F6-49D2-917A-A8D0C9CDE04C}" type="pres">
      <dgm:prSet presAssocID="{B78D8706-1BD8-4B45-9C35-EEE5158455F7}" presName="sibTrans" presStyleLbl="sibTrans1D1" presStyleIdx="0" presStyleCnt="8"/>
      <dgm:spPr/>
      <dgm:t>
        <a:bodyPr/>
        <a:lstStyle/>
        <a:p>
          <a:endParaRPr lang="en-US"/>
        </a:p>
      </dgm:t>
    </dgm:pt>
    <dgm:pt modelId="{90306548-A926-4144-83B0-E9BF729C4C82}" type="pres">
      <dgm:prSet presAssocID="{E6C63724-96C9-4AEE-A378-CDCC609E093F}" presName="node" presStyleLbl="node1" presStyleIdx="1" presStyleCnt="8">
        <dgm:presLayoutVars>
          <dgm:bulletEnabled val="1"/>
        </dgm:presLayoutVars>
      </dgm:prSet>
      <dgm:spPr/>
      <dgm:t>
        <a:bodyPr/>
        <a:lstStyle/>
        <a:p>
          <a:endParaRPr lang="en-US"/>
        </a:p>
      </dgm:t>
    </dgm:pt>
    <dgm:pt modelId="{990BBC68-999B-4D67-94CE-CF0FED6A3A81}" type="pres">
      <dgm:prSet presAssocID="{E6C63724-96C9-4AEE-A378-CDCC609E093F}" presName="spNode" presStyleCnt="0"/>
      <dgm:spPr/>
      <dgm:t>
        <a:bodyPr/>
        <a:lstStyle/>
        <a:p>
          <a:endParaRPr lang="en-US"/>
        </a:p>
      </dgm:t>
    </dgm:pt>
    <dgm:pt modelId="{F388E677-3F08-4E18-B187-064FF3FF8F68}" type="pres">
      <dgm:prSet presAssocID="{F8B1D442-41C7-446C-BF49-74D60EEA8639}" presName="sibTrans" presStyleLbl="sibTrans1D1" presStyleIdx="1" presStyleCnt="8"/>
      <dgm:spPr/>
      <dgm:t>
        <a:bodyPr/>
        <a:lstStyle/>
        <a:p>
          <a:endParaRPr lang="en-US"/>
        </a:p>
      </dgm:t>
    </dgm:pt>
    <dgm:pt modelId="{0196A877-3FCB-40D9-A330-B863C536885A}" type="pres">
      <dgm:prSet presAssocID="{47A8BE0B-83C4-4B5C-A40D-9B155A5F5DC2}" presName="node" presStyleLbl="node1" presStyleIdx="2" presStyleCnt="8">
        <dgm:presLayoutVars>
          <dgm:bulletEnabled val="1"/>
        </dgm:presLayoutVars>
      </dgm:prSet>
      <dgm:spPr/>
      <dgm:t>
        <a:bodyPr/>
        <a:lstStyle/>
        <a:p>
          <a:endParaRPr lang="en-US"/>
        </a:p>
      </dgm:t>
    </dgm:pt>
    <dgm:pt modelId="{9611B4E8-10FE-421D-AC8E-14F847E9EF94}" type="pres">
      <dgm:prSet presAssocID="{47A8BE0B-83C4-4B5C-A40D-9B155A5F5DC2}" presName="spNode" presStyleCnt="0"/>
      <dgm:spPr/>
    </dgm:pt>
    <dgm:pt modelId="{414E5AA4-8B34-4E23-B543-77E2788682B8}" type="pres">
      <dgm:prSet presAssocID="{4B5BD418-F535-40E0-93FC-4737A9CD3B22}" presName="sibTrans" presStyleLbl="sibTrans1D1" presStyleIdx="2" presStyleCnt="8"/>
      <dgm:spPr/>
      <dgm:t>
        <a:bodyPr/>
        <a:lstStyle/>
        <a:p>
          <a:endParaRPr lang="en-US"/>
        </a:p>
      </dgm:t>
    </dgm:pt>
    <dgm:pt modelId="{33E3A72C-705D-48E2-BA56-CF6B42DB28C9}" type="pres">
      <dgm:prSet presAssocID="{2F3FFE27-BBF3-4173-A417-DE7917D6E9C3}" presName="node" presStyleLbl="node1" presStyleIdx="3" presStyleCnt="8">
        <dgm:presLayoutVars>
          <dgm:bulletEnabled val="1"/>
        </dgm:presLayoutVars>
      </dgm:prSet>
      <dgm:spPr/>
      <dgm:t>
        <a:bodyPr/>
        <a:lstStyle/>
        <a:p>
          <a:endParaRPr lang="en-US"/>
        </a:p>
      </dgm:t>
    </dgm:pt>
    <dgm:pt modelId="{67DF0936-F206-445E-8219-4D80505DE414}" type="pres">
      <dgm:prSet presAssocID="{2F3FFE27-BBF3-4173-A417-DE7917D6E9C3}" presName="spNode" presStyleCnt="0"/>
      <dgm:spPr/>
    </dgm:pt>
    <dgm:pt modelId="{18FCEFA4-9714-46DA-BCD3-0FE6325F26ED}" type="pres">
      <dgm:prSet presAssocID="{C1953666-B6DA-4B5F-851B-4D8EFFAD6459}" presName="sibTrans" presStyleLbl="sibTrans1D1" presStyleIdx="3" presStyleCnt="8"/>
      <dgm:spPr/>
      <dgm:t>
        <a:bodyPr/>
        <a:lstStyle/>
        <a:p>
          <a:endParaRPr lang="en-US"/>
        </a:p>
      </dgm:t>
    </dgm:pt>
    <dgm:pt modelId="{EC22645A-BCC9-44FD-BA1A-0BF0A50E363E}" type="pres">
      <dgm:prSet presAssocID="{266B7A03-511D-4A3C-B6ED-FCF8E8D3449A}" presName="node" presStyleLbl="node1" presStyleIdx="4" presStyleCnt="8">
        <dgm:presLayoutVars>
          <dgm:bulletEnabled val="1"/>
        </dgm:presLayoutVars>
      </dgm:prSet>
      <dgm:spPr/>
      <dgm:t>
        <a:bodyPr/>
        <a:lstStyle/>
        <a:p>
          <a:endParaRPr lang="en-US"/>
        </a:p>
      </dgm:t>
    </dgm:pt>
    <dgm:pt modelId="{9ACADCF7-92A3-46FA-9B2B-3747A838A276}" type="pres">
      <dgm:prSet presAssocID="{266B7A03-511D-4A3C-B6ED-FCF8E8D3449A}" presName="spNode" presStyleCnt="0"/>
      <dgm:spPr/>
    </dgm:pt>
    <dgm:pt modelId="{CC14E44D-1E39-4DF3-BDAC-1F0E295BCBC2}" type="pres">
      <dgm:prSet presAssocID="{61ADD679-5F14-4848-8454-300B0F750B06}" presName="sibTrans" presStyleLbl="sibTrans1D1" presStyleIdx="4" presStyleCnt="8"/>
      <dgm:spPr/>
      <dgm:t>
        <a:bodyPr/>
        <a:lstStyle/>
        <a:p>
          <a:endParaRPr lang="en-US"/>
        </a:p>
      </dgm:t>
    </dgm:pt>
    <dgm:pt modelId="{EB785893-61AE-4536-B49C-033FA08CCE64}" type="pres">
      <dgm:prSet presAssocID="{438AB448-FD24-4B45-85FB-0DF0CDC64865}" presName="node" presStyleLbl="node1" presStyleIdx="5" presStyleCnt="8">
        <dgm:presLayoutVars>
          <dgm:bulletEnabled val="1"/>
        </dgm:presLayoutVars>
      </dgm:prSet>
      <dgm:spPr/>
      <dgm:t>
        <a:bodyPr/>
        <a:lstStyle/>
        <a:p>
          <a:endParaRPr lang="en-US"/>
        </a:p>
      </dgm:t>
    </dgm:pt>
    <dgm:pt modelId="{EF1597D9-D84D-4BA4-8256-465E27B343E3}" type="pres">
      <dgm:prSet presAssocID="{438AB448-FD24-4B45-85FB-0DF0CDC64865}" presName="spNode" presStyleCnt="0"/>
      <dgm:spPr/>
      <dgm:t>
        <a:bodyPr/>
        <a:lstStyle/>
        <a:p>
          <a:endParaRPr lang="en-US"/>
        </a:p>
      </dgm:t>
    </dgm:pt>
    <dgm:pt modelId="{08D708DC-D8EA-4930-977B-3F8ADF3DD5F7}" type="pres">
      <dgm:prSet presAssocID="{61B401CC-468A-407E-9771-8D8059FE7B29}" presName="sibTrans" presStyleLbl="sibTrans1D1" presStyleIdx="5" presStyleCnt="8"/>
      <dgm:spPr/>
      <dgm:t>
        <a:bodyPr/>
        <a:lstStyle/>
        <a:p>
          <a:endParaRPr lang="en-US"/>
        </a:p>
      </dgm:t>
    </dgm:pt>
    <dgm:pt modelId="{67316D54-68F9-47B1-8C5F-0ED0FEBBD186}" type="pres">
      <dgm:prSet presAssocID="{0978C396-5AAA-4595-842A-AD2D322DF523}" presName="node" presStyleLbl="node1" presStyleIdx="6" presStyleCnt="8">
        <dgm:presLayoutVars>
          <dgm:bulletEnabled val="1"/>
        </dgm:presLayoutVars>
      </dgm:prSet>
      <dgm:spPr/>
      <dgm:t>
        <a:bodyPr/>
        <a:lstStyle/>
        <a:p>
          <a:endParaRPr lang="en-US"/>
        </a:p>
      </dgm:t>
    </dgm:pt>
    <dgm:pt modelId="{CB7FBFA4-8040-4C25-B407-F71E9D5B2B8B}" type="pres">
      <dgm:prSet presAssocID="{0978C396-5AAA-4595-842A-AD2D322DF523}" presName="spNode" presStyleCnt="0"/>
      <dgm:spPr/>
    </dgm:pt>
    <dgm:pt modelId="{0AEC632F-7CB5-4A2B-BEAF-57E8529D4160}" type="pres">
      <dgm:prSet presAssocID="{F3150489-D7D0-4E9C-AA4B-77A68037AABC}" presName="sibTrans" presStyleLbl="sibTrans1D1" presStyleIdx="6" presStyleCnt="8"/>
      <dgm:spPr/>
      <dgm:t>
        <a:bodyPr/>
        <a:lstStyle/>
        <a:p>
          <a:endParaRPr lang="en-US"/>
        </a:p>
      </dgm:t>
    </dgm:pt>
    <dgm:pt modelId="{770C596C-1235-4312-BE05-45CDAA097591}" type="pres">
      <dgm:prSet presAssocID="{2EB7E818-8A80-49DB-88B2-567433DA75EB}" presName="node" presStyleLbl="node1" presStyleIdx="7" presStyleCnt="8">
        <dgm:presLayoutVars>
          <dgm:bulletEnabled val="1"/>
        </dgm:presLayoutVars>
      </dgm:prSet>
      <dgm:spPr/>
      <dgm:t>
        <a:bodyPr/>
        <a:lstStyle/>
        <a:p>
          <a:endParaRPr lang="en-US"/>
        </a:p>
      </dgm:t>
    </dgm:pt>
    <dgm:pt modelId="{809A5DC1-8E9C-46E2-8A13-15A46C429703}" type="pres">
      <dgm:prSet presAssocID="{2EB7E818-8A80-49DB-88B2-567433DA75EB}" presName="spNode" presStyleCnt="0"/>
      <dgm:spPr/>
      <dgm:t>
        <a:bodyPr/>
        <a:lstStyle/>
        <a:p>
          <a:endParaRPr lang="en-US"/>
        </a:p>
      </dgm:t>
    </dgm:pt>
    <dgm:pt modelId="{FDABF1CA-EECA-4E27-B684-3583772984F9}" type="pres">
      <dgm:prSet presAssocID="{C3E3EA67-C017-4590-89A2-2707D36104A9}" presName="sibTrans" presStyleLbl="sibTrans1D1" presStyleIdx="7" presStyleCnt="8"/>
      <dgm:spPr/>
      <dgm:t>
        <a:bodyPr/>
        <a:lstStyle/>
        <a:p>
          <a:endParaRPr lang="en-US"/>
        </a:p>
      </dgm:t>
    </dgm:pt>
  </dgm:ptLst>
  <dgm:cxnLst>
    <dgm:cxn modelId="{52AE5E82-2EC0-4792-BA29-B3F32FBCC78B}" type="presOf" srcId="{C1953666-B6DA-4B5F-851B-4D8EFFAD6459}" destId="{18FCEFA4-9714-46DA-BCD3-0FE6325F26ED}" srcOrd="0" destOrd="0" presId="urn:microsoft.com/office/officeart/2005/8/layout/cycle5"/>
    <dgm:cxn modelId="{CC55E172-F68B-43BF-AB43-BAD7A9B3A737}" type="presOf" srcId="{F8B1D442-41C7-446C-BF49-74D60EEA8639}" destId="{F388E677-3F08-4E18-B187-064FF3FF8F68}" srcOrd="0" destOrd="0" presId="urn:microsoft.com/office/officeart/2005/8/layout/cycle5"/>
    <dgm:cxn modelId="{513B842D-C208-4398-B815-0DF6788E60EE}" srcId="{24089476-2A43-4ED8-A752-9F0D737978FB}" destId="{2EB7E818-8A80-49DB-88B2-567433DA75EB}" srcOrd="7" destOrd="0" parTransId="{CA5A937A-BC42-4F88-83A8-CC9E6E5F3FB4}" sibTransId="{C3E3EA67-C017-4590-89A2-2707D36104A9}"/>
    <dgm:cxn modelId="{39ECC63B-77AF-40BF-BCB0-7EF4216439AC}" type="presOf" srcId="{438AB448-FD24-4B45-85FB-0DF0CDC64865}" destId="{EB785893-61AE-4536-B49C-033FA08CCE64}" srcOrd="0" destOrd="0" presId="urn:microsoft.com/office/officeart/2005/8/layout/cycle5"/>
    <dgm:cxn modelId="{600E71CA-FA5A-405A-8432-756F61A519DE}" type="presOf" srcId="{E6C63724-96C9-4AEE-A378-CDCC609E093F}" destId="{90306548-A926-4144-83B0-E9BF729C4C82}" srcOrd="0" destOrd="0" presId="urn:microsoft.com/office/officeart/2005/8/layout/cycle5"/>
    <dgm:cxn modelId="{F762A68A-9623-4173-9BBC-F80983485CEE}" type="presOf" srcId="{0978C396-5AAA-4595-842A-AD2D322DF523}" destId="{67316D54-68F9-47B1-8C5F-0ED0FEBBD186}" srcOrd="0" destOrd="0" presId="urn:microsoft.com/office/officeart/2005/8/layout/cycle5"/>
    <dgm:cxn modelId="{AE95DA91-994B-4BF4-966A-BD4A4B9C9C17}" type="presOf" srcId="{47A8BE0B-83C4-4B5C-A40D-9B155A5F5DC2}" destId="{0196A877-3FCB-40D9-A330-B863C536885A}" srcOrd="0" destOrd="0" presId="urn:microsoft.com/office/officeart/2005/8/layout/cycle5"/>
    <dgm:cxn modelId="{88632F7F-2D5D-48A3-8DE3-A157ABC24F45}" type="presOf" srcId="{C3E3EA67-C017-4590-89A2-2707D36104A9}" destId="{FDABF1CA-EECA-4E27-B684-3583772984F9}" srcOrd="0" destOrd="0" presId="urn:microsoft.com/office/officeart/2005/8/layout/cycle5"/>
    <dgm:cxn modelId="{AF8B9CE7-A1A9-4727-B21F-165B31B6F302}" type="presOf" srcId="{2F3FFE27-BBF3-4173-A417-DE7917D6E9C3}" destId="{33E3A72C-705D-48E2-BA56-CF6B42DB28C9}" srcOrd="0" destOrd="0" presId="urn:microsoft.com/office/officeart/2005/8/layout/cycle5"/>
    <dgm:cxn modelId="{0CEDBE77-7B69-4229-B6E5-3B5C5E04F524}" type="presOf" srcId="{F3150489-D7D0-4E9C-AA4B-77A68037AABC}" destId="{0AEC632F-7CB5-4A2B-BEAF-57E8529D4160}" srcOrd="0" destOrd="0" presId="urn:microsoft.com/office/officeart/2005/8/layout/cycle5"/>
    <dgm:cxn modelId="{6A002836-B3DE-4E6C-9C7C-FCE9EDB909B5}" type="presOf" srcId="{61B401CC-468A-407E-9771-8D8059FE7B29}" destId="{08D708DC-D8EA-4930-977B-3F8ADF3DD5F7}" srcOrd="0" destOrd="0" presId="urn:microsoft.com/office/officeart/2005/8/layout/cycle5"/>
    <dgm:cxn modelId="{B16A2E2E-8E9A-450E-B2F1-DBD3951971DC}" srcId="{24089476-2A43-4ED8-A752-9F0D737978FB}" destId="{E2375C77-04E4-42A4-9B4F-F54EB81C7C46}" srcOrd="0" destOrd="0" parTransId="{3F0B3F7B-F250-4ED4-AA4F-CAC436F630E3}" sibTransId="{B78D8706-1BD8-4B45-9C35-EEE5158455F7}"/>
    <dgm:cxn modelId="{A842967B-29C6-41BE-9B6A-D39DBBFCD9C8}" srcId="{24089476-2A43-4ED8-A752-9F0D737978FB}" destId="{47A8BE0B-83C4-4B5C-A40D-9B155A5F5DC2}" srcOrd="2" destOrd="0" parTransId="{F4EB03B2-C0B3-42D0-B394-C115E0B67F14}" sibTransId="{4B5BD418-F535-40E0-93FC-4737A9CD3B22}"/>
    <dgm:cxn modelId="{5240A6A9-5FB7-4AA9-BF9F-8C6C76848571}" type="presOf" srcId="{61ADD679-5F14-4848-8454-300B0F750B06}" destId="{CC14E44D-1E39-4DF3-BDAC-1F0E295BCBC2}" srcOrd="0" destOrd="0" presId="urn:microsoft.com/office/officeart/2005/8/layout/cycle5"/>
    <dgm:cxn modelId="{1BF1AF1D-5428-4D2D-90F8-E0B6D75A2902}" srcId="{24089476-2A43-4ED8-A752-9F0D737978FB}" destId="{266B7A03-511D-4A3C-B6ED-FCF8E8D3449A}" srcOrd="4" destOrd="0" parTransId="{312EB47D-33A2-461B-A138-0C527249398F}" sibTransId="{61ADD679-5F14-4848-8454-300B0F750B06}"/>
    <dgm:cxn modelId="{06899F77-0E9E-4470-93EB-49FC7ACF1874}" srcId="{24089476-2A43-4ED8-A752-9F0D737978FB}" destId="{E6C63724-96C9-4AEE-A378-CDCC609E093F}" srcOrd="1" destOrd="0" parTransId="{7157BC7B-31FB-4E4A-879F-B4E60CBEC4D2}" sibTransId="{F8B1D442-41C7-446C-BF49-74D60EEA8639}"/>
    <dgm:cxn modelId="{32001815-B856-4462-B819-218EEE98190D}" srcId="{24089476-2A43-4ED8-A752-9F0D737978FB}" destId="{2F3FFE27-BBF3-4173-A417-DE7917D6E9C3}" srcOrd="3" destOrd="0" parTransId="{02C8B1EB-B7C0-4198-B8A3-1A6EA5074604}" sibTransId="{C1953666-B6DA-4B5F-851B-4D8EFFAD6459}"/>
    <dgm:cxn modelId="{023C2F4D-0E60-4562-AABE-A8398D574768}" type="presOf" srcId="{4B5BD418-F535-40E0-93FC-4737A9CD3B22}" destId="{414E5AA4-8B34-4E23-B543-77E2788682B8}" srcOrd="0" destOrd="0" presId="urn:microsoft.com/office/officeart/2005/8/layout/cycle5"/>
    <dgm:cxn modelId="{CA3BAECA-ACC8-404E-BD46-E0B51998FE32}" srcId="{24089476-2A43-4ED8-A752-9F0D737978FB}" destId="{438AB448-FD24-4B45-85FB-0DF0CDC64865}" srcOrd="5" destOrd="0" parTransId="{541E60AD-8385-4451-9A98-9D71B47A0D10}" sibTransId="{61B401CC-468A-407E-9771-8D8059FE7B29}"/>
    <dgm:cxn modelId="{2A7A7259-D12D-4EDD-9819-94F4C8AE53DE}" type="presOf" srcId="{E2375C77-04E4-42A4-9B4F-F54EB81C7C46}" destId="{88A0102E-D07D-4AB7-8C50-853C6FA8F092}" srcOrd="0" destOrd="0" presId="urn:microsoft.com/office/officeart/2005/8/layout/cycle5"/>
    <dgm:cxn modelId="{DACACF38-E8BC-443B-BF07-A37A37AF3CB1}" type="presOf" srcId="{2EB7E818-8A80-49DB-88B2-567433DA75EB}" destId="{770C596C-1235-4312-BE05-45CDAA097591}" srcOrd="0" destOrd="0" presId="urn:microsoft.com/office/officeart/2005/8/layout/cycle5"/>
    <dgm:cxn modelId="{A3063AE8-0312-4EF4-AA02-3B33506A4C37}" type="presOf" srcId="{24089476-2A43-4ED8-A752-9F0D737978FB}" destId="{D2ABB283-0560-4D45-92F4-4BF8088632AA}" srcOrd="0" destOrd="0" presId="urn:microsoft.com/office/officeart/2005/8/layout/cycle5"/>
    <dgm:cxn modelId="{2999A735-1B70-4A53-B6AB-FE0D47F0E224}" srcId="{24089476-2A43-4ED8-A752-9F0D737978FB}" destId="{0978C396-5AAA-4595-842A-AD2D322DF523}" srcOrd="6" destOrd="0" parTransId="{6EFAD0C0-AFFA-47D9-901C-E5C21E8A2D9B}" sibTransId="{F3150489-D7D0-4E9C-AA4B-77A68037AABC}"/>
    <dgm:cxn modelId="{067EAA33-4201-4B48-BE62-F462AD6BC81F}" type="presOf" srcId="{266B7A03-511D-4A3C-B6ED-FCF8E8D3449A}" destId="{EC22645A-BCC9-44FD-BA1A-0BF0A50E363E}" srcOrd="0" destOrd="0" presId="urn:microsoft.com/office/officeart/2005/8/layout/cycle5"/>
    <dgm:cxn modelId="{899F0822-5028-4235-B7C1-87E289B88269}" type="presOf" srcId="{B78D8706-1BD8-4B45-9C35-EEE5158455F7}" destId="{450E0032-B9F6-49D2-917A-A8D0C9CDE04C}" srcOrd="0" destOrd="0" presId="urn:microsoft.com/office/officeart/2005/8/layout/cycle5"/>
    <dgm:cxn modelId="{1B7D2935-9514-46F0-84B8-F59E27DE8943}" type="presParOf" srcId="{D2ABB283-0560-4D45-92F4-4BF8088632AA}" destId="{88A0102E-D07D-4AB7-8C50-853C6FA8F092}" srcOrd="0" destOrd="0" presId="urn:microsoft.com/office/officeart/2005/8/layout/cycle5"/>
    <dgm:cxn modelId="{81BE305D-9A5F-43CF-861E-9B3E6F59B8F1}" type="presParOf" srcId="{D2ABB283-0560-4D45-92F4-4BF8088632AA}" destId="{3AC70766-8A15-4247-BE0D-2FF88E538784}" srcOrd="1" destOrd="0" presId="urn:microsoft.com/office/officeart/2005/8/layout/cycle5"/>
    <dgm:cxn modelId="{77FDAE39-58D5-4042-9D29-34E2BB8EC8B7}" type="presParOf" srcId="{D2ABB283-0560-4D45-92F4-4BF8088632AA}" destId="{450E0032-B9F6-49D2-917A-A8D0C9CDE04C}" srcOrd="2" destOrd="0" presId="urn:microsoft.com/office/officeart/2005/8/layout/cycle5"/>
    <dgm:cxn modelId="{1CBD1BB9-72AC-4D77-894C-0C5AC04D42EF}" type="presParOf" srcId="{D2ABB283-0560-4D45-92F4-4BF8088632AA}" destId="{90306548-A926-4144-83B0-E9BF729C4C82}" srcOrd="3" destOrd="0" presId="urn:microsoft.com/office/officeart/2005/8/layout/cycle5"/>
    <dgm:cxn modelId="{50D914D5-817A-4A21-83D9-642E883D978A}" type="presParOf" srcId="{D2ABB283-0560-4D45-92F4-4BF8088632AA}" destId="{990BBC68-999B-4D67-94CE-CF0FED6A3A81}" srcOrd="4" destOrd="0" presId="urn:microsoft.com/office/officeart/2005/8/layout/cycle5"/>
    <dgm:cxn modelId="{1A75D466-1EF6-4FB5-BE88-8A25E5EFA925}" type="presParOf" srcId="{D2ABB283-0560-4D45-92F4-4BF8088632AA}" destId="{F388E677-3F08-4E18-B187-064FF3FF8F68}" srcOrd="5" destOrd="0" presId="urn:microsoft.com/office/officeart/2005/8/layout/cycle5"/>
    <dgm:cxn modelId="{0D8E48E4-517D-44AD-B82B-A8185BD8D3A1}" type="presParOf" srcId="{D2ABB283-0560-4D45-92F4-4BF8088632AA}" destId="{0196A877-3FCB-40D9-A330-B863C536885A}" srcOrd="6" destOrd="0" presId="urn:microsoft.com/office/officeart/2005/8/layout/cycle5"/>
    <dgm:cxn modelId="{2BF644D4-E679-4D91-9ECF-AA50FDD8129B}" type="presParOf" srcId="{D2ABB283-0560-4D45-92F4-4BF8088632AA}" destId="{9611B4E8-10FE-421D-AC8E-14F847E9EF94}" srcOrd="7" destOrd="0" presId="urn:microsoft.com/office/officeart/2005/8/layout/cycle5"/>
    <dgm:cxn modelId="{F1B8B8D2-837D-4F7B-845F-E1BFC0025070}" type="presParOf" srcId="{D2ABB283-0560-4D45-92F4-4BF8088632AA}" destId="{414E5AA4-8B34-4E23-B543-77E2788682B8}" srcOrd="8" destOrd="0" presId="urn:microsoft.com/office/officeart/2005/8/layout/cycle5"/>
    <dgm:cxn modelId="{D3FAFCDD-458A-487E-AE14-AF9AE5D98501}" type="presParOf" srcId="{D2ABB283-0560-4D45-92F4-4BF8088632AA}" destId="{33E3A72C-705D-48E2-BA56-CF6B42DB28C9}" srcOrd="9" destOrd="0" presId="urn:microsoft.com/office/officeart/2005/8/layout/cycle5"/>
    <dgm:cxn modelId="{482D1E3C-506D-45FB-B7FD-93039F1C4C34}" type="presParOf" srcId="{D2ABB283-0560-4D45-92F4-4BF8088632AA}" destId="{67DF0936-F206-445E-8219-4D80505DE414}" srcOrd="10" destOrd="0" presId="urn:microsoft.com/office/officeart/2005/8/layout/cycle5"/>
    <dgm:cxn modelId="{A8CE72B6-71F0-4398-A5DF-0FE8F47FE2EC}" type="presParOf" srcId="{D2ABB283-0560-4D45-92F4-4BF8088632AA}" destId="{18FCEFA4-9714-46DA-BCD3-0FE6325F26ED}" srcOrd="11" destOrd="0" presId="urn:microsoft.com/office/officeart/2005/8/layout/cycle5"/>
    <dgm:cxn modelId="{AEF1AD1C-9020-4929-990E-F2DAF61D0601}" type="presParOf" srcId="{D2ABB283-0560-4D45-92F4-4BF8088632AA}" destId="{EC22645A-BCC9-44FD-BA1A-0BF0A50E363E}" srcOrd="12" destOrd="0" presId="urn:microsoft.com/office/officeart/2005/8/layout/cycle5"/>
    <dgm:cxn modelId="{3EE1E7A2-7DFA-4A7F-BE5A-BDFE643DDA73}" type="presParOf" srcId="{D2ABB283-0560-4D45-92F4-4BF8088632AA}" destId="{9ACADCF7-92A3-46FA-9B2B-3747A838A276}" srcOrd="13" destOrd="0" presId="urn:microsoft.com/office/officeart/2005/8/layout/cycle5"/>
    <dgm:cxn modelId="{EF7B771B-359B-4D66-B233-A6A240C72116}" type="presParOf" srcId="{D2ABB283-0560-4D45-92F4-4BF8088632AA}" destId="{CC14E44D-1E39-4DF3-BDAC-1F0E295BCBC2}" srcOrd="14" destOrd="0" presId="urn:microsoft.com/office/officeart/2005/8/layout/cycle5"/>
    <dgm:cxn modelId="{CC42F8B3-7624-412F-9EE4-6E457486E71B}" type="presParOf" srcId="{D2ABB283-0560-4D45-92F4-4BF8088632AA}" destId="{EB785893-61AE-4536-B49C-033FA08CCE64}" srcOrd="15" destOrd="0" presId="urn:microsoft.com/office/officeart/2005/8/layout/cycle5"/>
    <dgm:cxn modelId="{55599B85-9857-4C0E-81A1-10E918D6E08D}" type="presParOf" srcId="{D2ABB283-0560-4D45-92F4-4BF8088632AA}" destId="{EF1597D9-D84D-4BA4-8256-465E27B343E3}" srcOrd="16" destOrd="0" presId="urn:microsoft.com/office/officeart/2005/8/layout/cycle5"/>
    <dgm:cxn modelId="{93CC7A73-CA84-47F8-A73C-5A640F432E11}" type="presParOf" srcId="{D2ABB283-0560-4D45-92F4-4BF8088632AA}" destId="{08D708DC-D8EA-4930-977B-3F8ADF3DD5F7}" srcOrd="17" destOrd="0" presId="urn:microsoft.com/office/officeart/2005/8/layout/cycle5"/>
    <dgm:cxn modelId="{72769C5A-860F-40E7-AAA0-1744F6680A27}" type="presParOf" srcId="{D2ABB283-0560-4D45-92F4-4BF8088632AA}" destId="{67316D54-68F9-47B1-8C5F-0ED0FEBBD186}" srcOrd="18" destOrd="0" presId="urn:microsoft.com/office/officeart/2005/8/layout/cycle5"/>
    <dgm:cxn modelId="{C93FF033-D85B-41D8-A802-B77047116DDA}" type="presParOf" srcId="{D2ABB283-0560-4D45-92F4-4BF8088632AA}" destId="{CB7FBFA4-8040-4C25-B407-F71E9D5B2B8B}" srcOrd="19" destOrd="0" presId="urn:microsoft.com/office/officeart/2005/8/layout/cycle5"/>
    <dgm:cxn modelId="{ED8524EE-52E6-4B78-BDF6-F82E6E89007E}" type="presParOf" srcId="{D2ABB283-0560-4D45-92F4-4BF8088632AA}" destId="{0AEC632F-7CB5-4A2B-BEAF-57E8529D4160}" srcOrd="20" destOrd="0" presId="urn:microsoft.com/office/officeart/2005/8/layout/cycle5"/>
    <dgm:cxn modelId="{15B82B0B-D847-42FD-9971-47FE1D67F7F8}" type="presParOf" srcId="{D2ABB283-0560-4D45-92F4-4BF8088632AA}" destId="{770C596C-1235-4312-BE05-45CDAA097591}" srcOrd="21" destOrd="0" presId="urn:microsoft.com/office/officeart/2005/8/layout/cycle5"/>
    <dgm:cxn modelId="{9EF08683-7B22-40BA-8A65-BC7674010113}" type="presParOf" srcId="{D2ABB283-0560-4D45-92F4-4BF8088632AA}" destId="{809A5DC1-8E9C-46E2-8A13-15A46C429703}" srcOrd="22" destOrd="0" presId="urn:microsoft.com/office/officeart/2005/8/layout/cycle5"/>
    <dgm:cxn modelId="{BAF0551B-938C-4BB8-9D3E-144A38400F0F}" type="presParOf" srcId="{D2ABB283-0560-4D45-92F4-4BF8088632AA}" destId="{FDABF1CA-EECA-4E27-B684-3583772984F9}"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37032-28F0-48F9-9B1D-012B49F4FF7B}">
      <dsp:nvSpPr>
        <dsp:cNvPr id="0" name=""/>
        <dsp:cNvSpPr/>
      </dsp:nvSpPr>
      <dsp:spPr>
        <a:xfrm>
          <a:off x="146796" y="985004"/>
          <a:ext cx="2190499" cy="72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GIS Projects and Operations</a:t>
          </a:r>
          <a:endParaRPr lang="en-US" sz="2300" kern="1200" dirty="0"/>
        </a:p>
      </dsp:txBody>
      <dsp:txXfrm>
        <a:off x="146796" y="985004"/>
        <a:ext cx="2190499" cy="721869"/>
      </dsp:txXfrm>
    </dsp:sp>
    <dsp:sp modelId="{694B3C5B-7BD3-4B69-8CAC-D61D27EA7325}">
      <dsp:nvSpPr>
        <dsp:cNvPr id="0" name=""/>
        <dsp:cNvSpPr/>
      </dsp:nvSpPr>
      <dsp:spPr>
        <a:xfrm>
          <a:off x="146796" y="2507178"/>
          <a:ext cx="2190499" cy="1352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smtClean="0"/>
            <a:t>Actions</a:t>
          </a:r>
          <a:endParaRPr lang="en-US" sz="4600" kern="1200" dirty="0"/>
        </a:p>
      </dsp:txBody>
      <dsp:txXfrm>
        <a:off x="146796" y="2507178"/>
        <a:ext cx="2190499" cy="1352430"/>
      </dsp:txXfrm>
    </dsp:sp>
    <dsp:sp modelId="{126558DA-7002-42AC-8818-E43992833743}">
      <dsp:nvSpPr>
        <dsp:cNvPr id="0" name=""/>
        <dsp:cNvSpPr/>
      </dsp:nvSpPr>
      <dsp:spPr>
        <a:xfrm>
          <a:off x="144307" y="765457"/>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8B1DA3-2E62-4B59-A206-6463111ACFA5}">
      <dsp:nvSpPr>
        <dsp:cNvPr id="0" name=""/>
        <dsp:cNvSpPr/>
      </dsp:nvSpPr>
      <dsp:spPr>
        <a:xfrm>
          <a:off x="266278" y="521515"/>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1C3A68-6A62-499F-A247-04B34B965390}">
      <dsp:nvSpPr>
        <dsp:cNvPr id="0" name=""/>
        <dsp:cNvSpPr/>
      </dsp:nvSpPr>
      <dsp:spPr>
        <a:xfrm>
          <a:off x="559009" y="570303"/>
          <a:ext cx="273812" cy="2738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862852-C9B0-4557-BA2E-F0715C18C118}">
      <dsp:nvSpPr>
        <dsp:cNvPr id="0" name=""/>
        <dsp:cNvSpPr/>
      </dsp:nvSpPr>
      <dsp:spPr>
        <a:xfrm>
          <a:off x="802951" y="301967"/>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355249-C443-42F2-BAFC-C5A70D28934D}">
      <dsp:nvSpPr>
        <dsp:cNvPr id="0" name=""/>
        <dsp:cNvSpPr/>
      </dsp:nvSpPr>
      <dsp:spPr>
        <a:xfrm>
          <a:off x="1120075" y="204390"/>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F832B24-24E4-4EC5-8CF6-4A7E625C3600}">
      <dsp:nvSpPr>
        <dsp:cNvPr id="0" name=""/>
        <dsp:cNvSpPr/>
      </dsp:nvSpPr>
      <dsp:spPr>
        <a:xfrm>
          <a:off x="1510382" y="375150"/>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8CD134-4210-4F92-9E01-8A29D77E3401}">
      <dsp:nvSpPr>
        <dsp:cNvPr id="0" name=""/>
        <dsp:cNvSpPr/>
      </dsp:nvSpPr>
      <dsp:spPr>
        <a:xfrm>
          <a:off x="1754324" y="497121"/>
          <a:ext cx="273812" cy="2738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1CC0DE-0017-447D-ACD4-6D48B96B6394}">
      <dsp:nvSpPr>
        <dsp:cNvPr id="0" name=""/>
        <dsp:cNvSpPr/>
      </dsp:nvSpPr>
      <dsp:spPr>
        <a:xfrm>
          <a:off x="2095843" y="765457"/>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689CEA-F8DE-4D66-9413-6399BBC53867}">
      <dsp:nvSpPr>
        <dsp:cNvPr id="0" name=""/>
        <dsp:cNvSpPr/>
      </dsp:nvSpPr>
      <dsp:spPr>
        <a:xfrm>
          <a:off x="2242208" y="1033793"/>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44E4D1-2F98-49DD-AD62-FF3A0AD83369}">
      <dsp:nvSpPr>
        <dsp:cNvPr id="0" name=""/>
        <dsp:cNvSpPr/>
      </dsp:nvSpPr>
      <dsp:spPr>
        <a:xfrm>
          <a:off x="973710" y="521515"/>
          <a:ext cx="448056" cy="4480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61686A-AAC5-4DB7-A6E6-C53D68288B7C}">
      <dsp:nvSpPr>
        <dsp:cNvPr id="0" name=""/>
        <dsp:cNvSpPr/>
      </dsp:nvSpPr>
      <dsp:spPr>
        <a:xfrm>
          <a:off x="22336" y="1448494"/>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8446DC-2F80-4D66-B9FD-63D19CCB17C3}">
      <dsp:nvSpPr>
        <dsp:cNvPr id="0" name=""/>
        <dsp:cNvSpPr/>
      </dsp:nvSpPr>
      <dsp:spPr>
        <a:xfrm>
          <a:off x="168701" y="1668042"/>
          <a:ext cx="273812" cy="2738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D7A28B0-DC8F-4E0E-AACD-878A383C8764}">
      <dsp:nvSpPr>
        <dsp:cNvPr id="0" name=""/>
        <dsp:cNvSpPr/>
      </dsp:nvSpPr>
      <dsp:spPr>
        <a:xfrm>
          <a:off x="534614" y="1863196"/>
          <a:ext cx="398272" cy="3982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7C99C12-34B0-4022-8AB3-071B6BDC8B4C}">
      <dsp:nvSpPr>
        <dsp:cNvPr id="0" name=""/>
        <dsp:cNvSpPr/>
      </dsp:nvSpPr>
      <dsp:spPr>
        <a:xfrm>
          <a:off x="1046893" y="2180320"/>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21D0076-BA7B-483B-882B-128F8A69A1DD}">
      <dsp:nvSpPr>
        <dsp:cNvPr id="0" name=""/>
        <dsp:cNvSpPr/>
      </dsp:nvSpPr>
      <dsp:spPr>
        <a:xfrm>
          <a:off x="1144469" y="1863196"/>
          <a:ext cx="273812" cy="2738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199A63-4BEE-4E21-98EC-5E81DF005CEE}">
      <dsp:nvSpPr>
        <dsp:cNvPr id="0" name=""/>
        <dsp:cNvSpPr/>
      </dsp:nvSpPr>
      <dsp:spPr>
        <a:xfrm>
          <a:off x="1388411" y="2204714"/>
          <a:ext cx="174244" cy="1742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96F4A43-5CBD-4D30-831C-2A9D0E9BB0C0}">
      <dsp:nvSpPr>
        <dsp:cNvPr id="0" name=""/>
        <dsp:cNvSpPr/>
      </dsp:nvSpPr>
      <dsp:spPr>
        <a:xfrm>
          <a:off x="1607959" y="1814407"/>
          <a:ext cx="398272" cy="3982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577C50-E83F-4B9F-87EE-5C80873B2B84}">
      <dsp:nvSpPr>
        <dsp:cNvPr id="0" name=""/>
        <dsp:cNvSpPr/>
      </dsp:nvSpPr>
      <dsp:spPr>
        <a:xfrm>
          <a:off x="2144632" y="1716830"/>
          <a:ext cx="273812" cy="2738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E39BB95-2009-4AC4-928E-7D1FE9E171EE}">
      <dsp:nvSpPr>
        <dsp:cNvPr id="0" name=""/>
        <dsp:cNvSpPr/>
      </dsp:nvSpPr>
      <dsp:spPr>
        <a:xfrm>
          <a:off x="2418444" y="569897"/>
          <a:ext cx="804148" cy="1535206"/>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060BDA9-086E-471B-882D-9194D0528909}">
      <dsp:nvSpPr>
        <dsp:cNvPr id="0" name=""/>
        <dsp:cNvSpPr/>
      </dsp:nvSpPr>
      <dsp:spPr>
        <a:xfrm>
          <a:off x="3076383" y="569897"/>
          <a:ext cx="804148" cy="1535206"/>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6B285F-A6B4-4A05-87C4-02E7E4CC975B}">
      <dsp:nvSpPr>
        <dsp:cNvPr id="0" name=""/>
        <dsp:cNvSpPr/>
      </dsp:nvSpPr>
      <dsp:spPr>
        <a:xfrm>
          <a:off x="4045016" y="460986"/>
          <a:ext cx="1864161" cy="18641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“Strategy”</a:t>
          </a:r>
          <a:endParaRPr lang="en-US" sz="2300" kern="1200" dirty="0"/>
        </a:p>
      </dsp:txBody>
      <dsp:txXfrm>
        <a:off x="4318016" y="733986"/>
        <a:ext cx="1318161" cy="1318161"/>
      </dsp:txXfrm>
    </dsp:sp>
    <dsp:sp modelId="{DFD956F5-65BC-47D9-9AE0-5C685EEED07F}">
      <dsp:nvSpPr>
        <dsp:cNvPr id="0" name=""/>
        <dsp:cNvSpPr/>
      </dsp:nvSpPr>
      <dsp:spPr>
        <a:xfrm>
          <a:off x="3880531" y="2507178"/>
          <a:ext cx="2193131" cy="1352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smtClean="0"/>
            <a:t>Planning</a:t>
          </a:r>
          <a:endParaRPr lang="en-US" sz="4600" kern="1200" dirty="0"/>
        </a:p>
      </dsp:txBody>
      <dsp:txXfrm>
        <a:off x="3880531" y="2507178"/>
        <a:ext cx="2193131" cy="1352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14B42-59D2-410E-82C1-738DC66B9559}">
      <dsp:nvSpPr>
        <dsp:cNvPr id="0" name=""/>
        <dsp:cNvSpPr/>
      </dsp:nvSpPr>
      <dsp:spPr>
        <a:xfrm>
          <a:off x="2790023" y="0"/>
          <a:ext cx="1545181" cy="1545259"/>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D72AF0-6BFC-4589-9F5E-B3C0CF712479}">
      <dsp:nvSpPr>
        <dsp:cNvPr id="0" name=""/>
        <dsp:cNvSpPr/>
      </dsp:nvSpPr>
      <dsp:spPr>
        <a:xfrm>
          <a:off x="4281390" y="463490"/>
          <a:ext cx="926355" cy="61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311150">
            <a:lnSpc>
              <a:spcPct val="90000"/>
            </a:lnSpc>
            <a:spcBef>
              <a:spcPct val="0"/>
            </a:spcBef>
            <a:spcAft>
              <a:spcPct val="15000"/>
            </a:spcAft>
            <a:buChar char="••"/>
          </a:pPr>
          <a:r>
            <a:rPr lang="en-US" sz="700" kern="1200" dirty="0" smtClean="0"/>
            <a:t>Plan Objectives</a:t>
          </a:r>
          <a:endParaRPr lang="en-US" sz="700" kern="1200" dirty="0"/>
        </a:p>
      </dsp:txBody>
      <dsp:txXfrm>
        <a:off x="4281390" y="463490"/>
        <a:ext cx="926355" cy="614512"/>
      </dsp:txXfrm>
    </dsp:sp>
    <dsp:sp modelId="{2775EAFA-5B63-4B3E-A2E2-0A25C52A1115}">
      <dsp:nvSpPr>
        <dsp:cNvPr id="0" name=""/>
        <dsp:cNvSpPr/>
      </dsp:nvSpPr>
      <dsp:spPr>
        <a:xfrm>
          <a:off x="3131175" y="559645"/>
          <a:ext cx="862298"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Plan Strategy</a:t>
          </a:r>
          <a:endParaRPr lang="en-US" sz="900" b="1" kern="1200" dirty="0"/>
        </a:p>
      </dsp:txBody>
      <dsp:txXfrm>
        <a:off x="3131175" y="559645"/>
        <a:ext cx="862298" cy="430956"/>
      </dsp:txXfrm>
    </dsp:sp>
    <dsp:sp modelId="{324FD2D2-AB69-4F40-A860-E0E97702544D}">
      <dsp:nvSpPr>
        <dsp:cNvPr id="0" name=""/>
        <dsp:cNvSpPr/>
      </dsp:nvSpPr>
      <dsp:spPr>
        <a:xfrm>
          <a:off x="2360758" y="887850"/>
          <a:ext cx="1545181" cy="1545259"/>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00AED6-93A2-4A67-BF49-BFAC8101C75E}">
      <dsp:nvSpPr>
        <dsp:cNvPr id="0" name=""/>
        <dsp:cNvSpPr/>
      </dsp:nvSpPr>
      <dsp:spPr>
        <a:xfrm>
          <a:off x="3910867" y="1357713"/>
          <a:ext cx="926355" cy="61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311150">
            <a:lnSpc>
              <a:spcPct val="90000"/>
            </a:lnSpc>
            <a:spcBef>
              <a:spcPct val="0"/>
            </a:spcBef>
            <a:spcAft>
              <a:spcPct val="15000"/>
            </a:spcAft>
            <a:buChar char="••"/>
          </a:pPr>
          <a:r>
            <a:rPr lang="en-US" sz="700" kern="1200" dirty="0" smtClean="0"/>
            <a:t>Budget for Objective Actions </a:t>
          </a:r>
          <a:endParaRPr lang="en-US" sz="700" kern="1200" dirty="0"/>
        </a:p>
        <a:p>
          <a:pPr marL="57150" lvl="1" indent="-57150" algn="l" defTabSz="311150">
            <a:lnSpc>
              <a:spcPct val="90000"/>
            </a:lnSpc>
            <a:spcBef>
              <a:spcPct val="0"/>
            </a:spcBef>
            <a:spcAft>
              <a:spcPct val="15000"/>
            </a:spcAft>
            <a:buChar char="••"/>
          </a:pPr>
          <a:r>
            <a:rPr lang="en-US" sz="700" kern="1200" dirty="0" smtClean="0"/>
            <a:t>Execute Objective Actions and Projects</a:t>
          </a:r>
          <a:endParaRPr lang="en-US" sz="700" kern="1200" dirty="0"/>
        </a:p>
      </dsp:txBody>
      <dsp:txXfrm>
        <a:off x="3910867" y="1357713"/>
        <a:ext cx="926355" cy="614512"/>
      </dsp:txXfrm>
    </dsp:sp>
    <dsp:sp modelId="{BF68E6EC-3360-46EC-9938-ED843F08EC97}">
      <dsp:nvSpPr>
        <dsp:cNvPr id="0" name=""/>
        <dsp:cNvSpPr/>
      </dsp:nvSpPr>
      <dsp:spPr>
        <a:xfrm>
          <a:off x="2700170" y="1449491"/>
          <a:ext cx="862298"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Execute </a:t>
          </a:r>
          <a:r>
            <a:rPr lang="en-US" sz="900" kern="1200" dirty="0" smtClean="0"/>
            <a:t>Strategy</a:t>
          </a:r>
          <a:endParaRPr lang="en-US" sz="900" kern="1200" dirty="0"/>
        </a:p>
      </dsp:txBody>
      <dsp:txXfrm>
        <a:off x="2700170" y="1449491"/>
        <a:ext cx="862298" cy="430956"/>
      </dsp:txXfrm>
    </dsp:sp>
    <dsp:sp modelId="{4A642DE5-EE2F-46A3-892F-77BF4CE3605C}">
      <dsp:nvSpPr>
        <dsp:cNvPr id="0" name=""/>
        <dsp:cNvSpPr/>
      </dsp:nvSpPr>
      <dsp:spPr>
        <a:xfrm>
          <a:off x="2790023" y="1779691"/>
          <a:ext cx="1545181" cy="1545259"/>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72E121-4F6A-4185-9BB5-A10FC0EC269F}">
      <dsp:nvSpPr>
        <dsp:cNvPr id="0" name=""/>
        <dsp:cNvSpPr/>
      </dsp:nvSpPr>
      <dsp:spPr>
        <a:xfrm>
          <a:off x="4332886" y="2238081"/>
          <a:ext cx="926355" cy="61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311150">
            <a:lnSpc>
              <a:spcPct val="90000"/>
            </a:lnSpc>
            <a:spcBef>
              <a:spcPct val="0"/>
            </a:spcBef>
            <a:spcAft>
              <a:spcPct val="15000"/>
            </a:spcAft>
            <a:buChar char="••"/>
          </a:pPr>
          <a:r>
            <a:rPr lang="en-US" sz="700" kern="1200" dirty="0" smtClean="0"/>
            <a:t> Make Corrective Actions in Objectives</a:t>
          </a:r>
          <a:endParaRPr lang="en-US" sz="700" kern="1200" dirty="0"/>
        </a:p>
        <a:p>
          <a:pPr marL="57150" lvl="1" indent="-57150" algn="l" defTabSz="311150">
            <a:lnSpc>
              <a:spcPct val="90000"/>
            </a:lnSpc>
            <a:spcBef>
              <a:spcPct val="0"/>
            </a:spcBef>
            <a:spcAft>
              <a:spcPct val="15000"/>
            </a:spcAft>
            <a:buChar char="••"/>
          </a:pPr>
          <a:r>
            <a:rPr lang="en-US" sz="700" kern="1200" dirty="0" smtClean="0"/>
            <a:t>Avoid projects that are not useful</a:t>
          </a:r>
          <a:endParaRPr lang="en-US" sz="700" kern="1200" dirty="0"/>
        </a:p>
        <a:p>
          <a:pPr marL="57150" lvl="1" indent="-57150" algn="l" defTabSz="311150">
            <a:lnSpc>
              <a:spcPct val="90000"/>
            </a:lnSpc>
            <a:spcBef>
              <a:spcPct val="0"/>
            </a:spcBef>
            <a:spcAft>
              <a:spcPct val="15000"/>
            </a:spcAft>
            <a:buChar char="••"/>
          </a:pPr>
          <a:r>
            <a:rPr lang="en-US" sz="700" kern="1200" dirty="0" smtClean="0"/>
            <a:t>Collect New Objectives</a:t>
          </a:r>
          <a:endParaRPr lang="en-US" sz="700" kern="1200" dirty="0"/>
        </a:p>
      </dsp:txBody>
      <dsp:txXfrm>
        <a:off x="4332886" y="2238081"/>
        <a:ext cx="926355" cy="614512"/>
      </dsp:txXfrm>
    </dsp:sp>
    <dsp:sp modelId="{F374297F-D290-43E1-B6AF-6A5C1957D3E2}">
      <dsp:nvSpPr>
        <dsp:cNvPr id="0" name=""/>
        <dsp:cNvSpPr/>
      </dsp:nvSpPr>
      <dsp:spPr>
        <a:xfrm>
          <a:off x="3131175" y="2338838"/>
          <a:ext cx="862298"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Review</a:t>
          </a:r>
          <a:r>
            <a:rPr lang="en-US" sz="900" kern="1200" dirty="0" smtClean="0"/>
            <a:t> Objectives Planning</a:t>
          </a:r>
          <a:endParaRPr lang="en-US" sz="900" kern="1200" dirty="0"/>
        </a:p>
      </dsp:txBody>
      <dsp:txXfrm>
        <a:off x="3131175" y="2338838"/>
        <a:ext cx="862298" cy="430956"/>
      </dsp:txXfrm>
    </dsp:sp>
    <dsp:sp modelId="{7D706AA8-2BE5-4B9A-A4CD-EA834A82D79F}">
      <dsp:nvSpPr>
        <dsp:cNvPr id="0" name=""/>
        <dsp:cNvSpPr/>
      </dsp:nvSpPr>
      <dsp:spPr>
        <a:xfrm>
          <a:off x="2360758" y="2669038"/>
          <a:ext cx="1545181" cy="1545259"/>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1912C3-F043-41E5-8A89-D33B8FDE2B90}">
      <dsp:nvSpPr>
        <dsp:cNvPr id="0" name=""/>
        <dsp:cNvSpPr/>
      </dsp:nvSpPr>
      <dsp:spPr>
        <a:xfrm>
          <a:off x="3910867" y="3127927"/>
          <a:ext cx="926355" cy="61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311150">
            <a:lnSpc>
              <a:spcPct val="90000"/>
            </a:lnSpc>
            <a:spcBef>
              <a:spcPct val="0"/>
            </a:spcBef>
            <a:spcAft>
              <a:spcPct val="15000"/>
            </a:spcAft>
            <a:buChar char="••"/>
          </a:pPr>
          <a:r>
            <a:rPr lang="en-US" sz="700" kern="1200" dirty="0" smtClean="0"/>
            <a:t>Document Results</a:t>
          </a:r>
          <a:endParaRPr lang="en-US" sz="700" kern="1200" dirty="0"/>
        </a:p>
      </dsp:txBody>
      <dsp:txXfrm>
        <a:off x="3910867" y="3127927"/>
        <a:ext cx="926355" cy="614512"/>
      </dsp:txXfrm>
    </dsp:sp>
    <dsp:sp modelId="{90E859F6-6456-4822-8E44-98B2669B6AD3}">
      <dsp:nvSpPr>
        <dsp:cNvPr id="0" name=""/>
        <dsp:cNvSpPr/>
      </dsp:nvSpPr>
      <dsp:spPr>
        <a:xfrm>
          <a:off x="2700170" y="3228683"/>
          <a:ext cx="862298"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Assess</a:t>
          </a:r>
          <a:r>
            <a:rPr lang="en-US" sz="900" kern="1200" dirty="0" smtClean="0"/>
            <a:t> Impacts on GIS Operations and Projects</a:t>
          </a:r>
          <a:endParaRPr lang="en-US" sz="900" kern="1200" dirty="0"/>
        </a:p>
      </dsp:txBody>
      <dsp:txXfrm>
        <a:off x="2700170" y="3228683"/>
        <a:ext cx="862298" cy="430956"/>
      </dsp:txXfrm>
    </dsp:sp>
    <dsp:sp modelId="{5B545362-F11F-45E3-AC3A-2A414B099421}">
      <dsp:nvSpPr>
        <dsp:cNvPr id="0" name=""/>
        <dsp:cNvSpPr/>
      </dsp:nvSpPr>
      <dsp:spPr>
        <a:xfrm>
          <a:off x="2899876" y="3659640"/>
          <a:ext cx="1327505" cy="1328284"/>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C3FCBE-0F7B-43FE-B046-196AA74E8F2F}">
      <dsp:nvSpPr>
        <dsp:cNvPr id="0" name=""/>
        <dsp:cNvSpPr/>
      </dsp:nvSpPr>
      <dsp:spPr>
        <a:xfrm>
          <a:off x="4332886" y="4026751"/>
          <a:ext cx="926355" cy="61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311150">
            <a:lnSpc>
              <a:spcPct val="90000"/>
            </a:lnSpc>
            <a:spcBef>
              <a:spcPct val="0"/>
            </a:spcBef>
            <a:spcAft>
              <a:spcPct val="15000"/>
            </a:spcAft>
            <a:buChar char="••"/>
          </a:pPr>
          <a:r>
            <a:rPr lang="en-US" sz="700" kern="1200" dirty="0" smtClean="0"/>
            <a:t>Plan Objectives</a:t>
          </a:r>
          <a:endParaRPr lang="en-US" sz="700" kern="1200" dirty="0"/>
        </a:p>
      </dsp:txBody>
      <dsp:txXfrm>
        <a:off x="4332886" y="4026751"/>
        <a:ext cx="926355" cy="614512"/>
      </dsp:txXfrm>
    </dsp:sp>
    <dsp:sp modelId="{D49250CC-7246-4244-A5D0-0EE1989D3CC5}">
      <dsp:nvSpPr>
        <dsp:cNvPr id="0" name=""/>
        <dsp:cNvSpPr/>
      </dsp:nvSpPr>
      <dsp:spPr>
        <a:xfrm>
          <a:off x="3131175" y="4118529"/>
          <a:ext cx="862298"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Review </a:t>
          </a:r>
          <a:r>
            <a:rPr lang="en-US" sz="900" kern="1200" dirty="0" smtClean="0"/>
            <a:t>Strategy</a:t>
          </a:r>
          <a:endParaRPr lang="en-US" sz="900" kern="1200" dirty="0"/>
        </a:p>
      </dsp:txBody>
      <dsp:txXfrm>
        <a:off x="3131175" y="4118529"/>
        <a:ext cx="862298" cy="430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0102E-D07D-4AB7-8C50-853C6FA8F092}">
      <dsp:nvSpPr>
        <dsp:cNvPr id="0" name=""/>
        <dsp:cNvSpPr/>
      </dsp:nvSpPr>
      <dsp:spPr>
        <a:xfrm>
          <a:off x="4025007" y="1590"/>
          <a:ext cx="1068585" cy="694580"/>
        </a:xfrm>
        <a:prstGeom prst="round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(Jan) Plan Strategy/ Objectives</a:t>
          </a:r>
          <a:endParaRPr lang="en-US" sz="1000" kern="1200" dirty="0"/>
        </a:p>
      </dsp:txBody>
      <dsp:txXfrm>
        <a:off x="4058914" y="35497"/>
        <a:ext cx="1000771" cy="626766"/>
      </dsp:txXfrm>
    </dsp:sp>
    <dsp:sp modelId="{450E0032-B9F6-49D2-917A-A8D0C9CDE04C}">
      <dsp:nvSpPr>
        <dsp:cNvPr id="0" name=""/>
        <dsp:cNvSpPr/>
      </dsp:nvSpPr>
      <dsp:spPr>
        <a:xfrm>
          <a:off x="2147518" y="348880"/>
          <a:ext cx="4823563" cy="4823563"/>
        </a:xfrm>
        <a:custGeom>
          <a:avLst/>
          <a:gdLst/>
          <a:ahLst/>
          <a:cxnLst/>
          <a:rect l="0" t="0" r="0" b="0"/>
          <a:pathLst>
            <a:path>
              <a:moveTo>
                <a:pt x="3099021" y="99987"/>
              </a:moveTo>
              <a:arcTo wR="2411781" hR="2411781" stAng="17193355" swAng="681322"/>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90306548-A926-4144-83B0-E9BF729C4C82}">
      <dsp:nvSpPr>
        <dsp:cNvPr id="0" name=""/>
        <dsp:cNvSpPr/>
      </dsp:nvSpPr>
      <dsp:spPr>
        <a:xfrm>
          <a:off x="5730394" y="707984"/>
          <a:ext cx="1068585" cy="694580"/>
        </a:xfrm>
        <a:prstGeom prst="roundRect">
          <a:avLst/>
        </a:prstGeom>
        <a:solidFill>
          <a:schemeClr val="accent3">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Execute Strategy</a:t>
          </a:r>
          <a:endParaRPr lang="en-US" sz="1000" kern="1200" dirty="0"/>
        </a:p>
      </dsp:txBody>
      <dsp:txXfrm>
        <a:off x="5764301" y="741891"/>
        <a:ext cx="1000771" cy="626766"/>
      </dsp:txXfrm>
    </dsp:sp>
    <dsp:sp modelId="{F388E677-3F08-4E18-B187-064FF3FF8F68}">
      <dsp:nvSpPr>
        <dsp:cNvPr id="0" name=""/>
        <dsp:cNvSpPr/>
      </dsp:nvSpPr>
      <dsp:spPr>
        <a:xfrm>
          <a:off x="2147518" y="348880"/>
          <a:ext cx="4823563" cy="4823563"/>
        </a:xfrm>
        <a:custGeom>
          <a:avLst/>
          <a:gdLst/>
          <a:ahLst/>
          <a:cxnLst/>
          <a:rect l="0" t="0" r="0" b="0"/>
          <a:pathLst>
            <a:path>
              <a:moveTo>
                <a:pt x="4518777" y="1238214"/>
              </a:moveTo>
              <a:arcTo wR="2411781" hR="2411781" stAng="19852969" swAng="941043"/>
            </a:path>
          </a:pathLst>
        </a:custGeom>
        <a:noFill/>
        <a:ln w="9525" cap="flat" cmpd="sng" algn="ctr">
          <a:solidFill>
            <a:schemeClr val="accent3">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0196A877-3FCB-40D9-A330-B863C536885A}">
      <dsp:nvSpPr>
        <dsp:cNvPr id="0" name=""/>
        <dsp:cNvSpPr/>
      </dsp:nvSpPr>
      <dsp:spPr>
        <a:xfrm>
          <a:off x="6436788" y="2413372"/>
          <a:ext cx="1068585" cy="694580"/>
        </a:xfrm>
        <a:prstGeom prst="roundRect">
          <a:avLst/>
        </a:prstGeom>
        <a:solidFill>
          <a:schemeClr val="accent6">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(July) Report Progress</a:t>
          </a:r>
          <a:endParaRPr lang="en-US" sz="1000" kern="1200" dirty="0"/>
        </a:p>
      </dsp:txBody>
      <dsp:txXfrm>
        <a:off x="6470695" y="2447279"/>
        <a:ext cx="1000771" cy="626766"/>
      </dsp:txXfrm>
    </dsp:sp>
    <dsp:sp modelId="{414E5AA4-8B34-4E23-B543-77E2788682B8}">
      <dsp:nvSpPr>
        <dsp:cNvPr id="0" name=""/>
        <dsp:cNvSpPr/>
      </dsp:nvSpPr>
      <dsp:spPr>
        <a:xfrm>
          <a:off x="2147518" y="348880"/>
          <a:ext cx="4823563" cy="4823563"/>
        </a:xfrm>
        <a:custGeom>
          <a:avLst/>
          <a:gdLst/>
          <a:ahLst/>
          <a:cxnLst/>
          <a:rect l="0" t="0" r="0" b="0"/>
          <a:pathLst>
            <a:path>
              <a:moveTo>
                <a:pt x="4757581" y="2972064"/>
              </a:moveTo>
              <a:arcTo wR="2411781" hR="2411781" stAng="805989" swAng="941043"/>
            </a:path>
          </a:pathLst>
        </a:custGeom>
        <a:noFill/>
        <a:ln w="9525" cap="flat" cmpd="sng" algn="ctr">
          <a:solidFill>
            <a:schemeClr val="accent4">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33E3A72C-705D-48E2-BA56-CF6B42DB28C9}">
      <dsp:nvSpPr>
        <dsp:cNvPr id="0" name=""/>
        <dsp:cNvSpPr/>
      </dsp:nvSpPr>
      <dsp:spPr>
        <a:xfrm>
          <a:off x="5730394" y="4118759"/>
          <a:ext cx="1068585" cy="694580"/>
        </a:xfrm>
        <a:prstGeom prst="roundRect">
          <a:avLst/>
        </a:prstGeom>
        <a:solidFill>
          <a:schemeClr val="accent3">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Complete Objectives</a:t>
          </a:r>
          <a:endParaRPr lang="en-US" sz="1000" kern="1200" dirty="0"/>
        </a:p>
      </dsp:txBody>
      <dsp:txXfrm>
        <a:off x="5764301" y="4152666"/>
        <a:ext cx="1000771" cy="626766"/>
      </dsp:txXfrm>
    </dsp:sp>
    <dsp:sp modelId="{18FCEFA4-9714-46DA-BCD3-0FE6325F26ED}">
      <dsp:nvSpPr>
        <dsp:cNvPr id="0" name=""/>
        <dsp:cNvSpPr/>
      </dsp:nvSpPr>
      <dsp:spPr>
        <a:xfrm>
          <a:off x="2147518" y="348880"/>
          <a:ext cx="4823563" cy="4823563"/>
        </a:xfrm>
        <a:custGeom>
          <a:avLst/>
          <a:gdLst/>
          <a:ahLst/>
          <a:cxnLst/>
          <a:rect l="0" t="0" r="0" b="0"/>
          <a:pathLst>
            <a:path>
              <a:moveTo>
                <a:pt x="3540746" y="4543009"/>
              </a:moveTo>
              <a:arcTo wR="2411781" hR="2411781" stAng="3725323" swAng="681322"/>
            </a:path>
          </a:pathLst>
        </a:custGeom>
        <a:noFill/>
        <a:ln w="9525" cap="flat" cmpd="sng" algn="ctr">
          <a:solidFill>
            <a:schemeClr val="accent5">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EC22645A-BCC9-44FD-BA1A-0BF0A50E363E}">
      <dsp:nvSpPr>
        <dsp:cNvPr id="0" name=""/>
        <dsp:cNvSpPr/>
      </dsp:nvSpPr>
      <dsp:spPr>
        <a:xfrm>
          <a:off x="4025007" y="4825153"/>
          <a:ext cx="1068585" cy="694580"/>
        </a:xfrm>
        <a:prstGeom prst="round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(Jan) Collect and Correct</a:t>
          </a:r>
          <a:endParaRPr lang="en-US" sz="1000" kern="1200" dirty="0"/>
        </a:p>
      </dsp:txBody>
      <dsp:txXfrm>
        <a:off x="4058914" y="4859060"/>
        <a:ext cx="1000771" cy="626766"/>
      </dsp:txXfrm>
    </dsp:sp>
    <dsp:sp modelId="{CC14E44D-1E39-4DF3-BDAC-1F0E295BCBC2}">
      <dsp:nvSpPr>
        <dsp:cNvPr id="0" name=""/>
        <dsp:cNvSpPr/>
      </dsp:nvSpPr>
      <dsp:spPr>
        <a:xfrm>
          <a:off x="2147518" y="348880"/>
          <a:ext cx="4823563" cy="4823563"/>
        </a:xfrm>
        <a:custGeom>
          <a:avLst/>
          <a:gdLst/>
          <a:ahLst/>
          <a:cxnLst/>
          <a:rect l="0" t="0" r="0" b="0"/>
          <a:pathLst>
            <a:path>
              <a:moveTo>
                <a:pt x="1724542" y="4723576"/>
              </a:moveTo>
              <a:arcTo wR="2411781" hR="2411781" stAng="6393355" swAng="681322"/>
            </a:path>
          </a:pathLst>
        </a:custGeom>
        <a:noFill/>
        <a:ln w="9525" cap="flat" cmpd="sng" algn="ctr">
          <a:solidFill>
            <a:schemeClr val="accent6">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EB785893-61AE-4536-B49C-033FA08CCE64}">
      <dsp:nvSpPr>
        <dsp:cNvPr id="0" name=""/>
        <dsp:cNvSpPr/>
      </dsp:nvSpPr>
      <dsp:spPr>
        <a:xfrm>
          <a:off x="2319619" y="4118759"/>
          <a:ext cx="1068585" cy="694580"/>
        </a:xfrm>
        <a:prstGeom prst="roundRect">
          <a:avLst/>
        </a:prstGeom>
        <a:solidFill>
          <a:schemeClr val="accent3">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Complete Objectives</a:t>
          </a:r>
          <a:endParaRPr lang="en-US" sz="1000" kern="1200" dirty="0"/>
        </a:p>
      </dsp:txBody>
      <dsp:txXfrm>
        <a:off x="2353526" y="4152666"/>
        <a:ext cx="1000771" cy="626766"/>
      </dsp:txXfrm>
    </dsp:sp>
    <dsp:sp modelId="{08D708DC-D8EA-4930-977B-3F8ADF3DD5F7}">
      <dsp:nvSpPr>
        <dsp:cNvPr id="0" name=""/>
        <dsp:cNvSpPr/>
      </dsp:nvSpPr>
      <dsp:spPr>
        <a:xfrm>
          <a:off x="2147518" y="348880"/>
          <a:ext cx="4823563" cy="4823563"/>
        </a:xfrm>
        <a:custGeom>
          <a:avLst/>
          <a:gdLst/>
          <a:ahLst/>
          <a:cxnLst/>
          <a:rect l="0" t="0" r="0" b="0"/>
          <a:pathLst>
            <a:path>
              <a:moveTo>
                <a:pt x="304785" y="3585348"/>
              </a:moveTo>
              <a:arcTo wR="2411781" hR="2411781" stAng="9052969" swAng="941043"/>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67316D54-68F9-47B1-8C5F-0ED0FEBBD186}">
      <dsp:nvSpPr>
        <dsp:cNvPr id="0" name=""/>
        <dsp:cNvSpPr/>
      </dsp:nvSpPr>
      <dsp:spPr>
        <a:xfrm>
          <a:off x="1613225" y="2413372"/>
          <a:ext cx="1068585" cy="694580"/>
        </a:xfrm>
        <a:prstGeom prst="roundRect">
          <a:avLst/>
        </a:prstGeom>
        <a:solidFill>
          <a:schemeClr val="accent6">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(July) Report Results</a:t>
          </a:r>
          <a:endParaRPr lang="en-US" sz="1000" kern="1200" dirty="0"/>
        </a:p>
      </dsp:txBody>
      <dsp:txXfrm>
        <a:off x="1647132" y="2447279"/>
        <a:ext cx="1000771" cy="626766"/>
      </dsp:txXfrm>
    </dsp:sp>
    <dsp:sp modelId="{0AEC632F-7CB5-4A2B-BEAF-57E8529D4160}">
      <dsp:nvSpPr>
        <dsp:cNvPr id="0" name=""/>
        <dsp:cNvSpPr/>
      </dsp:nvSpPr>
      <dsp:spPr>
        <a:xfrm>
          <a:off x="2147518" y="348880"/>
          <a:ext cx="4823563" cy="4823563"/>
        </a:xfrm>
        <a:custGeom>
          <a:avLst/>
          <a:gdLst/>
          <a:ahLst/>
          <a:cxnLst/>
          <a:rect l="0" t="0" r="0" b="0"/>
          <a:pathLst>
            <a:path>
              <a:moveTo>
                <a:pt x="65982" y="1851499"/>
              </a:moveTo>
              <a:arcTo wR="2411781" hR="2411781" stAng="11605989" swAng="941043"/>
            </a:path>
          </a:pathLst>
        </a:custGeom>
        <a:noFill/>
        <a:ln w="9525" cap="flat" cmpd="sng" algn="ctr">
          <a:solidFill>
            <a:schemeClr val="accent3">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770C596C-1235-4312-BE05-45CDAA097591}">
      <dsp:nvSpPr>
        <dsp:cNvPr id="0" name=""/>
        <dsp:cNvSpPr/>
      </dsp:nvSpPr>
      <dsp:spPr>
        <a:xfrm>
          <a:off x="2319619" y="707984"/>
          <a:ext cx="1068585" cy="694580"/>
        </a:xfrm>
        <a:prstGeom prst="roundRect">
          <a:avLst/>
        </a:prstGeom>
        <a:solidFill>
          <a:schemeClr val="accent3">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Document Results</a:t>
          </a:r>
          <a:endParaRPr lang="en-US" sz="1000" kern="1200" dirty="0"/>
        </a:p>
      </dsp:txBody>
      <dsp:txXfrm>
        <a:off x="2353526" y="741891"/>
        <a:ext cx="1000771" cy="626766"/>
      </dsp:txXfrm>
    </dsp:sp>
    <dsp:sp modelId="{FDABF1CA-EECA-4E27-B684-3583772984F9}">
      <dsp:nvSpPr>
        <dsp:cNvPr id="0" name=""/>
        <dsp:cNvSpPr/>
      </dsp:nvSpPr>
      <dsp:spPr>
        <a:xfrm>
          <a:off x="2147518" y="348880"/>
          <a:ext cx="4823563" cy="4823563"/>
        </a:xfrm>
        <a:custGeom>
          <a:avLst/>
          <a:gdLst/>
          <a:ahLst/>
          <a:cxnLst/>
          <a:rect l="0" t="0" r="0" b="0"/>
          <a:pathLst>
            <a:path>
              <a:moveTo>
                <a:pt x="1282817" y="280554"/>
              </a:moveTo>
              <a:arcTo wR="2411781" hR="2411781" stAng="14525323" swAng="681322"/>
            </a:path>
          </a:pathLst>
        </a:custGeom>
        <a:noFill/>
        <a:ln w="9525" cap="flat" cmpd="sng" algn="ctr">
          <a:solidFill>
            <a:schemeClr val="accent4">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51760862-FE76-463C-9158-A3A5B8D53710}" type="datetimeFigureOut">
              <a:rPr lang="en-US" smtClean="0"/>
              <a:pPr/>
              <a:t>3/14/2014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AFB57510-9B15-470F-ADAA-8D8D0DD278B7}" type="slidenum">
              <a:rPr lang="en-US" smtClean="0"/>
              <a:pPr/>
              <a:t>‹#›</a:t>
            </a:fld>
            <a:endParaRPr lang="en-US" dirty="0"/>
          </a:p>
        </p:txBody>
      </p:sp>
    </p:spTree>
    <p:extLst>
      <p:ext uri="{BB962C8B-B14F-4D97-AF65-F5344CB8AC3E}">
        <p14:creationId xmlns:p14="http://schemas.microsoft.com/office/powerpoint/2010/main" val="15826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a:t>
            </a:fld>
            <a:endParaRPr lang="en-US" dirty="0"/>
          </a:p>
        </p:txBody>
      </p:sp>
    </p:spTree>
    <p:extLst>
      <p:ext uri="{BB962C8B-B14F-4D97-AF65-F5344CB8AC3E}">
        <p14:creationId xmlns:p14="http://schemas.microsoft.com/office/powerpoint/2010/main" val="353582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note that it took 10 months to complete,</a:t>
            </a:r>
            <a:r>
              <a:rPr lang="en-US" baseline="0" dirty="0" smtClean="0"/>
              <a:t> but the bulk of the work was done in 2 months.</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10</a:t>
            </a:fld>
            <a:endParaRPr lang="en-US" dirty="0"/>
          </a:p>
        </p:txBody>
      </p:sp>
    </p:spTree>
    <p:extLst>
      <p:ext uri="{BB962C8B-B14F-4D97-AF65-F5344CB8AC3E}">
        <p14:creationId xmlns:p14="http://schemas.microsoft.com/office/powerpoint/2010/main" val="112936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Ross can speak to the method, but I would</a:t>
            </a:r>
            <a:r>
              <a:rPr lang="en-US" baseline="0" dirty="0" smtClean="0"/>
              <a:t> really like someone to comment on the workshops or process.</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11</a:t>
            </a:fld>
            <a:endParaRPr lang="en-US" dirty="0"/>
          </a:p>
        </p:txBody>
      </p:sp>
    </p:spTree>
    <p:extLst>
      <p:ext uri="{BB962C8B-B14F-4D97-AF65-F5344CB8AC3E}">
        <p14:creationId xmlns:p14="http://schemas.microsoft.com/office/powerpoint/2010/main" val="2129638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where we are now. The “Formula” for our </a:t>
            </a:r>
            <a:r>
              <a:rPr lang="en-US" dirty="0" err="1" smtClean="0"/>
              <a:t>strat</a:t>
            </a:r>
            <a:r>
              <a:rPr lang="en-US" dirty="0" smtClean="0"/>
              <a:t> plan</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12</a:t>
            </a:fld>
            <a:endParaRPr lang="en-US" dirty="0"/>
          </a:p>
        </p:txBody>
      </p:sp>
    </p:spTree>
    <p:extLst>
      <p:ext uri="{BB962C8B-B14F-4D97-AF65-F5344CB8AC3E}">
        <p14:creationId xmlns:p14="http://schemas.microsoft.com/office/powerpoint/2010/main" val="331343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the plan as it is now. Once the presentation is done – so too is the plan started.</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13</a:t>
            </a:fld>
            <a:endParaRPr lang="en-US" dirty="0"/>
          </a:p>
        </p:txBody>
      </p:sp>
    </p:spTree>
    <p:extLst>
      <p:ext uri="{BB962C8B-B14F-4D97-AF65-F5344CB8AC3E}">
        <p14:creationId xmlns:p14="http://schemas.microsoft.com/office/powerpoint/2010/main" val="56542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barebones summary of the mission statement</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14</a:t>
            </a:fld>
            <a:endParaRPr lang="en-US" dirty="0"/>
          </a:p>
        </p:txBody>
      </p:sp>
    </p:spTree>
    <p:extLst>
      <p:ext uri="{BB962C8B-B14F-4D97-AF65-F5344CB8AC3E}">
        <p14:creationId xmlns:p14="http://schemas.microsoft.com/office/powerpoint/2010/main" val="389293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Ross can do this slide to comment on the County’s strategic</a:t>
            </a:r>
            <a:r>
              <a:rPr lang="en-US" baseline="0" dirty="0" smtClean="0"/>
              <a:t> initiatives are our “initiatives” and that we have one vision statement.</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15</a:t>
            </a:fld>
            <a:endParaRPr lang="en-US" dirty="0"/>
          </a:p>
        </p:txBody>
      </p:sp>
    </p:spTree>
    <p:extLst>
      <p:ext uri="{BB962C8B-B14F-4D97-AF65-F5344CB8AC3E}">
        <p14:creationId xmlns:p14="http://schemas.microsoft.com/office/powerpoint/2010/main" val="296306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a red herring – I will joke that I am going to read it out load to them, then switch out to the next slide with the goals.</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16</a:t>
            </a:fld>
            <a:endParaRPr lang="en-US" dirty="0"/>
          </a:p>
        </p:txBody>
      </p:sp>
    </p:spTree>
    <p:extLst>
      <p:ext uri="{BB962C8B-B14F-4D97-AF65-F5344CB8AC3E}">
        <p14:creationId xmlns:p14="http://schemas.microsoft.com/office/powerpoint/2010/main" val="318853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Robby can speak to the 7. Support Emergency Planning</a:t>
            </a:r>
            <a:r>
              <a:rPr lang="en-US" baseline="0" dirty="0" smtClean="0"/>
              <a:t> Goal, Ross can speak to the goal 6. Assist agencies in moving forward with GIS, Isabel can you speak to 5. raising awareness? Adrienne, can you speak to the 3. share the County's GIS data and services? Melanie, Can you speak to 2. Ensure that the County’s GIS system is available? Jeff, Can you comment on the Goal 1. collect and maintain and distribute?</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17</a:t>
            </a:fld>
            <a:endParaRPr lang="en-US" dirty="0"/>
          </a:p>
        </p:txBody>
      </p:sp>
    </p:spTree>
    <p:extLst>
      <p:ext uri="{BB962C8B-B14F-4D97-AF65-F5344CB8AC3E}">
        <p14:creationId xmlns:p14="http://schemas.microsoft.com/office/powerpoint/2010/main" val="35854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Isabel</a:t>
            </a:r>
            <a:r>
              <a:rPr lang="en-US" baseline="0" dirty="0" smtClean="0"/>
              <a:t> will refactor this slide to reflect the perhaps more attractive objectives, Jeff will speak to one for certain about parcel editing.</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18</a:t>
            </a:fld>
            <a:endParaRPr lang="en-US" dirty="0"/>
          </a:p>
        </p:txBody>
      </p:sp>
    </p:spTree>
    <p:extLst>
      <p:ext uri="{BB962C8B-B14F-4D97-AF65-F5344CB8AC3E}">
        <p14:creationId xmlns:p14="http://schemas.microsoft.com/office/powerpoint/2010/main" val="4042490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Isabel</a:t>
            </a:r>
            <a:r>
              <a:rPr lang="en-US" baseline="0" dirty="0" smtClean="0"/>
              <a:t> will refactor this slide to reflect the perhaps more attractive objectives, Jeff will speak to one for certain about parcel editing.</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19</a:t>
            </a:fld>
            <a:endParaRPr lang="en-US" dirty="0"/>
          </a:p>
        </p:txBody>
      </p:sp>
    </p:spTree>
    <p:extLst>
      <p:ext uri="{BB962C8B-B14F-4D97-AF65-F5344CB8AC3E}">
        <p14:creationId xmlns:p14="http://schemas.microsoft.com/office/powerpoint/2010/main" val="404249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A917D04E-1E3F-45E8-8FF1-F49836AAA5E5}"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Ross Can Comment</a:t>
            </a:r>
            <a:r>
              <a:rPr lang="en-US" baseline="0" dirty="0" smtClean="0"/>
              <a:t> here about the functional threading chart and the rational or benefit statements</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20</a:t>
            </a:fld>
            <a:endParaRPr lang="en-US" dirty="0"/>
          </a:p>
        </p:txBody>
      </p:sp>
    </p:spTree>
    <p:extLst>
      <p:ext uri="{BB962C8B-B14F-4D97-AF65-F5344CB8AC3E}">
        <p14:creationId xmlns:p14="http://schemas.microsoft.com/office/powerpoint/2010/main" val="400075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Ross will</a:t>
            </a:r>
            <a:r>
              <a:rPr lang="en-US" baseline="0" dirty="0" smtClean="0"/>
              <a:t> comment about the flow of objectives as a reference document – how it includes adaptive strategies</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21</a:t>
            </a:fld>
            <a:endParaRPr lang="en-US" dirty="0"/>
          </a:p>
        </p:txBody>
      </p:sp>
    </p:spTree>
    <p:extLst>
      <p:ext uri="{BB962C8B-B14F-4D97-AF65-F5344CB8AC3E}">
        <p14:creationId xmlns:p14="http://schemas.microsoft.com/office/powerpoint/2010/main" val="287784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as a group if desired about growth</a:t>
            </a:r>
            <a:r>
              <a:rPr lang="en-US" baseline="0" dirty="0" smtClean="0"/>
              <a:t> of enterprise applications (use IPTS and </a:t>
            </a:r>
            <a:r>
              <a:rPr lang="en-US" baseline="0" dirty="0" err="1" smtClean="0"/>
              <a:t>Accela</a:t>
            </a:r>
            <a:r>
              <a:rPr lang="en-US" baseline="0" dirty="0" smtClean="0"/>
              <a:t> as an example)</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3</a:t>
            </a:fld>
            <a:endParaRPr lang="en-US" dirty="0"/>
          </a:p>
        </p:txBody>
      </p:sp>
    </p:spTree>
    <p:extLst>
      <p:ext uri="{BB962C8B-B14F-4D97-AF65-F5344CB8AC3E}">
        <p14:creationId xmlns:p14="http://schemas.microsoft.com/office/powerpoint/2010/main" val="12341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please speak to bullet point 2 about realign the mission for collaboration between SanGIS and Assessor.</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4</a:t>
            </a:fld>
            <a:endParaRPr lang="en-US" dirty="0"/>
          </a:p>
        </p:txBody>
      </p:sp>
    </p:spTree>
    <p:extLst>
      <p:ext uri="{BB962C8B-B14F-4D97-AF65-F5344CB8AC3E}">
        <p14:creationId xmlns:p14="http://schemas.microsoft.com/office/powerpoint/2010/main" val="129537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a:t>
            </a:r>
            <a:r>
              <a:rPr lang="en-US" baseline="0" dirty="0" smtClean="0"/>
              <a:t> diagram that shows strategy was more of a reaction before and now is a method used before action.</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5</a:t>
            </a:fld>
            <a:endParaRPr lang="en-US" dirty="0"/>
          </a:p>
        </p:txBody>
      </p:sp>
    </p:spTree>
    <p:extLst>
      <p:ext uri="{BB962C8B-B14F-4D97-AF65-F5344CB8AC3E}">
        <p14:creationId xmlns:p14="http://schemas.microsoft.com/office/powerpoint/2010/main" val="310629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Jury is out</a:t>
            </a:r>
            <a:r>
              <a:rPr lang="en-US" baseline="0" dirty="0" smtClean="0"/>
              <a:t> on whether this should stay or the clock should be included.</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6</a:t>
            </a:fld>
            <a:endParaRPr lang="en-US" dirty="0"/>
          </a:p>
        </p:txBody>
      </p:sp>
    </p:spTree>
    <p:extLst>
      <p:ext uri="{BB962C8B-B14F-4D97-AF65-F5344CB8AC3E}">
        <p14:creationId xmlns:p14="http://schemas.microsoft.com/office/powerpoint/2010/main" val="248081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Ross can comment on the</a:t>
            </a:r>
            <a:r>
              <a:rPr lang="en-US" baseline="0" dirty="0" smtClean="0"/>
              <a:t> groups involved and product made. Color commentary needed here.</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7</a:t>
            </a:fld>
            <a:endParaRPr lang="en-US" dirty="0"/>
          </a:p>
        </p:txBody>
      </p:sp>
    </p:spTree>
    <p:extLst>
      <p:ext uri="{BB962C8B-B14F-4D97-AF65-F5344CB8AC3E}">
        <p14:creationId xmlns:p14="http://schemas.microsoft.com/office/powerpoint/2010/main" val="96528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Ross can comment on the immediate benefit and timing</a:t>
            </a:r>
            <a:r>
              <a:rPr lang="en-US" baseline="0" dirty="0" smtClean="0"/>
              <a:t> aspect. Color commentary needed here.</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8</a:t>
            </a:fld>
            <a:endParaRPr lang="en-US" dirty="0"/>
          </a:p>
        </p:txBody>
      </p:sp>
    </p:spTree>
    <p:extLst>
      <p:ext uri="{BB962C8B-B14F-4D97-AF65-F5344CB8AC3E}">
        <p14:creationId xmlns:p14="http://schemas.microsoft.com/office/powerpoint/2010/main" val="319399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Ross can describe the</a:t>
            </a:r>
            <a:r>
              <a:rPr lang="en-US" baseline="0" dirty="0" smtClean="0"/>
              <a:t> groups and their roles</a:t>
            </a:r>
            <a:endParaRPr lang="en-US" dirty="0"/>
          </a:p>
        </p:txBody>
      </p:sp>
      <p:sp>
        <p:nvSpPr>
          <p:cNvPr id="4" name="Slide Number Placeholder 3"/>
          <p:cNvSpPr>
            <a:spLocks noGrp="1"/>
          </p:cNvSpPr>
          <p:nvPr>
            <p:ph type="sldNum" sz="quarter" idx="10"/>
          </p:nvPr>
        </p:nvSpPr>
        <p:spPr/>
        <p:txBody>
          <a:bodyPr/>
          <a:lstStyle/>
          <a:p>
            <a:fld id="{AFB57510-9B15-470F-ADAA-8D8D0DD278B7}" type="slidenum">
              <a:rPr lang="en-US" smtClean="0"/>
              <a:pPr/>
              <a:t>9</a:t>
            </a:fld>
            <a:endParaRPr lang="en-US" dirty="0"/>
          </a:p>
        </p:txBody>
      </p:sp>
    </p:spTree>
    <p:extLst>
      <p:ext uri="{BB962C8B-B14F-4D97-AF65-F5344CB8AC3E}">
        <p14:creationId xmlns:p14="http://schemas.microsoft.com/office/powerpoint/2010/main" val="356818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3EE7E-3CF4-49B4-9876-AF914E1591C5}" type="datetimeFigureOut">
              <a:rPr lang="en-US" smtClean="0"/>
              <a:pPr/>
              <a:t>3/14/2014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B0206-EFE0-44EA-AF36-822CAB03684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3EE7E-3CF4-49B4-9876-AF914E1591C5}" type="datetimeFigureOut">
              <a:rPr lang="en-US" smtClean="0"/>
              <a:pPr/>
              <a:t>3/14/2014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B0206-EFE0-44EA-AF36-822CAB0368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ntergratedtechnology.com/wp-content/uploads/2013/11/globe-icon-pngglobe-icon---os-affiliates-icons---free-icons---softicons-s6pde6f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615" y="127600"/>
            <a:ext cx="2234600" cy="223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6459"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4" name="TextBox 5"/>
          <p:cNvSpPr txBox="1">
            <a:spLocks noChangeArrowheads="1"/>
          </p:cNvSpPr>
          <p:nvPr/>
        </p:nvSpPr>
        <p:spPr bwMode="auto">
          <a:xfrm>
            <a:off x="405768" y="259704"/>
            <a:ext cx="4085273" cy="1477328"/>
          </a:xfrm>
          <a:prstGeom prst="rect">
            <a:avLst/>
          </a:prstGeom>
          <a:noFill/>
          <a:ln w="9525">
            <a:noFill/>
            <a:miter lim="800000"/>
            <a:headEnd/>
            <a:tailEnd/>
          </a:ln>
        </p:spPr>
        <p:txBody>
          <a:bodyPr wrap="square">
            <a:spAutoFit/>
          </a:bodyPr>
          <a:lstStyle/>
          <a:p>
            <a:r>
              <a:rPr lang="en-US" dirty="0"/>
              <a:t>County of San Diego</a:t>
            </a:r>
          </a:p>
          <a:p>
            <a:r>
              <a:rPr lang="en-US" dirty="0"/>
              <a:t>Geographic Information Systems Technology Platform</a:t>
            </a:r>
          </a:p>
          <a:p>
            <a:r>
              <a:rPr lang="en-US" dirty="0"/>
              <a:t>Geospatial Strategy Document-</a:t>
            </a:r>
            <a:r>
              <a:rPr lang="en-US" dirty="0" err="1"/>
              <a:t>GeoSD</a:t>
            </a:r>
            <a:endParaRPr lang="en-US" dirty="0"/>
          </a:p>
          <a:p>
            <a:r>
              <a:rPr lang="en-US" b="1" dirty="0"/>
              <a:t>2014-2016 </a:t>
            </a:r>
            <a:r>
              <a:rPr lang="en-US" b="1" dirty="0" smtClean="0"/>
              <a:t>GIS Strategic </a:t>
            </a:r>
            <a:r>
              <a:rPr lang="en-US" b="1" dirty="0"/>
              <a:t>Plan</a:t>
            </a:r>
            <a:endParaRPr lang="en-US" dirty="0">
              <a:latin typeface="Calibri" pitchFamily="-105" charset="0"/>
            </a:endParaRPr>
          </a:p>
        </p:txBody>
      </p:sp>
      <p:sp>
        <p:nvSpPr>
          <p:cNvPr id="2057" name="Rectangle 141"/>
          <p:cNvSpPr>
            <a:spLocks noChangeArrowheads="1"/>
          </p:cNvSpPr>
          <p:nvPr/>
        </p:nvSpPr>
        <p:spPr bwMode="auto">
          <a:xfrm>
            <a:off x="5029199" y="4343399"/>
            <a:ext cx="3859263" cy="1200329"/>
          </a:xfrm>
          <a:prstGeom prst="rect">
            <a:avLst/>
          </a:prstGeom>
          <a:noFill/>
          <a:ln w="9525">
            <a:noFill/>
            <a:miter lim="800000"/>
            <a:headEnd/>
            <a:tailEnd/>
          </a:ln>
        </p:spPr>
        <p:txBody>
          <a:bodyPr wrap="square">
            <a:spAutoFit/>
          </a:bodyPr>
          <a:lstStyle/>
          <a:p>
            <a:pPr algn="ctr"/>
            <a:r>
              <a:rPr lang="en-US" sz="2400" i="1" dirty="0" smtClean="0"/>
              <a:t>The County GIS Strategic Plan - </a:t>
            </a:r>
            <a:r>
              <a:rPr lang="en-US" sz="2400" i="1" dirty="0"/>
              <a:t> </a:t>
            </a:r>
            <a:r>
              <a:rPr lang="en-US" sz="2400" i="1" dirty="0" smtClean="0"/>
              <a:t>Method and Roadmap ahead</a:t>
            </a:r>
            <a:endParaRPr lang="en-US" sz="2400" i="1" dirty="0"/>
          </a:p>
        </p:txBody>
      </p:sp>
      <p:pic>
        <p:nvPicPr>
          <p:cNvPr id="45" name="Picture 44" descr="county_logo.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6958831" y="787616"/>
            <a:ext cx="1118369" cy="1118369"/>
          </a:xfrm>
          <a:prstGeom prst="rect">
            <a:avLst/>
          </a:prstGeom>
        </p:spPr>
      </p:pic>
      <p:pic>
        <p:nvPicPr>
          <p:cNvPr id="1026" name="Picture 2" descr="http://www.ngaus.org/sites/default/files/StratPla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9" y="3061077"/>
            <a:ext cx="4775061"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9746016">
            <a:off x="3933506" y="2421191"/>
            <a:ext cx="2760338" cy="632440"/>
          </a:xfrm>
          <a:custGeom>
            <a:avLst/>
            <a:gdLst>
              <a:gd name="connsiteX0" fmla="*/ 0 w 2763257"/>
              <a:gd name="connsiteY0" fmla="*/ 200394 h 609600"/>
              <a:gd name="connsiteX1" fmla="*/ 1985078 w 2763257"/>
              <a:gd name="connsiteY1" fmla="*/ 200394 h 609600"/>
              <a:gd name="connsiteX2" fmla="*/ 1985078 w 2763257"/>
              <a:gd name="connsiteY2" fmla="*/ 0 h 609600"/>
              <a:gd name="connsiteX3" fmla="*/ 2763257 w 2763257"/>
              <a:gd name="connsiteY3" fmla="*/ 304800 h 609600"/>
              <a:gd name="connsiteX4" fmla="*/ 1985078 w 2763257"/>
              <a:gd name="connsiteY4" fmla="*/ 609600 h 609600"/>
              <a:gd name="connsiteX5" fmla="*/ 1985078 w 2763257"/>
              <a:gd name="connsiteY5" fmla="*/ 409206 h 609600"/>
              <a:gd name="connsiteX6" fmla="*/ 0 w 2763257"/>
              <a:gd name="connsiteY6" fmla="*/ 409206 h 609600"/>
              <a:gd name="connsiteX7" fmla="*/ 0 w 2763257"/>
              <a:gd name="connsiteY7" fmla="*/ 200394 h 609600"/>
              <a:gd name="connsiteX0" fmla="*/ 0 w 2763257"/>
              <a:gd name="connsiteY0" fmla="*/ 200394 h 609600"/>
              <a:gd name="connsiteX1" fmla="*/ 1985078 w 2763257"/>
              <a:gd name="connsiteY1" fmla="*/ 200394 h 609600"/>
              <a:gd name="connsiteX2" fmla="*/ 1985078 w 2763257"/>
              <a:gd name="connsiteY2" fmla="*/ 0 h 609600"/>
              <a:gd name="connsiteX3" fmla="*/ 2763257 w 2763257"/>
              <a:gd name="connsiteY3" fmla="*/ 304800 h 609600"/>
              <a:gd name="connsiteX4" fmla="*/ 1985078 w 2763257"/>
              <a:gd name="connsiteY4" fmla="*/ 609600 h 609600"/>
              <a:gd name="connsiteX5" fmla="*/ 1985078 w 2763257"/>
              <a:gd name="connsiteY5" fmla="*/ 409206 h 609600"/>
              <a:gd name="connsiteX6" fmla="*/ 139410 w 2763257"/>
              <a:gd name="connsiteY6" fmla="*/ 423570 h 609600"/>
              <a:gd name="connsiteX7" fmla="*/ 0 w 2763257"/>
              <a:gd name="connsiteY7" fmla="*/ 200394 h 609600"/>
              <a:gd name="connsiteX0" fmla="*/ 0 w 2763257"/>
              <a:gd name="connsiteY0" fmla="*/ 191423 h 600629"/>
              <a:gd name="connsiteX1" fmla="*/ 1985078 w 2763257"/>
              <a:gd name="connsiteY1" fmla="*/ 191423 h 600629"/>
              <a:gd name="connsiteX2" fmla="*/ 1752764 w 2763257"/>
              <a:gd name="connsiteY2" fmla="*/ 0 h 600629"/>
              <a:gd name="connsiteX3" fmla="*/ 2763257 w 2763257"/>
              <a:gd name="connsiteY3" fmla="*/ 295829 h 600629"/>
              <a:gd name="connsiteX4" fmla="*/ 1985078 w 2763257"/>
              <a:gd name="connsiteY4" fmla="*/ 600629 h 600629"/>
              <a:gd name="connsiteX5" fmla="*/ 1985078 w 2763257"/>
              <a:gd name="connsiteY5" fmla="*/ 400235 h 600629"/>
              <a:gd name="connsiteX6" fmla="*/ 139410 w 2763257"/>
              <a:gd name="connsiteY6" fmla="*/ 414599 h 600629"/>
              <a:gd name="connsiteX7" fmla="*/ 0 w 2763257"/>
              <a:gd name="connsiteY7" fmla="*/ 191423 h 600629"/>
              <a:gd name="connsiteX0" fmla="*/ 0 w 2763257"/>
              <a:gd name="connsiteY0" fmla="*/ 191423 h 632440"/>
              <a:gd name="connsiteX1" fmla="*/ 1985078 w 2763257"/>
              <a:gd name="connsiteY1" fmla="*/ 191423 h 632440"/>
              <a:gd name="connsiteX2" fmla="*/ 1752764 w 2763257"/>
              <a:gd name="connsiteY2" fmla="*/ 0 h 632440"/>
              <a:gd name="connsiteX3" fmla="*/ 2763257 w 2763257"/>
              <a:gd name="connsiteY3" fmla="*/ 295829 h 632440"/>
              <a:gd name="connsiteX4" fmla="*/ 2104180 w 2763257"/>
              <a:gd name="connsiteY4" fmla="*/ 632440 h 632440"/>
              <a:gd name="connsiteX5" fmla="*/ 1985078 w 2763257"/>
              <a:gd name="connsiteY5" fmla="*/ 400235 h 632440"/>
              <a:gd name="connsiteX6" fmla="*/ 139410 w 2763257"/>
              <a:gd name="connsiteY6" fmla="*/ 414599 h 632440"/>
              <a:gd name="connsiteX7" fmla="*/ 0 w 2763257"/>
              <a:gd name="connsiteY7" fmla="*/ 191423 h 632440"/>
              <a:gd name="connsiteX0" fmla="*/ 0 w 2763257"/>
              <a:gd name="connsiteY0" fmla="*/ 191423 h 632440"/>
              <a:gd name="connsiteX1" fmla="*/ 1985078 w 2763257"/>
              <a:gd name="connsiteY1" fmla="*/ 191423 h 632440"/>
              <a:gd name="connsiteX2" fmla="*/ 1752764 w 2763257"/>
              <a:gd name="connsiteY2" fmla="*/ 0 h 632440"/>
              <a:gd name="connsiteX3" fmla="*/ 2763257 w 2763257"/>
              <a:gd name="connsiteY3" fmla="*/ 295829 h 632440"/>
              <a:gd name="connsiteX4" fmla="*/ 2104180 w 2763257"/>
              <a:gd name="connsiteY4" fmla="*/ 632440 h 632440"/>
              <a:gd name="connsiteX5" fmla="*/ 2124433 w 2763257"/>
              <a:gd name="connsiteY5" fmla="*/ 365230 h 632440"/>
              <a:gd name="connsiteX6" fmla="*/ 139410 w 2763257"/>
              <a:gd name="connsiteY6" fmla="*/ 414599 h 632440"/>
              <a:gd name="connsiteX7" fmla="*/ 0 w 2763257"/>
              <a:gd name="connsiteY7" fmla="*/ 191423 h 632440"/>
              <a:gd name="connsiteX0" fmla="*/ 0 w 2790775"/>
              <a:gd name="connsiteY0" fmla="*/ 191423 h 632440"/>
              <a:gd name="connsiteX1" fmla="*/ 1985078 w 2790775"/>
              <a:gd name="connsiteY1" fmla="*/ 191423 h 632440"/>
              <a:gd name="connsiteX2" fmla="*/ 1752764 w 2790775"/>
              <a:gd name="connsiteY2" fmla="*/ 0 h 632440"/>
              <a:gd name="connsiteX3" fmla="*/ 2790775 w 2790775"/>
              <a:gd name="connsiteY3" fmla="*/ 233362 h 632440"/>
              <a:gd name="connsiteX4" fmla="*/ 2104180 w 2790775"/>
              <a:gd name="connsiteY4" fmla="*/ 632440 h 632440"/>
              <a:gd name="connsiteX5" fmla="*/ 2124433 w 2790775"/>
              <a:gd name="connsiteY5" fmla="*/ 365230 h 632440"/>
              <a:gd name="connsiteX6" fmla="*/ 139410 w 2790775"/>
              <a:gd name="connsiteY6" fmla="*/ 414599 h 632440"/>
              <a:gd name="connsiteX7" fmla="*/ 0 w 2790775"/>
              <a:gd name="connsiteY7" fmla="*/ 191423 h 632440"/>
              <a:gd name="connsiteX0" fmla="*/ 0 w 2767548"/>
              <a:gd name="connsiteY0" fmla="*/ 191423 h 632440"/>
              <a:gd name="connsiteX1" fmla="*/ 1985078 w 2767548"/>
              <a:gd name="connsiteY1" fmla="*/ 191423 h 632440"/>
              <a:gd name="connsiteX2" fmla="*/ 1752764 w 2767548"/>
              <a:gd name="connsiteY2" fmla="*/ 0 h 632440"/>
              <a:gd name="connsiteX3" fmla="*/ 2767548 w 2767548"/>
              <a:gd name="connsiteY3" fmla="*/ 239196 h 632440"/>
              <a:gd name="connsiteX4" fmla="*/ 2104180 w 2767548"/>
              <a:gd name="connsiteY4" fmla="*/ 632440 h 632440"/>
              <a:gd name="connsiteX5" fmla="*/ 2124433 w 2767548"/>
              <a:gd name="connsiteY5" fmla="*/ 365230 h 632440"/>
              <a:gd name="connsiteX6" fmla="*/ 139410 w 2767548"/>
              <a:gd name="connsiteY6" fmla="*/ 414599 h 632440"/>
              <a:gd name="connsiteX7" fmla="*/ 0 w 2767548"/>
              <a:gd name="connsiteY7" fmla="*/ 191423 h 632440"/>
              <a:gd name="connsiteX0" fmla="*/ 0 w 2767548"/>
              <a:gd name="connsiteY0" fmla="*/ 191423 h 632440"/>
              <a:gd name="connsiteX1" fmla="*/ 1985078 w 2767548"/>
              <a:gd name="connsiteY1" fmla="*/ 191423 h 632440"/>
              <a:gd name="connsiteX2" fmla="*/ 1752764 w 2767548"/>
              <a:gd name="connsiteY2" fmla="*/ 0 h 632440"/>
              <a:gd name="connsiteX3" fmla="*/ 2767548 w 2767548"/>
              <a:gd name="connsiteY3" fmla="*/ 239196 h 632440"/>
              <a:gd name="connsiteX4" fmla="*/ 2104180 w 2767548"/>
              <a:gd name="connsiteY4" fmla="*/ 632440 h 632440"/>
              <a:gd name="connsiteX5" fmla="*/ 2124433 w 2767548"/>
              <a:gd name="connsiteY5" fmla="*/ 365230 h 632440"/>
              <a:gd name="connsiteX6" fmla="*/ 139410 w 2767548"/>
              <a:gd name="connsiteY6" fmla="*/ 414599 h 632440"/>
              <a:gd name="connsiteX7" fmla="*/ 68892 w 2767548"/>
              <a:gd name="connsiteY7" fmla="*/ 288094 h 632440"/>
              <a:gd name="connsiteX8" fmla="*/ 0 w 2767548"/>
              <a:gd name="connsiteY8" fmla="*/ 191423 h 632440"/>
              <a:gd name="connsiteX0" fmla="*/ 0 w 2767548"/>
              <a:gd name="connsiteY0" fmla="*/ 191423 h 632440"/>
              <a:gd name="connsiteX1" fmla="*/ 1985078 w 2767548"/>
              <a:gd name="connsiteY1" fmla="*/ 191423 h 632440"/>
              <a:gd name="connsiteX2" fmla="*/ 1752764 w 2767548"/>
              <a:gd name="connsiteY2" fmla="*/ 0 h 632440"/>
              <a:gd name="connsiteX3" fmla="*/ 2767548 w 2767548"/>
              <a:gd name="connsiteY3" fmla="*/ 239196 h 632440"/>
              <a:gd name="connsiteX4" fmla="*/ 2104180 w 2767548"/>
              <a:gd name="connsiteY4" fmla="*/ 632440 h 632440"/>
              <a:gd name="connsiteX5" fmla="*/ 2124433 w 2767548"/>
              <a:gd name="connsiteY5" fmla="*/ 365230 h 632440"/>
              <a:gd name="connsiteX6" fmla="*/ 139410 w 2767548"/>
              <a:gd name="connsiteY6" fmla="*/ 414599 h 632440"/>
              <a:gd name="connsiteX7" fmla="*/ 234445 w 2767548"/>
              <a:gd name="connsiteY7" fmla="*/ 308237 h 632440"/>
              <a:gd name="connsiteX8" fmla="*/ 0 w 2767548"/>
              <a:gd name="connsiteY8" fmla="*/ 191423 h 632440"/>
              <a:gd name="connsiteX0" fmla="*/ 0 w 2760338"/>
              <a:gd name="connsiteY0" fmla="*/ 191423 h 632440"/>
              <a:gd name="connsiteX1" fmla="*/ 1985078 w 2760338"/>
              <a:gd name="connsiteY1" fmla="*/ 191423 h 632440"/>
              <a:gd name="connsiteX2" fmla="*/ 1752764 w 2760338"/>
              <a:gd name="connsiteY2" fmla="*/ 0 h 632440"/>
              <a:gd name="connsiteX3" fmla="*/ 2760338 w 2760338"/>
              <a:gd name="connsiteY3" fmla="*/ 284217 h 632440"/>
              <a:gd name="connsiteX4" fmla="*/ 2104180 w 2760338"/>
              <a:gd name="connsiteY4" fmla="*/ 632440 h 632440"/>
              <a:gd name="connsiteX5" fmla="*/ 2124433 w 2760338"/>
              <a:gd name="connsiteY5" fmla="*/ 365230 h 632440"/>
              <a:gd name="connsiteX6" fmla="*/ 139410 w 2760338"/>
              <a:gd name="connsiteY6" fmla="*/ 414599 h 632440"/>
              <a:gd name="connsiteX7" fmla="*/ 234445 w 2760338"/>
              <a:gd name="connsiteY7" fmla="*/ 308237 h 632440"/>
              <a:gd name="connsiteX8" fmla="*/ 0 w 2760338"/>
              <a:gd name="connsiteY8" fmla="*/ 191423 h 63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0338" h="632440">
                <a:moveTo>
                  <a:pt x="0" y="191423"/>
                </a:moveTo>
                <a:lnTo>
                  <a:pt x="1985078" y="191423"/>
                </a:lnTo>
                <a:lnTo>
                  <a:pt x="1752764" y="0"/>
                </a:lnTo>
                <a:lnTo>
                  <a:pt x="2760338" y="284217"/>
                </a:lnTo>
                <a:lnTo>
                  <a:pt x="2104180" y="632440"/>
                </a:lnTo>
                <a:lnTo>
                  <a:pt x="2124433" y="365230"/>
                </a:lnTo>
                <a:lnTo>
                  <a:pt x="139410" y="414599"/>
                </a:lnTo>
                <a:lnTo>
                  <a:pt x="234445" y="308237"/>
                </a:lnTo>
                <a:lnTo>
                  <a:pt x="0" y="191423"/>
                </a:lnTo>
                <a:close/>
              </a:path>
            </a:pathLst>
          </a:custGeom>
          <a:ln>
            <a:solidFill>
              <a:srgbClr val="C00000">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53552505"/>
              </p:ext>
            </p:extLst>
          </p:nvPr>
        </p:nvGraphicFramePr>
        <p:xfrm>
          <a:off x="883920" y="1501140"/>
          <a:ext cx="7454424" cy="3576548"/>
        </p:xfrm>
        <a:graphic>
          <a:graphicData uri="http://schemas.openxmlformats.org/drawingml/2006/table">
            <a:tbl>
              <a:tblPr/>
              <a:tblGrid>
                <a:gridCol w="5537359"/>
                <a:gridCol w="1917065"/>
              </a:tblGrid>
              <a:tr h="385156">
                <a:tc>
                  <a:txBody>
                    <a:bodyPr/>
                    <a:lstStyle/>
                    <a:p>
                      <a:pPr algn="l" fontAlgn="b"/>
                      <a:r>
                        <a:rPr lang="en-US" sz="1600" b="0" i="0" u="none" strike="noStrike" dirty="0">
                          <a:solidFill>
                            <a:srgbClr val="000000"/>
                          </a:solidFill>
                          <a:latin typeface="Calibri"/>
                        </a:rPr>
                        <a:t>Milestones</a:t>
                      </a:r>
                    </a:p>
                  </a:txBody>
                  <a:tcPr marL="7620" marR="7620" marT="7620" marB="0" anchor="b">
                    <a:lnL>
                      <a:noFill/>
                    </a:lnL>
                    <a:lnR>
                      <a:noFill/>
                    </a:lnR>
                    <a:lnT>
                      <a:noFill/>
                    </a:lnT>
                    <a:lnB>
                      <a:noFill/>
                    </a:lnB>
                  </a:tcPr>
                </a:tc>
                <a:tc>
                  <a:txBody>
                    <a:bodyPr/>
                    <a:lstStyle/>
                    <a:p>
                      <a:pPr algn="r" fontAlgn="b"/>
                      <a:r>
                        <a:rPr lang="en-US" sz="1600" b="0" i="0" u="none" strike="noStrike" dirty="0" smtClean="0">
                          <a:solidFill>
                            <a:srgbClr val="000000"/>
                          </a:solidFill>
                          <a:latin typeface="Calibri"/>
                        </a:rPr>
                        <a:t>Date</a:t>
                      </a:r>
                      <a:endParaRPr lang="en-US" sz="1600" b="0" i="0" u="none" strike="noStrike" dirty="0">
                        <a:solidFill>
                          <a:srgbClr val="000000"/>
                        </a:solidFill>
                        <a:latin typeface="Calibri"/>
                      </a:endParaRPr>
                    </a:p>
                  </a:txBody>
                  <a:tcPr marL="7620" marR="7620" marT="7620" marB="0" anchor="b">
                    <a:lnL>
                      <a:noFill/>
                    </a:lnL>
                    <a:lnR>
                      <a:noFill/>
                    </a:lnR>
                    <a:lnT>
                      <a:noFill/>
                    </a:lnT>
                    <a:lnB>
                      <a:noFill/>
                    </a:lnB>
                  </a:tcPr>
                </a:tc>
              </a:tr>
              <a:tr h="385156">
                <a:tc>
                  <a:txBody>
                    <a:bodyPr/>
                    <a:lstStyle/>
                    <a:p>
                      <a:pPr algn="l" fontAlgn="b"/>
                      <a:endParaRPr lang="en-US" sz="16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620" marR="7620" marT="7620" marB="0" anchor="b">
                    <a:lnL>
                      <a:noFill/>
                    </a:lnL>
                    <a:lnR>
                      <a:noFill/>
                    </a:lnR>
                    <a:lnT>
                      <a:noFill/>
                    </a:lnT>
                    <a:lnB>
                      <a:noFill/>
                    </a:lnB>
                  </a:tcPr>
                </a:tc>
              </a:tr>
              <a:tr h="385156">
                <a:tc>
                  <a:txBody>
                    <a:bodyPr/>
                    <a:lstStyle/>
                    <a:p>
                      <a:pPr algn="l" fontAlgn="b"/>
                      <a:r>
                        <a:rPr lang="en-US" sz="1600" b="0" i="0" u="none" strike="noStrike" dirty="0">
                          <a:solidFill>
                            <a:srgbClr val="000000"/>
                          </a:solidFill>
                          <a:latin typeface="Calibri"/>
                        </a:rPr>
                        <a:t>Final Proposed </a:t>
                      </a:r>
                      <a:r>
                        <a:rPr lang="en-US" sz="1600" b="0" i="0" u="none" strike="noStrike" dirty="0" smtClean="0">
                          <a:solidFill>
                            <a:srgbClr val="000000"/>
                          </a:solidFill>
                          <a:latin typeface="Calibri"/>
                        </a:rPr>
                        <a:t>Project Plan</a:t>
                      </a:r>
                      <a:endParaRPr lang="en-US" sz="16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r" fontAlgn="b"/>
                      <a:r>
                        <a:rPr lang="en-US" sz="1600" b="0" i="0" u="none" strike="noStrike" dirty="0" smtClean="0">
                          <a:solidFill>
                            <a:srgbClr val="000000"/>
                          </a:solidFill>
                          <a:latin typeface="Calibri"/>
                        </a:rPr>
                        <a:t>5/1/2013</a:t>
                      </a:r>
                      <a:endParaRPr lang="en-US" sz="1600" b="0" i="0" u="none" strike="noStrike" dirty="0">
                        <a:solidFill>
                          <a:srgbClr val="000000"/>
                        </a:solidFill>
                        <a:latin typeface="Calibri"/>
                      </a:endParaRPr>
                    </a:p>
                  </a:txBody>
                  <a:tcPr marL="7620" marR="7620" marT="7620" marB="0" anchor="b">
                    <a:lnL>
                      <a:noFill/>
                    </a:lnL>
                    <a:lnR>
                      <a:noFill/>
                    </a:lnR>
                    <a:lnT>
                      <a:noFill/>
                    </a:lnT>
                    <a:lnB>
                      <a:noFill/>
                    </a:lnB>
                  </a:tcPr>
                </a:tc>
              </a:tr>
              <a:tr h="385156">
                <a:tc>
                  <a:txBody>
                    <a:bodyPr/>
                    <a:lstStyle/>
                    <a:p>
                      <a:pPr algn="l" fontAlgn="b"/>
                      <a:r>
                        <a:rPr lang="en-US" sz="1600" b="1" i="0" u="none" strike="noStrike" dirty="0">
                          <a:solidFill>
                            <a:srgbClr val="000000"/>
                          </a:solidFill>
                          <a:latin typeface="Calibri"/>
                        </a:rPr>
                        <a:t>Socialization with Executives/Departments (participants identified)</a:t>
                      </a:r>
                    </a:p>
                  </a:txBody>
                  <a:tcPr marL="7620" marR="7620" marT="7620" marB="0" anchor="b">
                    <a:lnL>
                      <a:noFill/>
                    </a:lnL>
                    <a:lnR>
                      <a:noFill/>
                    </a:lnR>
                    <a:lnT>
                      <a:noFill/>
                    </a:lnT>
                    <a:lnB>
                      <a:noFill/>
                    </a:lnB>
                  </a:tcPr>
                </a:tc>
                <a:tc>
                  <a:txBody>
                    <a:bodyPr/>
                    <a:lstStyle/>
                    <a:p>
                      <a:pPr algn="r" fontAlgn="b"/>
                      <a:r>
                        <a:rPr lang="en-US" sz="1600" b="1" i="0" u="none" strike="noStrike" dirty="0" smtClean="0">
                          <a:solidFill>
                            <a:srgbClr val="000000"/>
                          </a:solidFill>
                          <a:latin typeface="Calibri"/>
                        </a:rPr>
                        <a:t>5/25/2013</a:t>
                      </a:r>
                      <a:endParaRPr lang="en-US" sz="1600" b="1" i="0" u="none" strike="noStrike" dirty="0">
                        <a:solidFill>
                          <a:srgbClr val="000000"/>
                        </a:solidFill>
                        <a:latin typeface="Calibri"/>
                      </a:endParaRPr>
                    </a:p>
                  </a:txBody>
                  <a:tcPr marL="7620" marR="7620" marT="7620" marB="0" anchor="b">
                    <a:lnL>
                      <a:noFill/>
                    </a:lnL>
                    <a:lnR>
                      <a:noFill/>
                    </a:lnR>
                    <a:lnT>
                      <a:noFill/>
                    </a:lnT>
                    <a:lnB>
                      <a:noFill/>
                    </a:lnB>
                  </a:tcPr>
                </a:tc>
              </a:tr>
              <a:tr h="385156">
                <a:tc>
                  <a:txBody>
                    <a:bodyPr/>
                    <a:lstStyle/>
                    <a:p>
                      <a:pPr algn="l" fontAlgn="b"/>
                      <a:r>
                        <a:rPr lang="en-US" sz="1600" b="0" i="0" u="none" strike="noStrike" dirty="0">
                          <a:solidFill>
                            <a:srgbClr val="000000"/>
                          </a:solidFill>
                          <a:latin typeface="Calibri"/>
                        </a:rPr>
                        <a:t>Strategic Plan Kickoff</a:t>
                      </a:r>
                    </a:p>
                  </a:txBody>
                  <a:tcPr marL="7620" marR="7620" marT="7620" marB="0" anchor="b">
                    <a:lnL>
                      <a:noFill/>
                    </a:lnL>
                    <a:lnR>
                      <a:noFill/>
                    </a:lnR>
                    <a:lnT>
                      <a:noFill/>
                    </a:lnT>
                    <a:lnB>
                      <a:noFill/>
                    </a:lnB>
                  </a:tcPr>
                </a:tc>
                <a:tc>
                  <a:txBody>
                    <a:bodyPr/>
                    <a:lstStyle/>
                    <a:p>
                      <a:pPr algn="r" fontAlgn="b"/>
                      <a:r>
                        <a:rPr lang="en-US" sz="1600" b="0" i="0" u="none" strike="noStrike" dirty="0" smtClean="0">
                          <a:solidFill>
                            <a:srgbClr val="000000"/>
                          </a:solidFill>
                          <a:latin typeface="Calibri"/>
                        </a:rPr>
                        <a:t>6/7/2013</a:t>
                      </a:r>
                      <a:endParaRPr lang="en-US" sz="1600" b="0" i="0" u="none" strike="noStrike" dirty="0">
                        <a:solidFill>
                          <a:srgbClr val="000000"/>
                        </a:solidFill>
                        <a:latin typeface="Calibri"/>
                      </a:endParaRPr>
                    </a:p>
                  </a:txBody>
                  <a:tcPr marL="7620" marR="7620" marT="7620" marB="0" anchor="b">
                    <a:lnL>
                      <a:noFill/>
                    </a:lnL>
                    <a:lnR>
                      <a:noFill/>
                    </a:lnR>
                    <a:lnT>
                      <a:noFill/>
                    </a:lnT>
                    <a:lnB>
                      <a:noFill/>
                    </a:lnB>
                  </a:tcPr>
                </a:tc>
              </a:tr>
              <a:tr h="385156">
                <a:tc>
                  <a:txBody>
                    <a:bodyPr/>
                    <a:lstStyle/>
                    <a:p>
                      <a:pPr algn="l" fontAlgn="b"/>
                      <a:r>
                        <a:rPr lang="en-US" sz="1600" b="1" i="0" u="none" strike="noStrike" dirty="0">
                          <a:solidFill>
                            <a:srgbClr val="000000"/>
                          </a:solidFill>
                          <a:latin typeface="Calibri"/>
                        </a:rPr>
                        <a:t>Workshops</a:t>
                      </a:r>
                    </a:p>
                  </a:txBody>
                  <a:tcPr marL="7620" marR="7620" marT="7620" marB="0" anchor="b">
                    <a:lnL>
                      <a:noFill/>
                    </a:lnL>
                    <a:lnR>
                      <a:noFill/>
                    </a:lnR>
                    <a:lnT>
                      <a:noFill/>
                    </a:lnT>
                    <a:lnB>
                      <a:noFill/>
                    </a:lnB>
                  </a:tcPr>
                </a:tc>
                <a:tc>
                  <a:txBody>
                    <a:bodyPr/>
                    <a:lstStyle/>
                    <a:p>
                      <a:pPr algn="r" fontAlgn="b"/>
                      <a:r>
                        <a:rPr lang="en-US" sz="1600" b="1" i="0" u="none" strike="noStrike" dirty="0" smtClean="0">
                          <a:solidFill>
                            <a:srgbClr val="000000"/>
                          </a:solidFill>
                          <a:latin typeface="Calibri"/>
                        </a:rPr>
                        <a:t>7/15/2013-9/15/2013</a:t>
                      </a:r>
                      <a:endParaRPr lang="en-US" sz="1600" b="1" i="0" u="none" strike="noStrike" dirty="0">
                        <a:solidFill>
                          <a:srgbClr val="000000"/>
                        </a:solidFill>
                        <a:latin typeface="Calibri"/>
                      </a:endParaRPr>
                    </a:p>
                  </a:txBody>
                  <a:tcPr marL="7620" marR="7620" marT="7620" marB="0" anchor="b">
                    <a:lnL>
                      <a:noFill/>
                    </a:lnL>
                    <a:lnR>
                      <a:noFill/>
                    </a:lnR>
                    <a:lnT>
                      <a:noFill/>
                    </a:lnT>
                    <a:lnB>
                      <a:noFill/>
                    </a:lnB>
                  </a:tcPr>
                </a:tc>
              </a:tr>
              <a:tr h="385156">
                <a:tc>
                  <a:txBody>
                    <a:bodyPr/>
                    <a:lstStyle/>
                    <a:p>
                      <a:pPr algn="l" fontAlgn="b"/>
                      <a:r>
                        <a:rPr lang="en-US" sz="1600" b="1" i="0" u="none" strike="noStrike" dirty="0">
                          <a:solidFill>
                            <a:srgbClr val="000000"/>
                          </a:solidFill>
                          <a:latin typeface="Calibri"/>
                        </a:rPr>
                        <a:t>Final Approval by Executive Steering Committee</a:t>
                      </a:r>
                    </a:p>
                  </a:txBody>
                  <a:tcPr marL="7620" marR="7620" marT="7620" marB="0" anchor="b">
                    <a:lnL>
                      <a:noFill/>
                    </a:lnL>
                    <a:lnR>
                      <a:noFill/>
                    </a:lnR>
                    <a:lnT>
                      <a:noFill/>
                    </a:lnT>
                    <a:lnB>
                      <a:noFill/>
                    </a:lnB>
                  </a:tcPr>
                </a:tc>
                <a:tc>
                  <a:txBody>
                    <a:bodyPr/>
                    <a:lstStyle/>
                    <a:p>
                      <a:pPr algn="r" fontAlgn="b"/>
                      <a:r>
                        <a:rPr lang="en-US" sz="1600" b="1" i="0" u="none" strike="noStrike" baseline="0" dirty="0" smtClean="0">
                          <a:solidFill>
                            <a:srgbClr val="000000"/>
                          </a:solidFill>
                          <a:latin typeface="Calibri"/>
                        </a:rPr>
                        <a:t> February </a:t>
                      </a:r>
                      <a:r>
                        <a:rPr lang="en-US" sz="1600" b="1" i="0" u="none" strike="noStrike" dirty="0" smtClean="0">
                          <a:solidFill>
                            <a:srgbClr val="000000"/>
                          </a:solidFill>
                          <a:latin typeface="Calibri"/>
                        </a:rPr>
                        <a:t>2014</a:t>
                      </a:r>
                      <a:endParaRPr lang="en-US" sz="1600" b="1" i="0" u="none" strike="noStrike" dirty="0">
                        <a:solidFill>
                          <a:srgbClr val="000000"/>
                        </a:solidFill>
                        <a:latin typeface="Calibri"/>
                      </a:endParaRPr>
                    </a:p>
                  </a:txBody>
                  <a:tcPr marL="7620" marR="7620" marT="7620" marB="0" anchor="b">
                    <a:lnL>
                      <a:noFill/>
                    </a:lnL>
                    <a:lnR>
                      <a:noFill/>
                    </a:lnR>
                    <a:lnT>
                      <a:noFill/>
                    </a:lnT>
                    <a:lnB>
                      <a:noFill/>
                    </a:lnB>
                  </a:tcPr>
                </a:tc>
              </a:tr>
              <a:tr h="385156">
                <a:tc>
                  <a:txBody>
                    <a:bodyPr/>
                    <a:lstStyle/>
                    <a:p>
                      <a:pPr algn="l" fontAlgn="b"/>
                      <a:r>
                        <a:rPr lang="en-US" sz="1600" b="0" i="0" u="none" strike="noStrike" dirty="0" smtClean="0">
                          <a:solidFill>
                            <a:srgbClr val="000000"/>
                          </a:solidFill>
                          <a:latin typeface="Calibri"/>
                        </a:rPr>
                        <a:t>Closure Presentation</a:t>
                      </a:r>
                      <a:endParaRPr lang="en-US" sz="16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r" fontAlgn="b"/>
                      <a:r>
                        <a:rPr lang="en-US" sz="1600" b="0" i="0" u="none" strike="noStrike" dirty="0" smtClean="0">
                          <a:solidFill>
                            <a:srgbClr val="000000"/>
                          </a:solidFill>
                          <a:latin typeface="Calibri"/>
                        </a:rPr>
                        <a:t>March </a:t>
                      </a:r>
                      <a:r>
                        <a:rPr lang="en-US" sz="1600" b="0" i="0" u="none" strike="noStrike" baseline="0" dirty="0" smtClean="0">
                          <a:solidFill>
                            <a:srgbClr val="000000"/>
                          </a:solidFill>
                          <a:latin typeface="Calibri"/>
                        </a:rPr>
                        <a:t>2014</a:t>
                      </a:r>
                      <a:endParaRPr lang="en-US" sz="1600" b="0" i="0" u="none" strike="noStrike" dirty="0">
                        <a:solidFill>
                          <a:srgbClr val="000000"/>
                        </a:solidFill>
                        <a:latin typeface="Calibri"/>
                      </a:endParaRPr>
                    </a:p>
                  </a:txBody>
                  <a:tcPr marL="7620" marR="7620" marT="7620" marB="0" anchor="b">
                    <a:lnL>
                      <a:noFill/>
                    </a:lnL>
                    <a:lnR>
                      <a:noFill/>
                    </a:lnR>
                    <a:lnT>
                      <a:noFill/>
                    </a:lnT>
                    <a:lnB>
                      <a:noFill/>
                    </a:lnB>
                  </a:tcPr>
                </a:tc>
              </a:tr>
              <a:tr h="385156">
                <a:tc>
                  <a:txBody>
                    <a:bodyPr/>
                    <a:lstStyle/>
                    <a:p>
                      <a:pPr algn="l" fontAlgn="b"/>
                      <a:endParaRPr lang="en-US" sz="1600" b="1"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r" fontAlgn="b"/>
                      <a:endParaRPr lang="en-US" sz="1600" b="1" i="0" u="none" strike="noStrike" dirty="0">
                        <a:solidFill>
                          <a:srgbClr val="000000"/>
                        </a:solidFill>
                        <a:latin typeface="Calibri"/>
                      </a:endParaRPr>
                    </a:p>
                  </a:txBody>
                  <a:tcPr marL="7620" marR="7620" marT="7620" marB="0" anchor="b">
                    <a:lnL>
                      <a:noFill/>
                    </a:lnL>
                    <a:lnR>
                      <a:noFill/>
                    </a:lnR>
                    <a:lnT>
                      <a:noFill/>
                    </a:lnT>
                    <a:lnB>
                      <a:noFill/>
                    </a:lnB>
                  </a:tcPr>
                </a:tc>
              </a:tr>
            </a:tbl>
          </a:graphicData>
        </a:graphic>
      </p:graphicFrame>
      <p:sp>
        <p:nvSpPr>
          <p:cNvPr id="9" name="Title 1"/>
          <p:cNvSpPr>
            <a:spLocks noGrp="1"/>
          </p:cNvSpPr>
          <p:nvPr>
            <p:ph type="title"/>
          </p:nvPr>
        </p:nvSpPr>
        <p:spPr>
          <a:xfrm>
            <a:off x="457200" y="0"/>
            <a:ext cx="8229600" cy="1143000"/>
          </a:xfrm>
        </p:spPr>
        <p:txBody>
          <a:bodyPr/>
          <a:lstStyle/>
          <a:p>
            <a:r>
              <a:rPr lang="en-US" dirty="0" smtClean="0"/>
              <a:t>Timeline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en-US" dirty="0" smtClean="0"/>
              <a:t>How did we do this?</a:t>
            </a:r>
            <a:endParaRPr lang="en-US" dirty="0"/>
          </a:p>
        </p:txBody>
      </p:sp>
      <p:sp>
        <p:nvSpPr>
          <p:cNvPr id="3" name="Content Placeholder 2"/>
          <p:cNvSpPr>
            <a:spLocks noGrp="1"/>
          </p:cNvSpPr>
          <p:nvPr>
            <p:ph idx="1"/>
          </p:nvPr>
        </p:nvSpPr>
        <p:spPr>
          <a:xfrm>
            <a:off x="457200" y="2057400"/>
            <a:ext cx="8229600" cy="3230563"/>
          </a:xfrm>
        </p:spPr>
        <p:txBody>
          <a:bodyPr>
            <a:normAutofit fontScale="92500" lnSpcReduction="20000"/>
          </a:bodyPr>
          <a:lstStyle/>
          <a:p>
            <a:r>
              <a:rPr lang="en-US" dirty="0" smtClean="0"/>
              <a:t>Collaborative, Concentrated, Strategic Workshops</a:t>
            </a:r>
          </a:p>
          <a:p>
            <a:r>
              <a:rPr lang="en-US" dirty="0" smtClean="0"/>
              <a:t>A Facilitator</a:t>
            </a:r>
          </a:p>
          <a:p>
            <a:r>
              <a:rPr lang="en-US" dirty="0" smtClean="0"/>
              <a:t>Simplicity</a:t>
            </a:r>
          </a:p>
          <a:p>
            <a:r>
              <a:rPr lang="en-US" dirty="0" smtClean="0"/>
              <a:t>Vision, Mission - Objectives Driven focused on GIS as a strategic platform – We created a simple and useable document</a:t>
            </a:r>
          </a:p>
          <a:p>
            <a:r>
              <a:rPr lang="en-US" dirty="0" smtClean="0"/>
              <a:t>NOW?, WHERE?, HOW? method</a:t>
            </a:r>
          </a:p>
          <a:p>
            <a:endParaRPr lang="en-US" dirty="0" smtClean="0"/>
          </a:p>
          <a:p>
            <a:pPr>
              <a:buNone/>
            </a:pPr>
            <a:endParaRPr lang="en-US" dirty="0"/>
          </a:p>
        </p:txBody>
      </p:sp>
      <p:sp>
        <p:nvSpPr>
          <p:cNvPr id="4" name="TextBox 59"/>
          <p:cNvSpPr txBox="1">
            <a:spLocks noChangeArrowheads="1"/>
          </p:cNvSpPr>
          <p:nvPr/>
        </p:nvSpPr>
        <p:spPr bwMode="auto">
          <a:xfrm>
            <a:off x="357188" y="203200"/>
            <a:ext cx="2917825" cy="646331"/>
          </a:xfrm>
          <a:prstGeom prst="rect">
            <a:avLst/>
          </a:prstGeom>
          <a:noFill/>
          <a:ln w="9525">
            <a:noFill/>
            <a:miter lim="800000"/>
            <a:headEnd/>
            <a:tailEnd/>
          </a:ln>
        </p:spPr>
        <p:txBody>
          <a:bodyPr>
            <a:spAutoFit/>
          </a:bodyPr>
          <a:lstStyle/>
          <a:p>
            <a:r>
              <a:rPr lang="en-US" b="1" dirty="0">
                <a:latin typeface="Calibri" pitchFamily="-105" charset="0"/>
              </a:rPr>
              <a:t>COSD GIS Strategic Plan </a:t>
            </a:r>
            <a:r>
              <a:rPr lang="en-US" b="1" dirty="0" smtClean="0">
                <a:latin typeface="Calibri" pitchFamily="-105" charset="0"/>
              </a:rPr>
              <a:t>Methods</a:t>
            </a:r>
            <a:r>
              <a:rPr lang="da-DK" dirty="0" smtClean="0">
                <a:latin typeface="Calibri" pitchFamily="-105" charset="0"/>
              </a:rPr>
              <a:t> </a:t>
            </a:r>
            <a:r>
              <a:rPr lang="en-US" dirty="0" smtClean="0">
                <a:latin typeface="Calibri" pitchFamily="-105" charset="0"/>
              </a:rPr>
              <a:t>PLAN</a:t>
            </a:r>
            <a:r>
              <a:rPr lang="en-US" dirty="0">
                <a:latin typeface="Calibri" pitchFamily="-105" charset="0"/>
              </a:rPr>
              <a:t> </a:t>
            </a:r>
            <a:r>
              <a:rPr lang="en-US" dirty="0" smtClean="0">
                <a:latin typeface="Calibri" pitchFamily="-105" charset="0"/>
              </a:rPr>
              <a:t>Approach</a:t>
            </a:r>
            <a:endParaRPr lang="en-US" dirty="0">
              <a:latin typeface="Calibri" pitchFamily="-105" charset="0"/>
            </a:endParaRPr>
          </a:p>
        </p:txBody>
      </p:sp>
      <p:grpSp>
        <p:nvGrpSpPr>
          <p:cNvPr id="9" name="Gruppe 91"/>
          <p:cNvGrpSpPr>
            <a:grpSpLocks/>
          </p:cNvGrpSpPr>
          <p:nvPr/>
        </p:nvGrpSpPr>
        <p:grpSpPr bwMode="auto">
          <a:xfrm>
            <a:off x="152400" y="533400"/>
            <a:ext cx="244475" cy="241300"/>
            <a:chOff x="1071835" y="2920232"/>
            <a:chExt cx="1427572" cy="1413777"/>
          </a:xfrm>
        </p:grpSpPr>
        <p:sp>
          <p:nvSpPr>
            <p:cNvPr id="10" name="Ellipse 44"/>
            <p:cNvSpPr/>
            <p:nvPr/>
          </p:nvSpPr>
          <p:spPr bwMode="auto">
            <a:xfrm rot="21052097">
              <a:off x="1085754" y="2920232"/>
              <a:ext cx="1413653" cy="1413777"/>
            </a:xfrm>
            <a:prstGeom prst="ellipse">
              <a:avLst/>
            </a:prstGeom>
            <a:gradFill flip="none" rotWithShape="1">
              <a:gsLst>
                <a:gs pos="0">
                  <a:srgbClr val="FFFF00"/>
                </a:gs>
                <a:gs pos="100000">
                  <a:srgbClr val="FF6600"/>
                </a:gs>
              </a:gsLst>
              <a:path path="shape">
                <a:fillToRect l="50000" t="50000" r="50000" b="50000"/>
              </a:path>
              <a:tileRect/>
            </a:gradFill>
            <a:ln w="9525" cap="flat" cmpd="sng" algn="ctr">
              <a:solidFill>
                <a:srgbClr val="FF6600"/>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11" name="Ellipse 45"/>
            <p:cNvSpPr/>
            <p:nvPr/>
          </p:nvSpPr>
          <p:spPr bwMode="auto">
            <a:xfrm>
              <a:off x="1285047" y="2948138"/>
              <a:ext cx="1028961" cy="77199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mn-ea"/>
              </a:endParaRPr>
            </a:p>
          </p:txBody>
        </p:sp>
        <p:sp>
          <p:nvSpPr>
            <p:cNvPr id="12"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we are today</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a:p>
          <a:p>
            <a:pPr marL="0" indent="0" algn="ctr">
              <a:buNone/>
            </a:pPr>
            <a:r>
              <a:rPr lang="en-US" sz="4800" dirty="0" smtClean="0"/>
              <a:t>Now what?</a:t>
            </a:r>
            <a:endParaRPr lang="en-US" sz="4800" dirty="0"/>
          </a:p>
        </p:txBody>
      </p:sp>
      <p:sp>
        <p:nvSpPr>
          <p:cNvPr id="4" name="Rectangle 3"/>
          <p:cNvSpPr/>
          <p:nvPr/>
        </p:nvSpPr>
        <p:spPr>
          <a:xfrm>
            <a:off x="3048000" y="3962400"/>
            <a:ext cx="2890535"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1-7-36</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1765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done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39" t="27825" r="3391" b="10390"/>
          <a:stretch/>
        </p:blipFill>
        <p:spPr bwMode="auto">
          <a:xfrm>
            <a:off x="914400" y="2057400"/>
            <a:ext cx="6798733" cy="428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286" t="12729" r="8175"/>
          <a:stretch/>
        </p:blipFill>
        <p:spPr bwMode="auto">
          <a:xfrm>
            <a:off x="990601" y="1447800"/>
            <a:ext cx="7391400" cy="472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906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Plan</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Help the County accomplish its strategic goals</a:t>
            </a:r>
          </a:p>
          <a:p>
            <a:r>
              <a:rPr lang="en-US" dirty="0" smtClean="0"/>
              <a:t>Make it easier</a:t>
            </a:r>
          </a:p>
          <a:p>
            <a:r>
              <a:rPr lang="en-US" dirty="0" smtClean="0"/>
              <a:t>Save money</a:t>
            </a:r>
            <a:endParaRPr lang="en-US" dirty="0"/>
          </a:p>
        </p:txBody>
      </p:sp>
    </p:spTree>
    <p:extLst>
      <p:ext uri="{BB962C8B-B14F-4D97-AF65-F5344CB8AC3E}">
        <p14:creationId xmlns:p14="http://schemas.microsoft.com/office/powerpoint/2010/main" val="1026724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GIS </a:t>
            </a:r>
            <a:r>
              <a:rPr lang="en-US" dirty="0"/>
              <a:t>is a </a:t>
            </a:r>
            <a:r>
              <a:rPr lang="en-US" i="1" dirty="0"/>
              <a:t>strategic platform </a:t>
            </a:r>
            <a:r>
              <a:rPr lang="en-US" dirty="0"/>
              <a:t>around which County staff support the County’s three strategic initiatives:</a:t>
            </a:r>
          </a:p>
          <a:p>
            <a:pPr marL="0" indent="0" algn="ctr">
              <a:buNone/>
            </a:pPr>
            <a:r>
              <a:rPr lang="en-US" b="1" dirty="0"/>
              <a:t>Safe Communities * Sustainable Environments * Healthy Families</a:t>
            </a:r>
          </a:p>
          <a:p>
            <a:pPr marL="0" indent="0">
              <a:buNone/>
            </a:pPr>
            <a:endParaRPr lang="en-US" dirty="0"/>
          </a:p>
          <a:p>
            <a:pPr marL="0" indent="0">
              <a:buNone/>
            </a:pPr>
            <a:r>
              <a:rPr lang="en-US" dirty="0" smtClean="0"/>
              <a:t>To </a:t>
            </a:r>
            <a:r>
              <a:rPr lang="en-US" dirty="0"/>
              <a:t>support these </a:t>
            </a:r>
            <a:r>
              <a:rPr lang="en-US" dirty="0" smtClean="0"/>
              <a:t>initiatives, we must: </a:t>
            </a:r>
          </a:p>
          <a:p>
            <a:pPr marL="0" indent="0">
              <a:buNone/>
            </a:pPr>
            <a:endParaRPr lang="en-US" b="1" i="1" dirty="0"/>
          </a:p>
          <a:p>
            <a:pPr marL="0" indent="0" algn="ctr">
              <a:buNone/>
            </a:pPr>
            <a:r>
              <a:rPr lang="en-US" b="1" i="1" dirty="0"/>
              <a:t>G</a:t>
            </a:r>
            <a:r>
              <a:rPr lang="en-US" b="1" i="1" dirty="0" smtClean="0"/>
              <a:t>uide </a:t>
            </a:r>
            <a:r>
              <a:rPr lang="en-US" b="1" i="1" dirty="0"/>
              <a:t>the increase, effectiveness, innovation, reliability, accuracy, and value of geospatial information and tools; while lowering costs for the organization as a whole</a:t>
            </a:r>
            <a:r>
              <a:rPr lang="en-US" b="1" i="1" dirty="0" smtClean="0"/>
              <a:t>.</a:t>
            </a:r>
            <a:endParaRPr lang="en-US" b="1" i="1" dirty="0"/>
          </a:p>
        </p:txBody>
      </p:sp>
      <p:sp>
        <p:nvSpPr>
          <p:cNvPr id="4" name="Rectangle 3"/>
          <p:cNvSpPr/>
          <p:nvPr/>
        </p:nvSpPr>
        <p:spPr>
          <a:xfrm>
            <a:off x="2858217" y="368068"/>
            <a:ext cx="32976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One</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Vision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99877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Missions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From </a:t>
            </a:r>
            <a:r>
              <a:rPr lang="en-US" dirty="0"/>
              <a:t>the County’s vision, it has built a list of mutually desired guiding principles, or design maxims. Here it seeks to:</a:t>
            </a:r>
          </a:p>
          <a:p>
            <a:r>
              <a:rPr lang="en-US" b="1" dirty="0" smtClean="0"/>
              <a:t>Develop </a:t>
            </a:r>
            <a:r>
              <a:rPr lang="en-US" dirty="0"/>
              <a:t>mutually accepted standards, policies, and business practices; and to make them self-referential, easily understood, and supported.</a:t>
            </a:r>
          </a:p>
          <a:p>
            <a:r>
              <a:rPr lang="en-US" b="1" dirty="0" smtClean="0"/>
              <a:t>Communicate </a:t>
            </a:r>
            <a:r>
              <a:rPr lang="en-US" dirty="0"/>
              <a:t>the value of GIS to County departments and agencies. When good things happen, tell people and popularize the success stories and allow others to leverage </a:t>
            </a:r>
            <a:r>
              <a:rPr lang="en-US" dirty="0" smtClean="0"/>
              <a:t>the knowledge</a:t>
            </a:r>
            <a:r>
              <a:rPr lang="en-US" dirty="0"/>
              <a:t>.</a:t>
            </a:r>
          </a:p>
          <a:p>
            <a:r>
              <a:rPr lang="en-US" b="1" dirty="0" smtClean="0"/>
              <a:t>Encourage </a:t>
            </a:r>
            <a:r>
              <a:rPr lang="en-US" dirty="0"/>
              <a:t>collaborative GIS efforts among County, external government, and related organizations. Collaboration is one of the things that makes the County of San Diego great.</a:t>
            </a:r>
          </a:p>
          <a:p>
            <a:r>
              <a:rPr lang="en-US" b="1" dirty="0" smtClean="0"/>
              <a:t>Ensure </a:t>
            </a:r>
            <a:r>
              <a:rPr lang="en-US" dirty="0"/>
              <a:t>that GIS resources are available for day-to-day operations: look for high availability IT design approaches that are both robust and flexible; and to </a:t>
            </a:r>
            <a:r>
              <a:rPr lang="en-US" u="sng" dirty="0"/>
              <a:t>focus on the core </a:t>
            </a:r>
            <a:r>
              <a:rPr lang="en-US" u="sng" dirty="0" smtClean="0"/>
              <a:t>business practice </a:t>
            </a:r>
            <a:r>
              <a:rPr lang="en-US" u="sng" dirty="0"/>
              <a:t>of GIS - </a:t>
            </a:r>
            <a:r>
              <a:rPr lang="en-US" i="1" u="sng" dirty="0"/>
              <a:t>not fixing the GIS as the core practice</a:t>
            </a:r>
            <a:r>
              <a:rPr lang="en-US" u="sng" dirty="0"/>
              <a:t>.</a:t>
            </a:r>
          </a:p>
          <a:p>
            <a:r>
              <a:rPr lang="en-US" b="1" dirty="0" smtClean="0"/>
              <a:t>Maximize </a:t>
            </a:r>
            <a:r>
              <a:rPr lang="en-US" dirty="0"/>
              <a:t>the cost-effectiveness of GIS investments. Use functional threading and economies of scale to build partnerships within region.</a:t>
            </a:r>
          </a:p>
          <a:p>
            <a:r>
              <a:rPr lang="en-US" b="1" dirty="0" smtClean="0"/>
              <a:t>Cultivate </a:t>
            </a:r>
            <a:r>
              <a:rPr lang="en-US" dirty="0"/>
              <a:t>the advanced use of GIS. County staff must not only stay current, they must also remain well-read and agile. Not all technological avenues produce fruit forever.</a:t>
            </a:r>
          </a:p>
          <a:p>
            <a:r>
              <a:rPr lang="en-US" b="1" dirty="0" smtClean="0"/>
              <a:t>Pursue </a:t>
            </a:r>
            <a:r>
              <a:rPr lang="en-US" dirty="0"/>
              <a:t>the innovative use of GIS and related technologies. Look for research on practical applications and use pilot studies with the technology. Move technology quickly into </a:t>
            </a:r>
            <a:r>
              <a:rPr lang="en-US" dirty="0" smtClean="0"/>
              <a:t>practical tests</a:t>
            </a:r>
            <a:r>
              <a:rPr lang="en-US" dirty="0"/>
              <a:t>.</a:t>
            </a:r>
          </a:p>
          <a:p>
            <a:r>
              <a:rPr lang="en-US" b="1" dirty="0" smtClean="0"/>
              <a:t>Integrate </a:t>
            </a:r>
            <a:r>
              <a:rPr lang="en-US" dirty="0"/>
              <a:t>GIS technologies into County business operations. Where it is appropriate and timely, use it! Don’t fear change; look for obvious returns on investments.</a:t>
            </a:r>
          </a:p>
          <a:p>
            <a:r>
              <a:rPr lang="en-US" b="1" dirty="0" smtClean="0"/>
              <a:t>Support </a:t>
            </a:r>
            <a:r>
              <a:rPr lang="en-US" dirty="0"/>
              <a:t>emergency and disaster planning, response, and recovery. If there is one thing that must be done right, it is to help people when they need it most.</a:t>
            </a:r>
          </a:p>
        </p:txBody>
      </p:sp>
    </p:spTree>
    <p:extLst>
      <p:ext uri="{BB962C8B-B14F-4D97-AF65-F5344CB8AC3E}">
        <p14:creationId xmlns:p14="http://schemas.microsoft.com/office/powerpoint/2010/main" val="1657213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b="1" dirty="0" smtClean="0"/>
              <a:t>Create</a:t>
            </a:r>
            <a:r>
              <a:rPr lang="en-US" b="1" dirty="0"/>
              <a:t>, collect, maintain, and distribute high quality, up-to-date, and complete geospatial data</a:t>
            </a:r>
          </a:p>
          <a:p>
            <a:pPr marL="514350" indent="-514350">
              <a:buFont typeface="+mj-lt"/>
              <a:buAutoNum type="arabicPeriod"/>
            </a:pPr>
            <a:r>
              <a:rPr lang="en-US" b="1" dirty="0" smtClean="0"/>
              <a:t>Ensure </a:t>
            </a:r>
            <a:r>
              <a:rPr lang="en-US" b="1" dirty="0"/>
              <a:t>that the County’s GIS systems and data are available for day-to-day County/regional purposes</a:t>
            </a:r>
          </a:p>
          <a:p>
            <a:pPr marL="514350" indent="-514350">
              <a:buFont typeface="+mj-lt"/>
              <a:buAutoNum type="arabicPeriod"/>
            </a:pPr>
            <a:r>
              <a:rPr lang="en-US" b="1" dirty="0" smtClean="0"/>
              <a:t>Share </a:t>
            </a:r>
            <a:r>
              <a:rPr lang="en-US" b="1" dirty="0"/>
              <a:t>the County’s GIS data and services as widely as possible</a:t>
            </a:r>
          </a:p>
          <a:p>
            <a:pPr marL="514350" indent="-514350">
              <a:buFont typeface="+mj-lt"/>
              <a:buAutoNum type="arabicPeriod"/>
            </a:pPr>
            <a:r>
              <a:rPr lang="en-US" b="1" dirty="0" smtClean="0"/>
              <a:t>Cultivate </a:t>
            </a:r>
            <a:r>
              <a:rPr lang="en-US" b="1" dirty="0"/>
              <a:t>the advanced analytical use of GIS</a:t>
            </a:r>
          </a:p>
          <a:p>
            <a:pPr marL="514350" indent="-514350">
              <a:buFont typeface="+mj-lt"/>
              <a:buAutoNum type="arabicPeriod"/>
            </a:pPr>
            <a:r>
              <a:rPr lang="en-US" b="1" dirty="0" smtClean="0"/>
              <a:t>Raise </a:t>
            </a:r>
            <a:r>
              <a:rPr lang="en-US" b="1" dirty="0"/>
              <a:t>the awareness of GIS</a:t>
            </a:r>
          </a:p>
          <a:p>
            <a:pPr marL="514350" indent="-514350">
              <a:buFont typeface="+mj-lt"/>
              <a:buAutoNum type="arabicPeriod"/>
            </a:pPr>
            <a:r>
              <a:rPr lang="en-US" b="1" dirty="0" smtClean="0"/>
              <a:t>Assist </a:t>
            </a:r>
            <a:r>
              <a:rPr lang="en-US" b="1" dirty="0"/>
              <a:t>agencies to integrate spatial technology into their business processes and applications.</a:t>
            </a:r>
          </a:p>
          <a:p>
            <a:pPr marL="514350" indent="-514350">
              <a:buFont typeface="+mj-lt"/>
              <a:buAutoNum type="arabicPeriod"/>
            </a:pPr>
            <a:r>
              <a:rPr lang="en-US" b="1" dirty="0" smtClean="0"/>
              <a:t>Support </a:t>
            </a:r>
            <a:r>
              <a:rPr lang="en-US" b="1" dirty="0"/>
              <a:t>emergency planning, response, and recovery</a:t>
            </a:r>
            <a:endParaRPr lang="en-US" dirty="0"/>
          </a:p>
        </p:txBody>
      </p:sp>
      <p:sp>
        <p:nvSpPr>
          <p:cNvPr id="4" name="Rectangle 3"/>
          <p:cNvSpPr/>
          <p:nvPr/>
        </p:nvSpPr>
        <p:spPr>
          <a:xfrm>
            <a:off x="2680379" y="368068"/>
            <a:ext cx="36533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Seven Goals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4059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83840"/>
            <a:ext cx="8229600" cy="4525963"/>
          </a:xfrm>
        </p:spPr>
        <p:txBody>
          <a:bodyPr>
            <a:normAutofit/>
          </a:bodyPr>
          <a:lstStyle/>
          <a:p>
            <a:r>
              <a:rPr lang="en-US" dirty="0"/>
              <a:t>2-6 (creating self-service mapping infrastructure) or 3-2 (online web mapping &amp; query)</a:t>
            </a:r>
          </a:p>
          <a:p>
            <a:r>
              <a:rPr lang="en-US" dirty="0"/>
              <a:t>4-2  (or 4-6) access to internal expert or outside training at various levels of expertise</a:t>
            </a:r>
          </a:p>
          <a:p>
            <a:r>
              <a:rPr lang="en-US" dirty="0"/>
              <a:t>6-3 (core GIS support staff to support GIS services) </a:t>
            </a:r>
          </a:p>
        </p:txBody>
      </p:sp>
      <p:sp>
        <p:nvSpPr>
          <p:cNvPr id="4" name="Rectangle 3"/>
          <p:cNvSpPr/>
          <p:nvPr/>
        </p:nvSpPr>
        <p:spPr>
          <a:xfrm>
            <a:off x="1495669" y="368068"/>
            <a:ext cx="6022803" cy="141577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Thirty Six Objectives</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 goals)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25726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4525963"/>
          </a:xfrm>
        </p:spPr>
        <p:txBody>
          <a:bodyPr>
            <a:normAutofit fontScale="92500"/>
          </a:bodyPr>
          <a:lstStyle/>
          <a:p>
            <a:r>
              <a:rPr lang="en-US" dirty="0"/>
              <a:t>Medium - Adopt a County of San Diego address standard and document the address correction life-cycle (Goal 1)</a:t>
            </a:r>
          </a:p>
          <a:p>
            <a:r>
              <a:rPr lang="en-US" dirty="0"/>
              <a:t>Short - Develop a plan for resuming the previous user group meetings on a regular basis</a:t>
            </a:r>
          </a:p>
          <a:p>
            <a:r>
              <a:rPr lang="en-US" dirty="0"/>
              <a:t>Long - Take ownership and the responsibility of day forward updates of the parcel layer (which currently resides with SanGIS) (Goal 2 and 6).</a:t>
            </a:r>
          </a:p>
        </p:txBody>
      </p:sp>
      <p:sp>
        <p:nvSpPr>
          <p:cNvPr id="4" name="Rectangle 3"/>
          <p:cNvSpPr/>
          <p:nvPr/>
        </p:nvSpPr>
        <p:spPr>
          <a:xfrm>
            <a:off x="1701658" y="368068"/>
            <a:ext cx="56108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36 - Continued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9909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81" name="TextBox 50"/>
          <p:cNvSpPr txBox="1">
            <a:spLocks noChangeArrowheads="1"/>
          </p:cNvSpPr>
          <p:nvPr/>
        </p:nvSpPr>
        <p:spPr bwMode="auto">
          <a:xfrm>
            <a:off x="357188" y="203200"/>
            <a:ext cx="2645092" cy="646331"/>
          </a:xfrm>
          <a:prstGeom prst="rect">
            <a:avLst/>
          </a:prstGeom>
          <a:noFill/>
          <a:ln w="9525">
            <a:noFill/>
            <a:miter lim="800000"/>
            <a:headEnd/>
            <a:tailEnd/>
          </a:ln>
        </p:spPr>
        <p:txBody>
          <a:bodyPr wrap="square">
            <a:spAutoFit/>
          </a:bodyPr>
          <a:lstStyle/>
          <a:p>
            <a:r>
              <a:rPr lang="en-US" b="1" dirty="0" smtClean="0">
                <a:latin typeface="Calibri" pitchFamily="-105" charset="0"/>
              </a:rPr>
              <a:t>COSD GIS Strategic Plan Methods</a:t>
            </a:r>
            <a:endParaRPr lang="da-DK" dirty="0">
              <a:latin typeface="Calibri" pitchFamily="-105" charset="0"/>
            </a:endParaRPr>
          </a:p>
        </p:txBody>
      </p:sp>
      <p:sp>
        <p:nvSpPr>
          <p:cNvPr id="5" name="Rectangle 4"/>
          <p:cNvSpPr/>
          <p:nvPr/>
        </p:nvSpPr>
        <p:spPr>
          <a:xfrm>
            <a:off x="1219200" y="1762542"/>
            <a:ext cx="6705600" cy="313932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Background Justification and how we did it</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to use</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10" t="28800" r="3391" b="11506"/>
          <a:stretch/>
        </p:blipFill>
        <p:spPr bwMode="auto">
          <a:xfrm>
            <a:off x="355839" y="1534680"/>
            <a:ext cx="8254761" cy="501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922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 as a reference</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09" t="28661" r="3132" b="11646"/>
          <a:stretch/>
        </p:blipFill>
        <p:spPr bwMode="auto">
          <a:xfrm>
            <a:off x="463887" y="1584396"/>
            <a:ext cx="8070513" cy="489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449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 a 2 year discipline clock</a:t>
            </a:r>
            <a:endParaRPr lang="en-US" dirty="0"/>
          </a:p>
        </p:txBody>
      </p:sp>
      <p:graphicFrame>
        <p:nvGraphicFramePr>
          <p:cNvPr id="4" name="Diagram 3"/>
          <p:cNvGraphicFramePr/>
          <p:nvPr>
            <p:extLst>
              <p:ext uri="{D42A27DB-BD31-4B8C-83A1-F6EECF244321}">
                <p14:modId xmlns:p14="http://schemas.microsoft.com/office/powerpoint/2010/main" val="3269755721"/>
              </p:ext>
            </p:extLst>
          </p:nvPr>
        </p:nvGraphicFramePr>
        <p:xfrm>
          <a:off x="25400" y="820737"/>
          <a:ext cx="9118600" cy="552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4495800" y="3505200"/>
            <a:ext cx="152400" cy="15240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6" idx="0"/>
          </p:cNvCxnSpPr>
          <p:nvPr/>
        </p:nvCxnSpPr>
        <p:spPr>
          <a:xfrm flipV="1">
            <a:off x="4572000" y="2438400"/>
            <a:ext cx="0" cy="1066800"/>
          </a:xfrm>
          <a:prstGeom prst="straightConnector1">
            <a:avLst/>
          </a:prstGeom>
          <a:ln w="85725">
            <a:solidFill>
              <a:schemeClr val="tx2"/>
            </a:solidFill>
            <a:tailEnd type="arrow"/>
          </a:ln>
          <a:effectLst>
            <a:reflection stA="87000" endPos="65000" dist="50800" dir="5400000" sy="-100000" algn="bl" rotWithShape="0"/>
          </a:effectLst>
          <a:scene3d>
            <a:camera prst="orthographicFront"/>
            <a:lightRig rig="threePt" dir="t"/>
          </a:scene3d>
          <a:sp3d prstMaterial="matte">
            <a:bevelT/>
          </a:sp3d>
        </p:spPr>
        <p:style>
          <a:lnRef idx="1">
            <a:schemeClr val="dk1"/>
          </a:lnRef>
          <a:fillRef idx="0">
            <a:schemeClr val="dk1"/>
          </a:fillRef>
          <a:effectRef idx="0">
            <a:schemeClr val="dk1"/>
          </a:effectRef>
          <a:fontRef idx="minor">
            <a:schemeClr val="tx1"/>
          </a:fontRef>
        </p:style>
      </p:cxnSp>
      <p:sp>
        <p:nvSpPr>
          <p:cNvPr id="22" name="Rectangle 21"/>
          <p:cNvSpPr/>
          <p:nvPr/>
        </p:nvSpPr>
        <p:spPr>
          <a:xfrm>
            <a:off x="3854870" y="6172200"/>
            <a:ext cx="1434260"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Year 1</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3137740" y="1286933"/>
            <a:ext cx="1434260"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Year 2</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Rectangle 23"/>
          <p:cNvSpPr/>
          <p:nvPr/>
        </p:nvSpPr>
        <p:spPr>
          <a:xfrm>
            <a:off x="4648200" y="1295400"/>
            <a:ext cx="1434260"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Year 0</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flipH="1">
            <a:off x="5486400" y="2743200"/>
            <a:ext cx="76200" cy="76200"/>
          </a:xfrm>
          <a:prstGeom prst="line">
            <a:avLst/>
          </a:prstGeom>
          <a:ln w="31750"/>
          <a:scene3d>
            <a:camera prst="orthographicFront"/>
            <a:lightRig rig="threePt" dir="t"/>
          </a:scene3d>
          <a:sp3d extrusionH="6350" contourW="6350" prstMaterial="matte">
            <a:bevelT w="6350" h="82550"/>
            <a:bevelB w="6350" h="8255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505200" y="4572000"/>
            <a:ext cx="76200" cy="76200"/>
          </a:xfrm>
          <a:prstGeom prst="line">
            <a:avLst/>
          </a:prstGeom>
          <a:ln w="31750"/>
          <a:scene3d>
            <a:camera prst="orthographicFront"/>
            <a:lightRig rig="threePt" dir="t"/>
          </a:scene3d>
          <a:sp3d extrusionH="6350" contourW="6350" prstMaterial="matte">
            <a:bevelT w="6350" h="82550"/>
            <a:bevelB w="6350" h="8255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638800" y="4572000"/>
            <a:ext cx="76200" cy="76200"/>
          </a:xfrm>
          <a:prstGeom prst="line">
            <a:avLst/>
          </a:prstGeom>
          <a:ln w="31750"/>
          <a:scene3d>
            <a:camera prst="orthographicFront"/>
            <a:lightRig rig="threePt" dir="t"/>
          </a:scene3d>
          <a:sp3d extrusionH="6350" contourW="6350" prstMaterial="matte">
            <a:bevelT w="6350" h="82550"/>
            <a:bevelB w="6350" h="8255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657600" y="2667000"/>
            <a:ext cx="76200" cy="76200"/>
          </a:xfrm>
          <a:prstGeom prst="line">
            <a:avLst/>
          </a:prstGeom>
          <a:ln w="31750"/>
          <a:scene3d>
            <a:camera prst="orthographicFront"/>
            <a:lightRig rig="threePt" dir="t"/>
          </a:scene3d>
          <a:sp3d extrusionH="6350" contourW="6350" prstMaterial="matte">
            <a:bevelT w="6350" h="82550"/>
            <a:bevelB w="6350" h="82550"/>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72000" y="2209800"/>
            <a:ext cx="0" cy="152400"/>
          </a:xfrm>
          <a:prstGeom prst="line">
            <a:avLst/>
          </a:prstGeom>
          <a:ln w="31750"/>
          <a:scene3d>
            <a:camera prst="orthographicFront"/>
            <a:lightRig rig="threePt" dir="t"/>
          </a:scene3d>
          <a:sp3d extrusionH="6350" contourW="6350" prstMaterial="matte">
            <a:bevelT w="6350" h="82550"/>
            <a:bevelB w="6350" h="82550"/>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572000" y="5105400"/>
            <a:ext cx="0" cy="152400"/>
          </a:xfrm>
          <a:prstGeom prst="line">
            <a:avLst/>
          </a:prstGeom>
          <a:ln w="31750"/>
          <a:scene3d>
            <a:camera prst="orthographicFront"/>
            <a:lightRig rig="threePt" dir="t"/>
          </a:scene3d>
          <a:sp3d extrusionH="6350" contourW="6350" prstMaterial="matte">
            <a:bevelT w="6350" h="82550"/>
            <a:bevelB w="6350" h="82550"/>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V="1">
            <a:off x="2971800" y="3505200"/>
            <a:ext cx="0" cy="152400"/>
          </a:xfrm>
          <a:prstGeom prst="line">
            <a:avLst/>
          </a:prstGeom>
          <a:ln w="31750"/>
          <a:scene3d>
            <a:camera prst="orthographicFront"/>
            <a:lightRig rig="threePt" dir="t"/>
          </a:scene3d>
          <a:sp3d extrusionH="6350" contourW="6350" prstMaterial="matte">
            <a:bevelT w="6350" h="82550"/>
            <a:bevelB w="6350" h="82550"/>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V="1">
            <a:off x="6208776" y="3505200"/>
            <a:ext cx="0" cy="152400"/>
          </a:xfrm>
          <a:prstGeom prst="line">
            <a:avLst/>
          </a:prstGeom>
          <a:ln w="31750"/>
          <a:scene3d>
            <a:camera prst="orthographicFront"/>
            <a:lightRig rig="threePt" dir="t"/>
          </a:scene3d>
          <a:sp3d extrusionH="6350" contourW="6350" prstMaterial="matte">
            <a:bevelT w="6350" h="82550"/>
            <a:bevelB w="6350" h="825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322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rmAutofit fontScale="90000"/>
          </a:bodyPr>
          <a:lstStyle/>
          <a:p>
            <a:r>
              <a:rPr lang="en-US" dirty="0" smtClean="0"/>
              <a:t/>
            </a:r>
            <a:br>
              <a:rPr lang="en-US" dirty="0" smtClean="0"/>
            </a:br>
            <a:r>
              <a:rPr lang="en-US" dirty="0"/>
              <a:t/>
            </a:r>
            <a:br>
              <a:rPr lang="en-US" dirty="0"/>
            </a:br>
            <a:r>
              <a:rPr lang="en-US" dirty="0" smtClean="0"/>
              <a:t>“</a:t>
            </a:r>
            <a:r>
              <a:rPr lang="en-US" i="1" dirty="0" smtClean="0"/>
              <a:t>We </a:t>
            </a:r>
            <a:r>
              <a:rPr lang="en-US" i="1" dirty="0"/>
              <a:t>have a strategic </a:t>
            </a:r>
            <a:r>
              <a:rPr lang="en-US" i="1" dirty="0" smtClean="0"/>
              <a:t>plan…. </a:t>
            </a:r>
            <a:br>
              <a:rPr lang="en-US" i="1" dirty="0" smtClean="0"/>
            </a:br>
            <a:r>
              <a:rPr lang="en-US" i="1" dirty="0" smtClean="0"/>
              <a:t>It’s </a:t>
            </a:r>
            <a:r>
              <a:rPr lang="en-US" i="1" dirty="0"/>
              <a:t>called doing things</a:t>
            </a:r>
            <a:r>
              <a:rPr lang="en-US" i="1" dirty="0" smtClean="0"/>
              <a:t>.”</a:t>
            </a:r>
            <a:br>
              <a:rPr lang="en-US" i="1" dirty="0" smtClean="0"/>
            </a:br>
            <a:r>
              <a:rPr lang="en-US" i="1" dirty="0" smtClean="0"/>
              <a:t>-Herb Kelleher</a:t>
            </a:r>
            <a:r>
              <a:rPr lang="en-US" b="1" cap="all" dirty="0" smtClean="0"/>
              <a:t/>
            </a:r>
            <a:br>
              <a:rPr lang="en-US" b="1" cap="all" dirty="0" smtClean="0"/>
            </a:br>
            <a:r>
              <a:rPr lang="en-US" i="1" dirty="0" smtClean="0"/>
              <a:t/>
            </a:r>
            <a:br>
              <a:rPr lang="en-US" i="1" dirty="0" smtClean="0"/>
            </a:br>
            <a:r>
              <a:rPr lang="en-US" i="1" dirty="0"/>
              <a:t/>
            </a:r>
            <a:br>
              <a:rPr lang="en-US" i="1" dirty="0"/>
            </a:br>
            <a:r>
              <a:rPr lang="en-US" dirty="0"/>
              <a:t>Done </a:t>
            </a:r>
            <a:r>
              <a:rPr lang="en-US" dirty="0" err="1"/>
              <a:t>Done</a:t>
            </a:r>
            <a:r>
              <a:rPr lang="en-US" dirty="0"/>
              <a:t> and Done</a:t>
            </a:r>
            <a:br>
              <a:rPr lang="en-US" dirty="0"/>
            </a:br>
            <a:r>
              <a:rPr lang="en-US" dirty="0"/>
              <a:t/>
            </a:r>
            <a:br>
              <a:rPr lang="en-US" dirty="0"/>
            </a:br>
            <a:r>
              <a:rPr lang="en-US" dirty="0"/>
              <a:t>Thank you</a:t>
            </a:r>
          </a:p>
        </p:txBody>
      </p:sp>
    </p:spTree>
    <p:extLst>
      <p:ext uri="{BB962C8B-B14F-4D97-AF65-F5344CB8AC3E}">
        <p14:creationId xmlns:p14="http://schemas.microsoft.com/office/powerpoint/2010/main" val="2053101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did it</a:t>
            </a:r>
            <a:endParaRPr lang="en-US" dirty="0"/>
          </a:p>
        </p:txBody>
      </p:sp>
      <p:sp>
        <p:nvSpPr>
          <p:cNvPr id="3" name="Content Placeholder 2"/>
          <p:cNvSpPr>
            <a:spLocks noGrp="1"/>
          </p:cNvSpPr>
          <p:nvPr>
            <p:ph idx="1"/>
          </p:nvPr>
        </p:nvSpPr>
        <p:spPr/>
        <p:txBody>
          <a:bodyPr>
            <a:normAutofit lnSpcReduction="10000"/>
          </a:bodyPr>
          <a:lstStyle/>
          <a:p>
            <a:r>
              <a:rPr lang="en-US" dirty="0" smtClean="0"/>
              <a:t>Geospatial </a:t>
            </a:r>
            <a:r>
              <a:rPr lang="en-US" dirty="0"/>
              <a:t>technologies </a:t>
            </a:r>
            <a:r>
              <a:rPr lang="en-US" dirty="0" smtClean="0"/>
              <a:t>are growing rapidly - amazing and dramatic changes in applications </a:t>
            </a:r>
            <a:r>
              <a:rPr lang="en-US" dirty="0"/>
              <a:t>are now possible in government </a:t>
            </a:r>
            <a:r>
              <a:rPr lang="en-US" dirty="0" smtClean="0"/>
              <a:t>services</a:t>
            </a:r>
          </a:p>
          <a:p>
            <a:r>
              <a:rPr lang="en-US" dirty="0" smtClean="0"/>
              <a:t>“The where” of things now matters at an enterprise scale</a:t>
            </a:r>
            <a:endParaRPr lang="en-US" dirty="0"/>
          </a:p>
          <a:p>
            <a:endParaRPr lang="en-US" dirty="0" smtClean="0"/>
          </a:p>
          <a:p>
            <a:r>
              <a:rPr lang="en-US" dirty="0" smtClean="0"/>
              <a:t>Strategic </a:t>
            </a:r>
            <a:r>
              <a:rPr lang="en-US" dirty="0"/>
              <a:t>planning is necessary for effective management Information Technologies (IT) implementation</a:t>
            </a:r>
          </a:p>
          <a:p>
            <a:endParaRPr lang="en-US" dirty="0"/>
          </a:p>
        </p:txBody>
      </p:sp>
    </p:spTree>
    <p:extLst>
      <p:ext uri="{BB962C8B-B14F-4D97-AF65-F5344CB8AC3E}">
        <p14:creationId xmlns:p14="http://schemas.microsoft.com/office/powerpoint/2010/main" val="3797596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wanted</a:t>
            </a:r>
            <a:endParaRPr lang="en-US" dirty="0"/>
          </a:p>
        </p:txBody>
      </p:sp>
      <p:sp>
        <p:nvSpPr>
          <p:cNvPr id="3" name="Content Placeholder 2"/>
          <p:cNvSpPr>
            <a:spLocks noGrp="1"/>
          </p:cNvSpPr>
          <p:nvPr>
            <p:ph idx="1"/>
          </p:nvPr>
        </p:nvSpPr>
        <p:spPr/>
        <p:txBody>
          <a:bodyPr/>
          <a:lstStyle/>
          <a:p>
            <a:r>
              <a:rPr lang="en-US" dirty="0"/>
              <a:t> </a:t>
            </a:r>
            <a:r>
              <a:rPr lang="en-US" dirty="0" smtClean="0"/>
              <a:t>To review our current and future Geospatial </a:t>
            </a:r>
            <a:r>
              <a:rPr lang="en-US" dirty="0"/>
              <a:t>technology </a:t>
            </a:r>
            <a:r>
              <a:rPr lang="en-US" dirty="0" smtClean="0"/>
              <a:t>use  and </a:t>
            </a:r>
            <a:r>
              <a:rPr lang="en-US" dirty="0"/>
              <a:t>develop a roadmap for </a:t>
            </a:r>
            <a:r>
              <a:rPr lang="en-US" dirty="0" smtClean="0"/>
              <a:t>our enterprise </a:t>
            </a:r>
            <a:r>
              <a:rPr lang="en-US" dirty="0"/>
              <a:t>GIS </a:t>
            </a:r>
            <a:r>
              <a:rPr lang="en-US" dirty="0" smtClean="0"/>
              <a:t>platform and people</a:t>
            </a:r>
          </a:p>
          <a:p>
            <a:pPr lvl="1"/>
            <a:r>
              <a:rPr lang="en-US" dirty="0"/>
              <a:t>Build </a:t>
            </a:r>
            <a:r>
              <a:rPr lang="en-US" dirty="0" smtClean="0"/>
              <a:t>it as a reusable tool for San </a:t>
            </a:r>
            <a:r>
              <a:rPr lang="en-US" dirty="0"/>
              <a:t>Diego County’s GIS Vision, Mission, and </a:t>
            </a:r>
            <a:r>
              <a:rPr lang="en-US" dirty="0" smtClean="0"/>
              <a:t>Goals</a:t>
            </a:r>
          </a:p>
          <a:p>
            <a:pPr lvl="1"/>
            <a:r>
              <a:rPr lang="en-US" dirty="0" smtClean="0"/>
              <a:t>Realign </a:t>
            </a:r>
            <a:r>
              <a:rPr lang="en-US" dirty="0"/>
              <a:t>the County GIS functions and SanGIS Land base to better support service </a:t>
            </a:r>
            <a:r>
              <a:rPr lang="en-US" dirty="0" smtClean="0"/>
              <a:t>delivery</a:t>
            </a:r>
            <a:endParaRPr lang="en-US" dirty="0"/>
          </a:p>
          <a:p>
            <a:endParaRPr lang="en-US" dirty="0"/>
          </a:p>
        </p:txBody>
      </p:sp>
    </p:spTree>
    <p:extLst>
      <p:ext uri="{BB962C8B-B14F-4D97-AF65-F5344CB8AC3E}">
        <p14:creationId xmlns:p14="http://schemas.microsoft.com/office/powerpoint/2010/main" val="3080460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5"/>
          <p:cNvSpPr txBox="1">
            <a:spLocks noChangeArrowheads="1"/>
          </p:cNvSpPr>
          <p:nvPr/>
        </p:nvSpPr>
        <p:spPr bwMode="auto">
          <a:xfrm>
            <a:off x="357188" y="203200"/>
            <a:ext cx="3986212" cy="646331"/>
          </a:xfrm>
          <a:prstGeom prst="rect">
            <a:avLst/>
          </a:prstGeom>
          <a:noFill/>
          <a:ln w="9525">
            <a:noFill/>
            <a:miter lim="800000"/>
            <a:headEnd/>
            <a:tailEnd/>
          </a:ln>
        </p:spPr>
        <p:txBody>
          <a:bodyPr wrap="square">
            <a:spAutoFit/>
          </a:bodyPr>
          <a:lstStyle/>
          <a:p>
            <a:r>
              <a:rPr lang="en-US" b="1" dirty="0">
                <a:latin typeface="Calibri" pitchFamily="-105" charset="0"/>
              </a:rPr>
              <a:t>COSD GIS Strategic Plan </a:t>
            </a:r>
            <a:r>
              <a:rPr lang="en-US" b="1" dirty="0" smtClean="0">
                <a:latin typeface="Calibri" pitchFamily="-105" charset="0"/>
              </a:rPr>
              <a:t>Methods</a:t>
            </a:r>
            <a:endParaRPr lang="en-US" dirty="0">
              <a:latin typeface="Calibri" pitchFamily="-105" charset="0"/>
            </a:endParaRPr>
          </a:p>
          <a:p>
            <a:r>
              <a:rPr lang="en-GB" dirty="0" smtClean="0">
                <a:latin typeface="Calibri" pitchFamily="-105" charset="0"/>
              </a:rPr>
              <a:t>Vision Highlight -  </a:t>
            </a:r>
            <a:r>
              <a:rPr lang="en-GB" dirty="0">
                <a:latin typeface="Calibri" pitchFamily="-105" charset="0"/>
              </a:rPr>
              <a:t>W</a:t>
            </a:r>
            <a:r>
              <a:rPr lang="en-GB" dirty="0" smtClean="0">
                <a:latin typeface="Calibri" pitchFamily="-105" charset="0"/>
              </a:rPr>
              <a:t>hat Was</a:t>
            </a:r>
            <a:endParaRPr lang="en-US" dirty="0">
              <a:latin typeface="Calibri" pitchFamily="-105" charset="0"/>
            </a:endParaRPr>
          </a:p>
        </p:txBody>
      </p:sp>
      <p:graphicFrame>
        <p:nvGraphicFramePr>
          <p:cNvPr id="9" name="Diagram 8"/>
          <p:cNvGraphicFramePr/>
          <p:nvPr>
            <p:extLst>
              <p:ext uri="{D42A27DB-BD31-4B8C-83A1-F6EECF244321}">
                <p14:modId xmlns:p14="http://schemas.microsoft.com/office/powerpoint/2010/main" val="405303789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276600" y="5105400"/>
            <a:ext cx="2297104" cy="1015663"/>
          </a:xfrm>
          <a:prstGeom prst="rect">
            <a:avLst/>
          </a:prstGeom>
        </p:spPr>
        <p:txBody>
          <a:bodyPr wrap="none">
            <a:spAutoFit/>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Before</a:t>
            </a:r>
            <a:endParaRPr lang="en-US" sz="6000" dirty="0"/>
          </a:p>
        </p:txBody>
      </p:sp>
    </p:spTree>
    <p:extLst>
      <p:ext uri="{BB962C8B-B14F-4D97-AF65-F5344CB8AC3E}">
        <p14:creationId xmlns:p14="http://schemas.microsoft.com/office/powerpoint/2010/main" val="615891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5"/>
          <p:cNvSpPr txBox="1">
            <a:spLocks noChangeArrowheads="1"/>
          </p:cNvSpPr>
          <p:nvPr/>
        </p:nvSpPr>
        <p:spPr bwMode="auto">
          <a:xfrm>
            <a:off x="357188" y="203200"/>
            <a:ext cx="5205412" cy="646331"/>
          </a:xfrm>
          <a:prstGeom prst="rect">
            <a:avLst/>
          </a:prstGeom>
          <a:noFill/>
          <a:ln w="9525">
            <a:noFill/>
            <a:miter lim="800000"/>
            <a:headEnd/>
            <a:tailEnd/>
          </a:ln>
        </p:spPr>
        <p:txBody>
          <a:bodyPr wrap="square">
            <a:spAutoFit/>
          </a:bodyPr>
          <a:lstStyle/>
          <a:p>
            <a:r>
              <a:rPr lang="en-US" b="1" dirty="0">
                <a:latin typeface="Calibri" pitchFamily="-105" charset="0"/>
              </a:rPr>
              <a:t>COSD GIS Strategic Plan </a:t>
            </a:r>
            <a:r>
              <a:rPr lang="en-US" b="1" dirty="0" smtClean="0">
                <a:latin typeface="Calibri" pitchFamily="-105" charset="0"/>
              </a:rPr>
              <a:t>Methods</a:t>
            </a:r>
            <a:endParaRPr lang="en-US" dirty="0">
              <a:latin typeface="Calibri" pitchFamily="-105" charset="0"/>
            </a:endParaRPr>
          </a:p>
          <a:p>
            <a:r>
              <a:rPr lang="en-GB" dirty="0" smtClean="0">
                <a:latin typeface="Calibri" pitchFamily="-105" charset="0"/>
              </a:rPr>
              <a:t>Vision Highlight – The Strategic Planning Cascade</a:t>
            </a:r>
            <a:endParaRPr lang="en-US" dirty="0">
              <a:latin typeface="Calibri" pitchFamily="-105" charset="0"/>
            </a:endParaRPr>
          </a:p>
        </p:txBody>
      </p:sp>
      <p:graphicFrame>
        <p:nvGraphicFramePr>
          <p:cNvPr id="9" name="Diagram 8"/>
          <p:cNvGraphicFramePr/>
          <p:nvPr>
            <p:extLst>
              <p:ext uri="{D42A27DB-BD31-4B8C-83A1-F6EECF244321}">
                <p14:modId xmlns:p14="http://schemas.microsoft.com/office/powerpoint/2010/main" val="1835402226"/>
              </p:ext>
            </p:extLst>
          </p:nvPr>
        </p:nvGraphicFramePr>
        <p:xfrm>
          <a:off x="914400" y="727074"/>
          <a:ext cx="7620000"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143000" y="2209800"/>
            <a:ext cx="2042173"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After</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54589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4" name="Group 23"/>
          <p:cNvGrpSpPr/>
          <p:nvPr/>
        </p:nvGrpSpPr>
        <p:grpSpPr>
          <a:xfrm>
            <a:off x="1371600" y="931863"/>
            <a:ext cx="6400800" cy="4783137"/>
            <a:chOff x="1371600" y="931863"/>
            <a:chExt cx="6400800" cy="2806699"/>
          </a:xfrm>
        </p:grpSpPr>
        <p:grpSp>
          <p:nvGrpSpPr>
            <p:cNvPr id="2" name="Gruppe 33"/>
            <p:cNvGrpSpPr>
              <a:grpSpLocks/>
            </p:cNvGrpSpPr>
            <p:nvPr/>
          </p:nvGrpSpPr>
          <p:grpSpPr bwMode="auto">
            <a:xfrm>
              <a:off x="1397000" y="931863"/>
              <a:ext cx="6375399" cy="919162"/>
              <a:chOff x="2220686" y="2809504"/>
              <a:chExt cx="2066022" cy="1110894"/>
            </a:xfrm>
          </p:grpSpPr>
          <p:sp>
            <p:nvSpPr>
              <p:cNvPr id="6182" name="Rektangel 51"/>
              <p:cNvSpPr>
                <a:spLocks noChangeArrowheads="1"/>
              </p:cNvSpPr>
              <p:nvPr/>
            </p:nvSpPr>
            <p:spPr bwMode="auto">
              <a:xfrm>
                <a:off x="2222033" y="2809504"/>
                <a:ext cx="2064675" cy="141890"/>
              </a:xfrm>
              <a:prstGeom prst="rect">
                <a:avLst/>
              </a:prstGeom>
              <a:gradFill rotWithShape="1">
                <a:gsLst>
                  <a:gs pos="0">
                    <a:srgbClr val="74F4FF"/>
                  </a:gs>
                  <a:gs pos="81000">
                    <a:srgbClr val="208ECD"/>
                  </a:gs>
                  <a:gs pos="100000">
                    <a:srgbClr val="208ECD"/>
                  </a:gs>
                </a:gsLst>
                <a:lin ang="5400000"/>
              </a:gradFill>
              <a:ln w="9525">
                <a:solidFill>
                  <a:srgbClr val="12557D"/>
                </a:solidFill>
                <a:miter lim="800000"/>
                <a:headEnd/>
                <a:tailEnd/>
              </a:ln>
            </p:spPr>
            <p:txBody>
              <a:bodyPr anchor="ctr"/>
              <a:lstStyle/>
              <a:p>
                <a:pPr algn="ctr"/>
                <a:endParaRPr lang="da-DK">
                  <a:solidFill>
                    <a:srgbClr val="FFFFFF"/>
                  </a:solidFill>
                  <a:latin typeface="Calibri" pitchFamily="-105" charset="0"/>
                </a:endParaRPr>
              </a:p>
            </p:txBody>
          </p:sp>
          <p:sp>
            <p:nvSpPr>
              <p:cNvPr id="7" name="Rektangel 52"/>
              <p:cNvSpPr>
                <a:spLocks noChangeArrowheads="1"/>
              </p:cNvSpPr>
              <p:nvPr/>
            </p:nvSpPr>
            <p:spPr bwMode="auto">
              <a:xfrm>
                <a:off x="2220686" y="2928460"/>
                <a:ext cx="2066022" cy="991938"/>
              </a:xfrm>
              <a:prstGeom prst="rect">
                <a:avLst/>
              </a:prstGeom>
              <a:gradFill rotWithShape="1">
                <a:gsLst>
                  <a:gs pos="0">
                    <a:schemeClr val="bg1"/>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a:solidFill>
                    <a:srgbClr val="FFFFFF"/>
                  </a:solidFill>
                  <a:latin typeface="Calibri" pitchFamily="-105" charset="0"/>
                  <a:ea typeface="+mn-ea"/>
                </a:endParaRPr>
              </a:p>
            </p:txBody>
          </p:sp>
        </p:grpSp>
        <p:grpSp>
          <p:nvGrpSpPr>
            <p:cNvPr id="3" name="Gruppe 33"/>
            <p:cNvGrpSpPr>
              <a:grpSpLocks/>
            </p:cNvGrpSpPr>
            <p:nvPr/>
          </p:nvGrpSpPr>
          <p:grpSpPr bwMode="auto">
            <a:xfrm>
              <a:off x="1397000" y="1862138"/>
              <a:ext cx="6375400" cy="919162"/>
              <a:chOff x="2220686" y="2809504"/>
              <a:chExt cx="2177143" cy="1110894"/>
            </a:xfrm>
          </p:grpSpPr>
          <p:sp>
            <p:nvSpPr>
              <p:cNvPr id="6180" name="Rektangel 51"/>
              <p:cNvSpPr>
                <a:spLocks noChangeArrowheads="1"/>
              </p:cNvSpPr>
              <p:nvPr/>
            </p:nvSpPr>
            <p:spPr bwMode="auto">
              <a:xfrm>
                <a:off x="2222033" y="2809504"/>
                <a:ext cx="2175796" cy="141890"/>
              </a:xfrm>
              <a:prstGeom prst="rect">
                <a:avLst/>
              </a:prstGeom>
              <a:gradFill rotWithShape="1">
                <a:gsLst>
                  <a:gs pos="0">
                    <a:srgbClr val="74F4FF"/>
                  </a:gs>
                  <a:gs pos="80000">
                    <a:srgbClr val="208ECD"/>
                  </a:gs>
                  <a:gs pos="100000">
                    <a:srgbClr val="208ECD"/>
                  </a:gs>
                </a:gsLst>
                <a:lin ang="5400000" scaled="1"/>
              </a:gradFill>
              <a:ln w="9525">
                <a:solidFill>
                  <a:srgbClr val="12557D"/>
                </a:solidFill>
                <a:miter lim="800000"/>
                <a:headEnd/>
                <a:tailEnd/>
              </a:ln>
            </p:spPr>
            <p:txBody>
              <a:bodyPr anchor="ctr"/>
              <a:lstStyle/>
              <a:p>
                <a:pPr algn="ctr"/>
                <a:endParaRPr lang="da-DK">
                  <a:solidFill>
                    <a:srgbClr val="FFFFFF"/>
                  </a:solidFill>
                  <a:latin typeface="Calibri" pitchFamily="-105" charset="0"/>
                </a:endParaRPr>
              </a:p>
            </p:txBody>
          </p:sp>
          <p:sp>
            <p:nvSpPr>
              <p:cNvPr id="10" name="Rektangel 52"/>
              <p:cNvSpPr>
                <a:spLocks noChangeArrowheads="1"/>
              </p:cNvSpPr>
              <p:nvPr/>
            </p:nvSpPr>
            <p:spPr bwMode="auto">
              <a:xfrm>
                <a:off x="2220686" y="2928460"/>
                <a:ext cx="2177143" cy="991938"/>
              </a:xfrm>
              <a:prstGeom prst="rect">
                <a:avLst/>
              </a:prstGeom>
              <a:gradFill rotWithShape="1">
                <a:gsLst>
                  <a:gs pos="0">
                    <a:schemeClr val="bg1"/>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a:solidFill>
                    <a:srgbClr val="FFFFFF"/>
                  </a:solidFill>
                  <a:latin typeface="Calibri" pitchFamily="-105" charset="0"/>
                  <a:ea typeface="+mn-ea"/>
                </a:endParaRPr>
              </a:p>
            </p:txBody>
          </p:sp>
        </p:grpSp>
        <p:grpSp>
          <p:nvGrpSpPr>
            <p:cNvPr id="36" name="Gruppe 33"/>
            <p:cNvGrpSpPr>
              <a:grpSpLocks/>
            </p:cNvGrpSpPr>
            <p:nvPr/>
          </p:nvGrpSpPr>
          <p:grpSpPr bwMode="auto">
            <a:xfrm>
              <a:off x="1371600" y="2819400"/>
              <a:ext cx="6375400" cy="919162"/>
              <a:chOff x="2220686" y="2809504"/>
              <a:chExt cx="2177143" cy="1110894"/>
            </a:xfrm>
          </p:grpSpPr>
          <p:sp>
            <p:nvSpPr>
              <p:cNvPr id="37" name="Rektangel 51"/>
              <p:cNvSpPr>
                <a:spLocks noChangeArrowheads="1"/>
              </p:cNvSpPr>
              <p:nvPr/>
            </p:nvSpPr>
            <p:spPr bwMode="auto">
              <a:xfrm>
                <a:off x="2222033" y="2809504"/>
                <a:ext cx="2175796" cy="141890"/>
              </a:xfrm>
              <a:prstGeom prst="rect">
                <a:avLst/>
              </a:prstGeom>
              <a:gradFill rotWithShape="1">
                <a:gsLst>
                  <a:gs pos="0">
                    <a:srgbClr val="74F4FF"/>
                  </a:gs>
                  <a:gs pos="78999">
                    <a:srgbClr val="208ECD"/>
                  </a:gs>
                  <a:gs pos="100000">
                    <a:srgbClr val="208ECD"/>
                  </a:gs>
                </a:gsLst>
                <a:lin ang="5400000" scaled="1"/>
              </a:gradFill>
              <a:ln w="9525">
                <a:solidFill>
                  <a:srgbClr val="12557D"/>
                </a:solidFill>
                <a:miter lim="800000"/>
                <a:headEnd/>
                <a:tailEnd/>
              </a:ln>
            </p:spPr>
            <p:txBody>
              <a:bodyPr anchor="ctr"/>
              <a:lstStyle/>
              <a:p>
                <a:pPr algn="ctr"/>
                <a:endParaRPr lang="da-DK">
                  <a:solidFill>
                    <a:srgbClr val="FFFFFF"/>
                  </a:solidFill>
                  <a:latin typeface="Calibri" pitchFamily="-105" charset="0"/>
                </a:endParaRPr>
              </a:p>
            </p:txBody>
          </p:sp>
          <p:sp>
            <p:nvSpPr>
              <p:cNvPr id="38" name="Rektangel 52"/>
              <p:cNvSpPr>
                <a:spLocks noChangeArrowheads="1"/>
              </p:cNvSpPr>
              <p:nvPr/>
            </p:nvSpPr>
            <p:spPr bwMode="auto">
              <a:xfrm>
                <a:off x="2220686" y="2928460"/>
                <a:ext cx="2177143" cy="991938"/>
              </a:xfrm>
              <a:prstGeom prst="rect">
                <a:avLst/>
              </a:prstGeom>
              <a:gradFill rotWithShape="1">
                <a:gsLst>
                  <a:gs pos="0">
                    <a:schemeClr val="bg1"/>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a:solidFill>
                    <a:srgbClr val="FFFFFF"/>
                  </a:solidFill>
                  <a:latin typeface="Calibri" pitchFamily="-105" charset="0"/>
                  <a:ea typeface="+mn-ea"/>
                </a:endParaRPr>
              </a:p>
            </p:txBody>
          </p:sp>
        </p:grpSp>
      </p:grpSp>
      <p:sp>
        <p:nvSpPr>
          <p:cNvPr id="6155" name="Rectangle 44"/>
          <p:cNvSpPr>
            <a:spLocks noChangeArrowheads="1"/>
          </p:cNvSpPr>
          <p:nvPr/>
        </p:nvSpPr>
        <p:spPr bwMode="auto">
          <a:xfrm>
            <a:off x="1562100" y="1068388"/>
            <a:ext cx="5669280" cy="1200329"/>
          </a:xfrm>
          <a:prstGeom prst="rect">
            <a:avLst/>
          </a:prstGeom>
          <a:noFill/>
          <a:ln w="9525">
            <a:noFill/>
            <a:miter lim="800000"/>
            <a:headEnd/>
            <a:tailEnd/>
          </a:ln>
        </p:spPr>
        <p:txBody>
          <a:bodyPr wrap="square">
            <a:spAutoFit/>
          </a:bodyPr>
          <a:lstStyle/>
          <a:p>
            <a:r>
              <a:rPr lang="en-US" b="1" dirty="0" smtClean="0"/>
              <a:t>Who was involved?</a:t>
            </a:r>
            <a:endParaRPr lang="en-US" dirty="0" smtClean="0"/>
          </a:p>
          <a:p>
            <a:r>
              <a:rPr lang="en-US" dirty="0" smtClean="0"/>
              <a:t>A group of County executives formed the Executive Committee. A group of GIS Users and Experts wrote the plan as the Steering Committee.</a:t>
            </a:r>
            <a:endParaRPr lang="en-US" dirty="0"/>
          </a:p>
        </p:txBody>
      </p:sp>
      <p:sp>
        <p:nvSpPr>
          <p:cNvPr id="6156" name="Rectangle 46"/>
          <p:cNvSpPr>
            <a:spLocks noChangeArrowheads="1"/>
          </p:cNvSpPr>
          <p:nvPr/>
        </p:nvSpPr>
        <p:spPr bwMode="auto">
          <a:xfrm>
            <a:off x="1447800" y="4419600"/>
            <a:ext cx="6035040" cy="1200329"/>
          </a:xfrm>
          <a:prstGeom prst="rect">
            <a:avLst/>
          </a:prstGeom>
          <a:noFill/>
          <a:ln w="9525">
            <a:noFill/>
            <a:miter lim="800000"/>
            <a:headEnd/>
            <a:tailEnd/>
          </a:ln>
        </p:spPr>
        <p:txBody>
          <a:bodyPr wrap="square">
            <a:spAutoFit/>
          </a:bodyPr>
          <a:lstStyle/>
          <a:p>
            <a:pPr defTabSz="914400"/>
            <a:r>
              <a:rPr lang="en-US" b="1" noProof="1">
                <a:solidFill>
                  <a:srgbClr val="1E1C11"/>
                </a:solidFill>
                <a:latin typeface="Calibri" pitchFamily="-105" charset="0"/>
                <a:cs typeface="Arial" charset="0"/>
              </a:rPr>
              <a:t>What </a:t>
            </a:r>
            <a:r>
              <a:rPr lang="en-US" b="1" noProof="1" smtClean="0">
                <a:solidFill>
                  <a:srgbClr val="1E1C11"/>
                </a:solidFill>
                <a:latin typeface="Calibri" pitchFamily="-105" charset="0"/>
                <a:cs typeface="Arial" charset="0"/>
              </a:rPr>
              <a:t>did we produce?</a:t>
            </a:r>
            <a:endParaRPr lang="en-US" b="1" noProof="1">
              <a:solidFill>
                <a:srgbClr val="1E1C11"/>
              </a:solidFill>
              <a:latin typeface="Calibri" pitchFamily="-105" charset="0"/>
              <a:cs typeface="Arial" charset="0"/>
            </a:endParaRPr>
          </a:p>
          <a:p>
            <a:pPr defTabSz="914400"/>
            <a:r>
              <a:rPr lang="en-US" noProof="1" smtClean="0">
                <a:latin typeface="Calibri" pitchFamily="-105" charset="0"/>
                <a:cs typeface="Arial" charset="0"/>
              </a:rPr>
              <a:t>A usable planning document that will evaluate the current major GIS projects in the County and the Current resources available to accomplish them. </a:t>
            </a:r>
            <a:endParaRPr lang="en-US" dirty="0">
              <a:latin typeface="Calibri" pitchFamily="-105" charset="0"/>
            </a:endParaRPr>
          </a:p>
        </p:txBody>
      </p:sp>
      <p:grpSp>
        <p:nvGrpSpPr>
          <p:cNvPr id="9" name="Group 35"/>
          <p:cNvGrpSpPr/>
          <p:nvPr/>
        </p:nvGrpSpPr>
        <p:grpSpPr>
          <a:xfrm>
            <a:off x="6096000" y="3886200"/>
            <a:ext cx="2307908" cy="528526"/>
            <a:chOff x="5813492" y="800046"/>
            <a:chExt cx="3136900" cy="1596968"/>
          </a:xfrm>
        </p:grpSpPr>
        <p:sp>
          <p:nvSpPr>
            <p:cNvPr id="30" name="Rounded Rectangular Callout 29"/>
            <p:cNvSpPr>
              <a:spLocks noChangeArrowheads="1"/>
            </p:cNvSpPr>
            <p:nvPr/>
          </p:nvSpPr>
          <p:spPr bwMode="auto">
            <a:xfrm>
              <a:off x="5813492" y="800046"/>
              <a:ext cx="3136900" cy="1596968"/>
            </a:xfrm>
            <a:prstGeom prst="wedgeRoundRectCallout">
              <a:avLst>
                <a:gd name="adj1" fmla="val -36218"/>
                <a:gd name="adj2" fmla="val 80264"/>
                <a:gd name="adj3" fmla="val 16667"/>
              </a:avLst>
            </a:prstGeom>
            <a:gradFill rotWithShape="1">
              <a:gsLst>
                <a:gs pos="0">
                  <a:schemeClr val="bg1"/>
                </a:gs>
                <a:gs pos="100000">
                  <a:srgbClr val="D9D9D9"/>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6163" name="Rectangle 28"/>
            <p:cNvSpPr>
              <a:spLocks noChangeArrowheads="1"/>
            </p:cNvSpPr>
            <p:nvPr/>
          </p:nvSpPr>
          <p:spPr bwMode="auto">
            <a:xfrm>
              <a:off x="5995989" y="1030288"/>
              <a:ext cx="2944812" cy="836966"/>
            </a:xfrm>
            <a:prstGeom prst="rect">
              <a:avLst/>
            </a:prstGeom>
            <a:noFill/>
            <a:ln w="9525">
              <a:noFill/>
              <a:miter lim="800000"/>
              <a:headEnd/>
              <a:tailEnd/>
            </a:ln>
          </p:spPr>
          <p:txBody>
            <a:bodyPr>
              <a:spAutoFit/>
            </a:bodyPr>
            <a:lstStyle/>
            <a:p>
              <a:r>
                <a:rPr lang="en-US" sz="1200" dirty="0" smtClean="0">
                  <a:latin typeface="Calibri" pitchFamily="-105" charset="0"/>
                </a:rPr>
                <a:t>This is a living document </a:t>
              </a:r>
              <a:endParaRPr lang="en-US" sz="1200" dirty="0">
                <a:latin typeface="Calibri" pitchFamily="-105" charset="0"/>
              </a:endParaRPr>
            </a:p>
          </p:txBody>
        </p:sp>
      </p:grpSp>
      <p:sp>
        <p:nvSpPr>
          <p:cNvPr id="39" name="Rectangle 47"/>
          <p:cNvSpPr>
            <a:spLocks noChangeArrowheads="1"/>
          </p:cNvSpPr>
          <p:nvPr/>
        </p:nvSpPr>
        <p:spPr bwMode="auto">
          <a:xfrm>
            <a:off x="1524000" y="2743200"/>
            <a:ext cx="6172200" cy="1015663"/>
          </a:xfrm>
          <a:prstGeom prst="rect">
            <a:avLst/>
          </a:prstGeom>
          <a:noFill/>
          <a:ln w="9525">
            <a:noFill/>
            <a:miter lim="800000"/>
            <a:headEnd/>
            <a:tailEnd/>
          </a:ln>
        </p:spPr>
        <p:txBody>
          <a:bodyPr wrap="square">
            <a:spAutoFit/>
          </a:bodyPr>
          <a:lstStyle/>
          <a:p>
            <a:r>
              <a:rPr lang="en-US" sz="2000" b="1" dirty="0" smtClean="0"/>
              <a:t>Which and how many staff were involved? </a:t>
            </a:r>
            <a:endParaRPr lang="en-US" sz="2000" dirty="0" smtClean="0"/>
          </a:p>
          <a:p>
            <a:r>
              <a:rPr lang="en-US" sz="2000" dirty="0" smtClean="0"/>
              <a:t>The effort employed staff from HP and a professional facilitator. Approximately 12 people.</a:t>
            </a:r>
            <a:endParaRPr lang="en-US" sz="2000" dirty="0"/>
          </a:p>
        </p:txBody>
      </p:sp>
      <p:sp>
        <p:nvSpPr>
          <p:cNvPr id="25" name="Title 1"/>
          <p:cNvSpPr>
            <a:spLocks noGrp="1"/>
          </p:cNvSpPr>
          <p:nvPr>
            <p:ph type="title"/>
          </p:nvPr>
        </p:nvSpPr>
        <p:spPr>
          <a:xfrm>
            <a:off x="444500" y="33867"/>
            <a:ext cx="8229600" cy="1143000"/>
          </a:xfrm>
        </p:spPr>
        <p:txBody>
          <a:bodyPr/>
          <a:lstStyle/>
          <a:p>
            <a:r>
              <a:rPr lang="en-US" dirty="0" smtClean="0"/>
              <a:t>Detailed Summary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1" name="Group 20"/>
          <p:cNvGrpSpPr/>
          <p:nvPr/>
        </p:nvGrpSpPr>
        <p:grpSpPr>
          <a:xfrm>
            <a:off x="1371600" y="838200"/>
            <a:ext cx="7086600" cy="5791200"/>
            <a:chOff x="1371600" y="1524000"/>
            <a:chExt cx="6380163" cy="2816225"/>
          </a:xfrm>
        </p:grpSpPr>
        <p:grpSp>
          <p:nvGrpSpPr>
            <p:cNvPr id="7" name="Gruppe 33"/>
            <p:cNvGrpSpPr>
              <a:grpSpLocks/>
            </p:cNvGrpSpPr>
            <p:nvPr/>
          </p:nvGrpSpPr>
          <p:grpSpPr bwMode="auto">
            <a:xfrm>
              <a:off x="1376363" y="1524000"/>
              <a:ext cx="6375400" cy="919162"/>
              <a:chOff x="2220686" y="2809504"/>
              <a:chExt cx="2177143" cy="1110894"/>
            </a:xfrm>
          </p:grpSpPr>
          <p:sp>
            <p:nvSpPr>
              <p:cNvPr id="8" name="Rektangel 51"/>
              <p:cNvSpPr>
                <a:spLocks noChangeArrowheads="1"/>
              </p:cNvSpPr>
              <p:nvPr/>
            </p:nvSpPr>
            <p:spPr bwMode="auto">
              <a:xfrm>
                <a:off x="2222033" y="2809504"/>
                <a:ext cx="2175796" cy="141890"/>
              </a:xfrm>
              <a:prstGeom prst="rect">
                <a:avLst/>
              </a:prstGeom>
              <a:gradFill rotWithShape="1">
                <a:gsLst>
                  <a:gs pos="0">
                    <a:srgbClr val="74F4FF"/>
                  </a:gs>
                  <a:gs pos="80000">
                    <a:srgbClr val="208ECD"/>
                  </a:gs>
                  <a:gs pos="100000">
                    <a:srgbClr val="208ECD"/>
                  </a:gs>
                </a:gsLst>
                <a:lin ang="5400000" scaled="1"/>
              </a:gradFill>
              <a:ln w="9525">
                <a:solidFill>
                  <a:srgbClr val="12557D"/>
                </a:solidFill>
                <a:miter lim="800000"/>
                <a:headEnd/>
                <a:tailEnd/>
              </a:ln>
            </p:spPr>
            <p:txBody>
              <a:bodyPr anchor="ctr"/>
              <a:lstStyle/>
              <a:p>
                <a:pPr algn="ctr"/>
                <a:endParaRPr lang="da-DK">
                  <a:solidFill>
                    <a:srgbClr val="FFFFFF"/>
                  </a:solidFill>
                  <a:latin typeface="Calibri" pitchFamily="-105" charset="0"/>
                </a:endParaRPr>
              </a:p>
            </p:txBody>
          </p:sp>
          <p:sp>
            <p:nvSpPr>
              <p:cNvPr id="9" name="Rektangel 52"/>
              <p:cNvSpPr>
                <a:spLocks noChangeArrowheads="1"/>
              </p:cNvSpPr>
              <p:nvPr/>
            </p:nvSpPr>
            <p:spPr bwMode="auto">
              <a:xfrm>
                <a:off x="2220686" y="2928460"/>
                <a:ext cx="2177143" cy="991938"/>
              </a:xfrm>
              <a:prstGeom prst="rect">
                <a:avLst/>
              </a:prstGeom>
              <a:gradFill rotWithShape="1">
                <a:gsLst>
                  <a:gs pos="0">
                    <a:schemeClr val="bg1"/>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a:solidFill>
                    <a:srgbClr val="FFFFFF"/>
                  </a:solidFill>
                  <a:latin typeface="Calibri" pitchFamily="-105" charset="0"/>
                  <a:ea typeface="+mn-ea"/>
                </a:endParaRPr>
              </a:p>
            </p:txBody>
          </p:sp>
        </p:grpSp>
        <p:grpSp>
          <p:nvGrpSpPr>
            <p:cNvPr id="10" name="Gruppe 33"/>
            <p:cNvGrpSpPr>
              <a:grpSpLocks/>
            </p:cNvGrpSpPr>
            <p:nvPr/>
          </p:nvGrpSpPr>
          <p:grpSpPr bwMode="auto">
            <a:xfrm>
              <a:off x="1371600" y="2463800"/>
              <a:ext cx="6375400" cy="919162"/>
              <a:chOff x="2220686" y="2809504"/>
              <a:chExt cx="2177143" cy="1110894"/>
            </a:xfrm>
          </p:grpSpPr>
          <p:sp>
            <p:nvSpPr>
              <p:cNvPr id="11" name="Rektangel 51"/>
              <p:cNvSpPr>
                <a:spLocks noChangeArrowheads="1"/>
              </p:cNvSpPr>
              <p:nvPr/>
            </p:nvSpPr>
            <p:spPr bwMode="auto">
              <a:xfrm>
                <a:off x="2222033" y="2809504"/>
                <a:ext cx="2175796" cy="141890"/>
              </a:xfrm>
              <a:prstGeom prst="rect">
                <a:avLst/>
              </a:prstGeom>
              <a:gradFill rotWithShape="1">
                <a:gsLst>
                  <a:gs pos="0">
                    <a:srgbClr val="74F4FF"/>
                  </a:gs>
                  <a:gs pos="80000">
                    <a:srgbClr val="208ECD"/>
                  </a:gs>
                  <a:gs pos="100000">
                    <a:srgbClr val="208ECD"/>
                  </a:gs>
                </a:gsLst>
                <a:lin ang="5400000" scaled="1"/>
              </a:gradFill>
              <a:ln w="9525">
                <a:solidFill>
                  <a:srgbClr val="12557D"/>
                </a:solidFill>
                <a:miter lim="800000"/>
                <a:headEnd/>
                <a:tailEnd/>
              </a:ln>
            </p:spPr>
            <p:txBody>
              <a:bodyPr anchor="ctr"/>
              <a:lstStyle/>
              <a:p>
                <a:pPr algn="ctr"/>
                <a:endParaRPr lang="da-DK">
                  <a:solidFill>
                    <a:srgbClr val="FFFFFF"/>
                  </a:solidFill>
                  <a:latin typeface="Calibri" pitchFamily="-105" charset="0"/>
                </a:endParaRPr>
              </a:p>
            </p:txBody>
          </p:sp>
          <p:sp>
            <p:nvSpPr>
              <p:cNvPr id="12" name="Rektangel 52"/>
              <p:cNvSpPr>
                <a:spLocks noChangeArrowheads="1"/>
              </p:cNvSpPr>
              <p:nvPr/>
            </p:nvSpPr>
            <p:spPr bwMode="auto">
              <a:xfrm>
                <a:off x="2220686" y="2928460"/>
                <a:ext cx="2177143" cy="991938"/>
              </a:xfrm>
              <a:prstGeom prst="rect">
                <a:avLst/>
              </a:prstGeom>
              <a:gradFill rotWithShape="1">
                <a:gsLst>
                  <a:gs pos="0">
                    <a:schemeClr val="bg1"/>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a:solidFill>
                    <a:srgbClr val="FFFFFF"/>
                  </a:solidFill>
                  <a:latin typeface="Calibri" pitchFamily="-105" charset="0"/>
                  <a:ea typeface="+mn-ea"/>
                </a:endParaRPr>
              </a:p>
            </p:txBody>
          </p:sp>
        </p:grpSp>
        <p:grpSp>
          <p:nvGrpSpPr>
            <p:cNvPr id="15" name="Gruppe 33"/>
            <p:cNvGrpSpPr>
              <a:grpSpLocks/>
            </p:cNvGrpSpPr>
            <p:nvPr/>
          </p:nvGrpSpPr>
          <p:grpSpPr bwMode="auto">
            <a:xfrm>
              <a:off x="1371600" y="3421062"/>
              <a:ext cx="6375400" cy="919163"/>
              <a:chOff x="2220686" y="2809504"/>
              <a:chExt cx="2177143" cy="1110894"/>
            </a:xfrm>
          </p:grpSpPr>
          <p:sp>
            <p:nvSpPr>
              <p:cNvPr id="16" name="Rektangel 51"/>
              <p:cNvSpPr>
                <a:spLocks noChangeArrowheads="1"/>
              </p:cNvSpPr>
              <p:nvPr/>
            </p:nvSpPr>
            <p:spPr bwMode="auto">
              <a:xfrm>
                <a:off x="2222033" y="2809504"/>
                <a:ext cx="2175796" cy="141890"/>
              </a:xfrm>
              <a:prstGeom prst="rect">
                <a:avLst/>
              </a:prstGeom>
              <a:gradFill rotWithShape="1">
                <a:gsLst>
                  <a:gs pos="0">
                    <a:srgbClr val="74F4FF"/>
                  </a:gs>
                  <a:gs pos="80000">
                    <a:srgbClr val="208ECD"/>
                  </a:gs>
                  <a:gs pos="100000">
                    <a:srgbClr val="208ECD"/>
                  </a:gs>
                </a:gsLst>
                <a:lin ang="5400000" scaled="1"/>
              </a:gradFill>
              <a:ln w="9525">
                <a:solidFill>
                  <a:srgbClr val="12557D"/>
                </a:solidFill>
                <a:miter lim="800000"/>
                <a:headEnd/>
                <a:tailEnd/>
              </a:ln>
            </p:spPr>
            <p:txBody>
              <a:bodyPr anchor="ctr"/>
              <a:lstStyle/>
              <a:p>
                <a:pPr algn="ctr"/>
                <a:endParaRPr lang="da-DK">
                  <a:solidFill>
                    <a:srgbClr val="FFFFFF"/>
                  </a:solidFill>
                  <a:latin typeface="Calibri" pitchFamily="-105" charset="0"/>
                </a:endParaRPr>
              </a:p>
            </p:txBody>
          </p:sp>
          <p:sp>
            <p:nvSpPr>
              <p:cNvPr id="17" name="Rektangel 52"/>
              <p:cNvSpPr>
                <a:spLocks noChangeArrowheads="1"/>
              </p:cNvSpPr>
              <p:nvPr/>
            </p:nvSpPr>
            <p:spPr bwMode="auto">
              <a:xfrm>
                <a:off x="2220686" y="2928460"/>
                <a:ext cx="2177143" cy="991938"/>
              </a:xfrm>
              <a:prstGeom prst="rect">
                <a:avLst/>
              </a:prstGeom>
              <a:gradFill rotWithShape="1">
                <a:gsLst>
                  <a:gs pos="0">
                    <a:schemeClr val="bg1"/>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a:solidFill>
                    <a:srgbClr val="FFFFFF"/>
                  </a:solidFill>
                  <a:latin typeface="Calibri" pitchFamily="-105" charset="0"/>
                  <a:ea typeface="+mn-ea"/>
                </a:endParaRPr>
              </a:p>
            </p:txBody>
          </p:sp>
        </p:grpSp>
      </p:grpSp>
      <p:sp>
        <p:nvSpPr>
          <p:cNvPr id="14" name="Rectangle 48"/>
          <p:cNvSpPr>
            <a:spLocks noChangeArrowheads="1"/>
          </p:cNvSpPr>
          <p:nvPr/>
        </p:nvSpPr>
        <p:spPr bwMode="auto">
          <a:xfrm>
            <a:off x="1447800" y="1097340"/>
            <a:ext cx="6858000" cy="1323439"/>
          </a:xfrm>
          <a:prstGeom prst="rect">
            <a:avLst/>
          </a:prstGeom>
          <a:noFill/>
          <a:ln w="9525">
            <a:noFill/>
            <a:miter lim="800000"/>
            <a:headEnd/>
            <a:tailEnd/>
          </a:ln>
        </p:spPr>
        <p:txBody>
          <a:bodyPr wrap="square">
            <a:spAutoFit/>
          </a:bodyPr>
          <a:lstStyle/>
          <a:p>
            <a:pPr defTabSz="914400"/>
            <a:r>
              <a:rPr lang="en-US" sz="2000" b="1" noProof="1" smtClean="0">
                <a:solidFill>
                  <a:srgbClr val="1E1C11"/>
                </a:solidFill>
                <a:latin typeface="Calibri" pitchFamily="-105" charset="0"/>
                <a:cs typeface="Arial" charset="0"/>
              </a:rPr>
              <a:t>What is the immediate benefit?</a:t>
            </a:r>
            <a:endParaRPr lang="en-US" sz="2000" b="1" noProof="1">
              <a:solidFill>
                <a:srgbClr val="1E1C11"/>
              </a:solidFill>
              <a:latin typeface="Calibri" pitchFamily="-105" charset="0"/>
              <a:cs typeface="Arial" charset="0"/>
            </a:endParaRPr>
          </a:p>
          <a:p>
            <a:pPr defTabSz="914400"/>
            <a:r>
              <a:rPr lang="en-US" sz="2000" noProof="1" smtClean="0">
                <a:latin typeface="Calibri" pitchFamily="-105" charset="0"/>
                <a:cs typeface="Arial" charset="0"/>
              </a:rPr>
              <a:t>Current projects that will require GIS resources and coordination will be considered on a whole in relation to the County’s overall needs. Gaps will be bridged.</a:t>
            </a:r>
            <a:endParaRPr lang="en-US" sz="2000" dirty="0">
              <a:latin typeface="Calibri" pitchFamily="-105" charset="0"/>
            </a:endParaRPr>
          </a:p>
        </p:txBody>
      </p:sp>
      <p:sp>
        <p:nvSpPr>
          <p:cNvPr id="18" name="Rectangle 49"/>
          <p:cNvSpPr>
            <a:spLocks noChangeArrowheads="1"/>
          </p:cNvSpPr>
          <p:nvPr/>
        </p:nvSpPr>
        <p:spPr bwMode="auto">
          <a:xfrm>
            <a:off x="1371600" y="4983540"/>
            <a:ext cx="6781800" cy="1569660"/>
          </a:xfrm>
          <a:prstGeom prst="rect">
            <a:avLst/>
          </a:prstGeom>
          <a:noFill/>
          <a:ln w="9525">
            <a:noFill/>
            <a:miter lim="800000"/>
            <a:headEnd/>
            <a:tailEnd/>
          </a:ln>
        </p:spPr>
        <p:txBody>
          <a:bodyPr wrap="square">
            <a:spAutoFit/>
          </a:bodyPr>
          <a:lstStyle/>
          <a:p>
            <a:pPr defTabSz="914400"/>
            <a:r>
              <a:rPr lang="en-US" sz="2400" b="1" noProof="1">
                <a:solidFill>
                  <a:srgbClr val="1E1C11"/>
                </a:solidFill>
                <a:latin typeface="Calibri" pitchFamily="-105" charset="0"/>
                <a:cs typeface="Arial" charset="0"/>
              </a:rPr>
              <a:t>Funding needs?</a:t>
            </a:r>
          </a:p>
          <a:p>
            <a:pPr defTabSz="914400"/>
            <a:r>
              <a:rPr lang="en-US" sz="2400" noProof="1" smtClean="0">
                <a:latin typeface="Calibri" pitchFamily="-105" charset="0"/>
                <a:cs typeface="Arial" charset="0"/>
              </a:rPr>
              <a:t>The effort was funded by the LUEG Exec office and the plan will be maintained long term by COSD GIS Manager.</a:t>
            </a:r>
            <a:endParaRPr lang="en-US" sz="2400" dirty="0">
              <a:latin typeface="Calibri" pitchFamily="-105" charset="0"/>
            </a:endParaRPr>
          </a:p>
        </p:txBody>
      </p:sp>
      <p:sp>
        <p:nvSpPr>
          <p:cNvPr id="19" name="Rectangle 49"/>
          <p:cNvSpPr>
            <a:spLocks noChangeArrowheads="1"/>
          </p:cNvSpPr>
          <p:nvPr/>
        </p:nvSpPr>
        <p:spPr bwMode="auto">
          <a:xfrm>
            <a:off x="1371600" y="3002340"/>
            <a:ext cx="6781800" cy="1569660"/>
          </a:xfrm>
          <a:prstGeom prst="rect">
            <a:avLst/>
          </a:prstGeom>
          <a:noFill/>
          <a:ln w="9525">
            <a:noFill/>
            <a:miter lim="800000"/>
            <a:headEnd/>
            <a:tailEnd/>
          </a:ln>
        </p:spPr>
        <p:txBody>
          <a:bodyPr wrap="square">
            <a:spAutoFit/>
          </a:bodyPr>
          <a:lstStyle/>
          <a:p>
            <a:pPr defTabSz="914400"/>
            <a:r>
              <a:rPr lang="en-US" sz="2400" b="1" noProof="1" smtClean="0">
                <a:solidFill>
                  <a:srgbClr val="1E1C11"/>
                </a:solidFill>
                <a:latin typeface="Calibri" pitchFamily="-105" charset="0"/>
                <a:cs typeface="Arial" charset="0"/>
              </a:rPr>
              <a:t>How long did it take?</a:t>
            </a:r>
            <a:endParaRPr lang="en-US" sz="2400" b="1" noProof="1">
              <a:solidFill>
                <a:srgbClr val="1E1C11"/>
              </a:solidFill>
              <a:latin typeface="Calibri" pitchFamily="-105" charset="0"/>
              <a:cs typeface="Arial" charset="0"/>
            </a:endParaRPr>
          </a:p>
          <a:p>
            <a:pPr defTabSz="914400"/>
            <a:r>
              <a:rPr lang="en-US" sz="2400" noProof="1" smtClean="0">
                <a:latin typeface="Calibri" pitchFamily="-105" charset="0"/>
                <a:cs typeface="Arial" charset="0"/>
              </a:rPr>
              <a:t>About 3.5 months were planned for the entire process – October was our deadline from County leadership to have the draft</a:t>
            </a:r>
            <a:endParaRPr lang="en-US" sz="2400" dirty="0">
              <a:latin typeface="Calibri" pitchFamily="-105" charset="0"/>
            </a:endParaRPr>
          </a:p>
        </p:txBody>
      </p:sp>
      <p:sp>
        <p:nvSpPr>
          <p:cNvPr id="2" name="Rectangle 1"/>
          <p:cNvSpPr/>
          <p:nvPr/>
        </p:nvSpPr>
        <p:spPr>
          <a:xfrm>
            <a:off x="2743200" y="68759"/>
            <a:ext cx="3810000" cy="769441"/>
          </a:xfrm>
          <a:prstGeom prst="rect">
            <a:avLst/>
          </a:prstGeom>
        </p:spPr>
        <p:txBody>
          <a:bodyPr wrap="square">
            <a:spAutoFit/>
          </a:bodyPr>
          <a:lstStyle/>
          <a:p>
            <a:pPr algn="ctr"/>
            <a:r>
              <a:rPr lang="en-US" sz="4400" dirty="0" smtClean="0"/>
              <a:t>More Facts</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Arrow Connector 15"/>
          <p:cNvCxnSpPr>
            <a:cxnSpLocks noChangeShapeType="1"/>
          </p:cNvCxnSpPr>
          <p:nvPr/>
        </p:nvCxnSpPr>
        <p:spPr bwMode="auto">
          <a:xfrm rot="5400000" flipV="1">
            <a:off x="1195388" y="3421062"/>
            <a:ext cx="234950" cy="3175"/>
          </a:xfrm>
          <a:prstGeom prst="straightConnector1">
            <a:avLst/>
          </a:prstGeom>
          <a:noFill/>
          <a:ln w="15875">
            <a:solidFill>
              <a:srgbClr val="404040"/>
            </a:solidFill>
            <a:round/>
            <a:headEnd/>
            <a:tailEnd type="arrow" w="med" len="med"/>
          </a:ln>
          <a:effectLst>
            <a:outerShdw blurRad="63500" dist="20000" dir="5400000" rotWithShape="0">
              <a:srgbClr val="000000">
                <a:alpha val="37999"/>
              </a:srgbClr>
            </a:outerShdw>
          </a:effectLst>
        </p:spPr>
      </p:cxnSp>
      <p:cxnSp>
        <p:nvCxnSpPr>
          <p:cNvPr id="19" name="Straight Arrow Connector 18"/>
          <p:cNvCxnSpPr>
            <a:cxnSpLocks noChangeShapeType="1"/>
          </p:cNvCxnSpPr>
          <p:nvPr/>
        </p:nvCxnSpPr>
        <p:spPr bwMode="auto">
          <a:xfrm rot="5400000" flipV="1">
            <a:off x="7577138" y="3421062"/>
            <a:ext cx="234950" cy="3175"/>
          </a:xfrm>
          <a:prstGeom prst="straightConnector1">
            <a:avLst/>
          </a:prstGeom>
          <a:noFill/>
          <a:ln w="15875">
            <a:solidFill>
              <a:srgbClr val="404040"/>
            </a:solidFill>
            <a:round/>
            <a:headEnd/>
            <a:tailEnd type="arrow" w="med" len="med"/>
          </a:ln>
          <a:effectLst>
            <a:outerShdw blurRad="63500" dist="20000" dir="5400000" rotWithShape="0">
              <a:srgbClr val="000000">
                <a:alpha val="37999"/>
              </a:srgbClr>
            </a:outerShdw>
          </a:effectLst>
        </p:spPr>
      </p:cxnSp>
      <p:cxnSp>
        <p:nvCxnSpPr>
          <p:cNvPr id="23" name="Straight Connector 22"/>
          <p:cNvCxnSpPr>
            <a:cxnSpLocks noChangeShapeType="1"/>
          </p:cNvCxnSpPr>
          <p:nvPr/>
        </p:nvCxnSpPr>
        <p:spPr bwMode="auto">
          <a:xfrm rot="10800000" flipH="1">
            <a:off x="2806700" y="4976813"/>
            <a:ext cx="3657600" cy="1587"/>
          </a:xfrm>
          <a:prstGeom prst="line">
            <a:avLst/>
          </a:prstGeom>
          <a:noFill/>
          <a:ln w="19050">
            <a:solidFill>
              <a:srgbClr val="404040"/>
            </a:solidFill>
            <a:round/>
            <a:headEnd/>
            <a:tailEnd/>
          </a:ln>
          <a:effectLst>
            <a:outerShdw blurRad="63500" dist="20000" dir="5400000" rotWithShape="0">
              <a:srgbClr val="000000">
                <a:alpha val="37999"/>
              </a:srgbClr>
            </a:outerShdw>
          </a:effectLst>
        </p:spPr>
      </p:cxnSp>
      <p:cxnSp>
        <p:nvCxnSpPr>
          <p:cNvPr id="24" name="Straight Arrow Connector 23"/>
          <p:cNvCxnSpPr>
            <a:cxnSpLocks noChangeShapeType="1"/>
          </p:cNvCxnSpPr>
          <p:nvPr/>
        </p:nvCxnSpPr>
        <p:spPr bwMode="auto">
          <a:xfrm rot="5400000" flipV="1">
            <a:off x="2700338" y="5087937"/>
            <a:ext cx="234950" cy="3175"/>
          </a:xfrm>
          <a:prstGeom prst="straightConnector1">
            <a:avLst/>
          </a:prstGeom>
          <a:noFill/>
          <a:ln w="15875">
            <a:solidFill>
              <a:srgbClr val="404040"/>
            </a:solidFill>
            <a:round/>
            <a:headEnd/>
            <a:tailEnd type="arrow" w="med" len="med"/>
          </a:ln>
          <a:effectLst>
            <a:outerShdw blurRad="63500" dist="20000" dir="5400000" rotWithShape="0">
              <a:srgbClr val="000000">
                <a:alpha val="37999"/>
              </a:srgbClr>
            </a:outerShdw>
          </a:effectLst>
        </p:spPr>
      </p:cxnSp>
      <p:cxnSp>
        <p:nvCxnSpPr>
          <p:cNvPr id="25" name="Straight Arrow Connector 24"/>
          <p:cNvCxnSpPr>
            <a:cxnSpLocks noChangeShapeType="1"/>
          </p:cNvCxnSpPr>
          <p:nvPr/>
        </p:nvCxnSpPr>
        <p:spPr bwMode="auto">
          <a:xfrm rot="5400000" flipV="1">
            <a:off x="6338888" y="5087937"/>
            <a:ext cx="234950" cy="3175"/>
          </a:xfrm>
          <a:prstGeom prst="straightConnector1">
            <a:avLst/>
          </a:prstGeom>
          <a:noFill/>
          <a:ln w="15875">
            <a:solidFill>
              <a:srgbClr val="404040"/>
            </a:solidFill>
            <a:round/>
            <a:headEnd/>
            <a:tailEnd type="arrow" w="med" len="med"/>
          </a:ln>
          <a:effectLst>
            <a:outerShdw blurRad="63500" dist="20000" dir="5400000" rotWithShape="0">
              <a:srgbClr val="000000">
                <a:alpha val="37999"/>
              </a:srgbClr>
            </a:outerShdw>
          </a:effectLst>
        </p:spPr>
      </p:cxnSp>
      <p:grpSp>
        <p:nvGrpSpPr>
          <p:cNvPr id="3" name="Group 53"/>
          <p:cNvGrpSpPr>
            <a:grpSpLocks/>
          </p:cNvGrpSpPr>
          <p:nvPr/>
        </p:nvGrpSpPr>
        <p:grpSpPr bwMode="auto">
          <a:xfrm>
            <a:off x="381000" y="3581400"/>
            <a:ext cx="4038600" cy="1055688"/>
            <a:chOff x="382588" y="3606800"/>
            <a:chExt cx="1847850" cy="1055688"/>
          </a:xfrm>
        </p:grpSpPr>
        <p:sp>
          <p:nvSpPr>
            <p:cNvPr id="18490" name="Rectangle 8"/>
            <p:cNvSpPr>
              <a:spLocks noChangeArrowheads="1"/>
            </p:cNvSpPr>
            <p:nvPr/>
          </p:nvSpPr>
          <p:spPr bwMode="auto">
            <a:xfrm>
              <a:off x="382588" y="3606800"/>
              <a:ext cx="1847850" cy="1055688"/>
            </a:xfrm>
            <a:prstGeom prst="rect">
              <a:avLst/>
            </a:prstGeom>
            <a:gradFill rotWithShape="1">
              <a:gsLst>
                <a:gs pos="0">
                  <a:srgbClr val="74F4FF"/>
                </a:gs>
                <a:gs pos="100000">
                  <a:srgbClr val="208ECD"/>
                </a:gs>
              </a:gsLst>
              <a:lin ang="5400000" scaled="1"/>
            </a:gradFill>
            <a:ln w="9525">
              <a:solidFill>
                <a:srgbClr val="208ECD"/>
              </a:solidFill>
              <a:miter lim="800000"/>
              <a:headEnd/>
              <a:tailEnd/>
            </a:ln>
          </p:spPr>
          <p:txBody>
            <a:bodyPr anchor="ctr"/>
            <a:lstStyle/>
            <a:p>
              <a:pPr algn="ctr"/>
              <a:endParaRPr lang="en-US" u="sng" dirty="0">
                <a:solidFill>
                  <a:srgbClr val="FFFFFF"/>
                </a:solidFill>
                <a:latin typeface="Calibri" pitchFamily="-105" charset="0"/>
              </a:endParaRPr>
            </a:p>
          </p:txBody>
        </p:sp>
        <p:sp>
          <p:nvSpPr>
            <p:cNvPr id="31" name="Rectangle 30"/>
            <p:cNvSpPr>
              <a:spLocks noChangeArrowheads="1"/>
            </p:cNvSpPr>
            <p:nvPr/>
          </p:nvSpPr>
          <p:spPr bwMode="auto">
            <a:xfrm>
              <a:off x="870699" y="3683000"/>
              <a:ext cx="1327989" cy="85725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Calibri" pitchFamily="-109" charset="0"/>
                  <a:ea typeface="ＭＳ Ｐゴシック" pitchFamily="-109" charset="-128"/>
                  <a:cs typeface="ＭＳ Ｐゴシック" pitchFamily="-109" charset="-128"/>
                </a:rPr>
                <a:t>Was required to collect and vet content and process it into the strategic plan</a:t>
              </a:r>
              <a:endParaRPr lang="en-US" dirty="0">
                <a:solidFill>
                  <a:schemeClr val="tx1"/>
                </a:solidFill>
                <a:latin typeface="Calibri" pitchFamily="-109" charset="0"/>
                <a:ea typeface="ＭＳ Ｐゴシック" pitchFamily="-109" charset="-128"/>
                <a:cs typeface="ＭＳ Ｐゴシック" pitchFamily="-109" charset="-128"/>
              </a:endParaRPr>
            </a:p>
          </p:txBody>
        </p:sp>
      </p:grpSp>
      <p:grpSp>
        <p:nvGrpSpPr>
          <p:cNvPr id="4" name="Group 57"/>
          <p:cNvGrpSpPr>
            <a:grpSpLocks/>
          </p:cNvGrpSpPr>
          <p:nvPr/>
        </p:nvGrpSpPr>
        <p:grpSpPr bwMode="auto">
          <a:xfrm>
            <a:off x="6324600" y="3597274"/>
            <a:ext cx="2362200" cy="1279525"/>
            <a:chOff x="4716463" y="3606800"/>
            <a:chExt cx="1847850" cy="1055688"/>
          </a:xfrm>
        </p:grpSpPr>
        <p:sp>
          <p:nvSpPr>
            <p:cNvPr id="21" name="Rectangle 20"/>
            <p:cNvSpPr>
              <a:spLocks noChangeArrowheads="1"/>
            </p:cNvSpPr>
            <p:nvPr/>
          </p:nvSpPr>
          <p:spPr bwMode="auto">
            <a:xfrm>
              <a:off x="4716463" y="3606800"/>
              <a:ext cx="1847850" cy="1055688"/>
            </a:xfrm>
            <a:prstGeom prst="rect">
              <a:avLst/>
            </a:prstGeom>
            <a:gradFill rotWithShape="1">
              <a:gsLst>
                <a:gs pos="0">
                  <a:srgbClr val="F2F2F2"/>
                </a:gs>
                <a:gs pos="100000">
                  <a:srgbClr val="A6A6A6"/>
                </a:gs>
              </a:gsLst>
              <a:lin ang="5400000"/>
            </a:gradFill>
            <a:ln w="9525">
              <a:solidFill>
                <a:srgbClr val="595959"/>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rgbClr val="FFFFFF"/>
                </a:solidFill>
                <a:latin typeface="Calibri" pitchFamily="-109" charset="0"/>
                <a:ea typeface="ＭＳ Ｐゴシック" pitchFamily="-109" charset="-128"/>
                <a:cs typeface="ＭＳ Ｐゴシック" pitchFamily="-109" charset="-128"/>
              </a:endParaRPr>
            </a:p>
          </p:txBody>
        </p:sp>
        <p:sp>
          <p:nvSpPr>
            <p:cNvPr id="33" name="Rectangle 32"/>
            <p:cNvSpPr>
              <a:spLocks noChangeArrowheads="1"/>
            </p:cNvSpPr>
            <p:nvPr/>
          </p:nvSpPr>
          <p:spPr bwMode="auto">
            <a:xfrm>
              <a:off x="4745038" y="3621088"/>
              <a:ext cx="1797050" cy="857250"/>
            </a:xfrm>
            <a:prstGeom prst="rect">
              <a:avLst/>
            </a:prstGeom>
            <a:gradFill rotWithShape="1">
              <a:gsLst>
                <a:gs pos="0">
                  <a:srgbClr val="FFFFFF">
                    <a:alpha val="60999"/>
                  </a:srgbClr>
                </a:gs>
                <a:gs pos="10001">
                  <a:srgbClr val="FFFFFF">
                    <a:alpha val="54898"/>
                  </a:srgbClr>
                </a:gs>
                <a:gs pos="100000">
                  <a:srgbClr val="FFFFFF">
                    <a:alpha val="0"/>
                  </a:srgbClr>
                </a:gs>
              </a:gsLst>
              <a:lin ang="5400000"/>
            </a:gra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rgbClr val="FFFFFF"/>
                </a:solidFill>
                <a:latin typeface="Calibri" pitchFamily="-109" charset="0"/>
                <a:ea typeface="ＭＳ Ｐゴシック" pitchFamily="-109" charset="-128"/>
                <a:cs typeface="ＭＳ Ｐゴシック" pitchFamily="-109" charset="-128"/>
              </a:endParaRPr>
            </a:p>
          </p:txBody>
        </p:sp>
      </p:grpSp>
      <p:grpSp>
        <p:nvGrpSpPr>
          <p:cNvPr id="7" name="Group 52"/>
          <p:cNvGrpSpPr>
            <a:grpSpLocks/>
          </p:cNvGrpSpPr>
          <p:nvPr/>
        </p:nvGrpSpPr>
        <p:grpSpPr bwMode="auto">
          <a:xfrm>
            <a:off x="457200" y="5257800"/>
            <a:ext cx="5029200" cy="1055688"/>
            <a:chOff x="1897063" y="5283200"/>
            <a:chExt cx="1847850" cy="1055688"/>
          </a:xfrm>
        </p:grpSpPr>
        <p:sp>
          <p:nvSpPr>
            <p:cNvPr id="18482" name="Rectangle 47"/>
            <p:cNvSpPr>
              <a:spLocks noChangeArrowheads="1"/>
            </p:cNvSpPr>
            <p:nvPr/>
          </p:nvSpPr>
          <p:spPr bwMode="auto">
            <a:xfrm>
              <a:off x="1897063" y="5283200"/>
              <a:ext cx="1847850" cy="1055688"/>
            </a:xfrm>
            <a:prstGeom prst="rect">
              <a:avLst/>
            </a:prstGeom>
            <a:gradFill rotWithShape="1">
              <a:gsLst>
                <a:gs pos="0">
                  <a:srgbClr val="74F4FF"/>
                </a:gs>
                <a:gs pos="100000">
                  <a:srgbClr val="208ECD"/>
                </a:gs>
              </a:gsLst>
              <a:lin ang="5400000" scaled="1"/>
            </a:gradFill>
            <a:ln w="9525">
              <a:solidFill>
                <a:srgbClr val="208ECD"/>
              </a:solidFill>
              <a:miter lim="800000"/>
              <a:headEnd/>
              <a:tailEnd/>
            </a:ln>
          </p:spPr>
          <p:txBody>
            <a:bodyPr anchor="ctr"/>
            <a:lstStyle/>
            <a:p>
              <a:pPr algn="ctr"/>
              <a:endParaRPr lang="en-US" u="sng" dirty="0">
                <a:solidFill>
                  <a:srgbClr val="FFFFFF"/>
                </a:solidFill>
                <a:latin typeface="Calibri" pitchFamily="-105" charset="0"/>
              </a:endParaRPr>
            </a:p>
          </p:txBody>
        </p:sp>
        <p:sp>
          <p:nvSpPr>
            <p:cNvPr id="35" name="Rectangle 34"/>
            <p:cNvSpPr>
              <a:spLocks noChangeArrowheads="1"/>
            </p:cNvSpPr>
            <p:nvPr/>
          </p:nvSpPr>
          <p:spPr bwMode="auto">
            <a:xfrm>
              <a:off x="1930400" y="5303838"/>
              <a:ext cx="1797050" cy="857250"/>
            </a:xfrm>
            <a:prstGeom prst="rect">
              <a:avLst/>
            </a:prstGeom>
            <a:gradFill rotWithShape="1">
              <a:gsLst>
                <a:gs pos="0">
                  <a:srgbClr val="FFFFFF">
                    <a:alpha val="60999"/>
                  </a:srgbClr>
                </a:gs>
                <a:gs pos="10001">
                  <a:srgbClr val="FFFFFF">
                    <a:alpha val="54898"/>
                  </a:srgbClr>
                </a:gs>
                <a:gs pos="100000">
                  <a:srgbClr val="FFFFFF">
                    <a:alpha val="0"/>
                  </a:srgbClr>
                </a:gs>
              </a:gsLst>
              <a:lin ang="5400000"/>
            </a:gra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rgbClr val="FFFFFF"/>
                </a:solidFill>
                <a:latin typeface="Calibri" pitchFamily="-109" charset="0"/>
                <a:ea typeface="ＭＳ Ｐゴシック" pitchFamily="-109" charset="-128"/>
                <a:cs typeface="ＭＳ Ｐゴシック" pitchFamily="-109" charset="-128"/>
              </a:endParaRPr>
            </a:p>
          </p:txBody>
        </p:sp>
      </p:grpSp>
      <p:grpSp>
        <p:nvGrpSpPr>
          <p:cNvPr id="8" name="Group 51"/>
          <p:cNvGrpSpPr>
            <a:grpSpLocks/>
          </p:cNvGrpSpPr>
          <p:nvPr/>
        </p:nvGrpSpPr>
        <p:grpSpPr bwMode="auto">
          <a:xfrm>
            <a:off x="5562600" y="5257800"/>
            <a:ext cx="2751137" cy="1055688"/>
            <a:chOff x="5554663" y="5283200"/>
            <a:chExt cx="1847850" cy="1055688"/>
          </a:xfrm>
        </p:grpSpPr>
        <p:sp>
          <p:nvSpPr>
            <p:cNvPr id="18480" name="Rectangle 48"/>
            <p:cNvSpPr>
              <a:spLocks noChangeArrowheads="1"/>
            </p:cNvSpPr>
            <p:nvPr/>
          </p:nvSpPr>
          <p:spPr bwMode="auto">
            <a:xfrm>
              <a:off x="5554663" y="5283200"/>
              <a:ext cx="1847850" cy="1055688"/>
            </a:xfrm>
            <a:prstGeom prst="rect">
              <a:avLst/>
            </a:prstGeom>
            <a:gradFill rotWithShape="1">
              <a:gsLst>
                <a:gs pos="0">
                  <a:srgbClr val="74F4FF"/>
                </a:gs>
                <a:gs pos="100000">
                  <a:srgbClr val="208ECD"/>
                </a:gs>
              </a:gsLst>
              <a:lin ang="5400000" scaled="1"/>
            </a:gradFill>
            <a:ln w="9525">
              <a:solidFill>
                <a:srgbClr val="208ECD"/>
              </a:solidFill>
              <a:miter lim="800000"/>
              <a:headEnd/>
              <a:tailEnd/>
            </a:ln>
          </p:spPr>
          <p:txBody>
            <a:bodyPr anchor="ctr"/>
            <a:lstStyle/>
            <a:p>
              <a:pPr algn="ctr"/>
              <a:endParaRPr lang="en-US" u="sng" dirty="0">
                <a:solidFill>
                  <a:srgbClr val="FFFFFF"/>
                </a:solidFill>
                <a:latin typeface="Calibri" pitchFamily="-105" charset="0"/>
              </a:endParaRPr>
            </a:p>
          </p:txBody>
        </p:sp>
        <p:sp>
          <p:nvSpPr>
            <p:cNvPr id="36" name="Rectangle 35"/>
            <p:cNvSpPr>
              <a:spLocks noChangeArrowheads="1"/>
            </p:cNvSpPr>
            <p:nvPr/>
          </p:nvSpPr>
          <p:spPr bwMode="auto">
            <a:xfrm>
              <a:off x="5588000" y="5303838"/>
              <a:ext cx="1797050" cy="857250"/>
            </a:xfrm>
            <a:prstGeom prst="rect">
              <a:avLst/>
            </a:prstGeom>
            <a:gradFill rotWithShape="1">
              <a:gsLst>
                <a:gs pos="0">
                  <a:srgbClr val="FFFFFF">
                    <a:alpha val="60999"/>
                  </a:srgbClr>
                </a:gs>
                <a:gs pos="10001">
                  <a:srgbClr val="FFFFFF">
                    <a:alpha val="54898"/>
                  </a:srgbClr>
                </a:gs>
                <a:gs pos="100000">
                  <a:srgbClr val="FFFFFF">
                    <a:alpha val="0"/>
                  </a:srgbClr>
                </a:gs>
              </a:gsLst>
              <a:lin ang="5400000"/>
            </a:gra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rgbClr val="FFFFFF"/>
                </a:solidFill>
                <a:latin typeface="Calibri" pitchFamily="-109" charset="0"/>
                <a:ea typeface="ＭＳ Ｐゴシック" pitchFamily="-109" charset="-128"/>
                <a:cs typeface="ＭＳ Ｐゴシック" pitchFamily="-109" charset="-128"/>
              </a:endParaRPr>
            </a:p>
          </p:txBody>
        </p:sp>
      </p:grpSp>
      <p:sp>
        <p:nvSpPr>
          <p:cNvPr id="18463" name="Rektangel 33"/>
          <p:cNvSpPr>
            <a:spLocks noChangeArrowheads="1"/>
          </p:cNvSpPr>
          <p:nvPr/>
        </p:nvSpPr>
        <p:spPr bwMode="auto">
          <a:xfrm>
            <a:off x="415925" y="3651250"/>
            <a:ext cx="1641476" cy="523220"/>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00000"/>
                </a:solidFill>
                <a:latin typeface="Calibri" pitchFamily="-105" charset="0"/>
                <a:cs typeface="Arial" charset="0"/>
              </a:rPr>
              <a:t>Steering Committee</a:t>
            </a:r>
            <a:endParaRPr lang="en-US" sz="1200" noProof="1">
              <a:solidFill>
                <a:srgbClr val="000000"/>
              </a:solidFill>
              <a:latin typeface="Calibri" pitchFamily="-105" charset="0"/>
              <a:cs typeface="Arial" charset="0"/>
            </a:endParaRPr>
          </a:p>
        </p:txBody>
      </p:sp>
      <p:sp>
        <p:nvSpPr>
          <p:cNvPr id="18465" name="Rektangel 33"/>
          <p:cNvSpPr>
            <a:spLocks noChangeArrowheads="1"/>
          </p:cNvSpPr>
          <p:nvPr/>
        </p:nvSpPr>
        <p:spPr bwMode="auto">
          <a:xfrm>
            <a:off x="6324600" y="3651250"/>
            <a:ext cx="2514600" cy="750975"/>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00000"/>
                </a:solidFill>
                <a:latin typeface="Calibri" pitchFamily="-105" charset="0"/>
                <a:cs typeface="Arial" charset="0"/>
              </a:rPr>
              <a:t>Regional Entities/Pro groups</a:t>
            </a:r>
            <a:endParaRPr lang="en-US" sz="1200" noProof="1">
              <a:solidFill>
                <a:srgbClr val="000000"/>
              </a:solidFill>
              <a:latin typeface="Calibri" pitchFamily="-105" charset="0"/>
              <a:cs typeface="Arial" charset="0"/>
            </a:endParaRPr>
          </a:p>
          <a:p>
            <a:pPr defTabSz="801688">
              <a:spcBef>
                <a:spcPct val="20000"/>
              </a:spcBef>
              <a:buFont typeface="Arial" charset="0"/>
              <a:buChar char="•"/>
            </a:pPr>
            <a:r>
              <a:rPr lang="en-US" sz="1200" noProof="1" smtClean="0">
                <a:solidFill>
                  <a:srgbClr val="000000"/>
                </a:solidFill>
                <a:latin typeface="Calibri" pitchFamily="-105" charset="0"/>
                <a:cs typeface="Arial" charset="0"/>
              </a:rPr>
              <a:t>SANDAG </a:t>
            </a:r>
            <a:endParaRPr lang="en-US" sz="1200" noProof="1">
              <a:solidFill>
                <a:srgbClr val="000000"/>
              </a:solidFill>
              <a:latin typeface="Calibri" pitchFamily="-105" charset="0"/>
              <a:cs typeface="Arial" charset="0"/>
            </a:endParaRPr>
          </a:p>
          <a:p>
            <a:pPr defTabSz="801688">
              <a:spcBef>
                <a:spcPct val="20000"/>
              </a:spcBef>
              <a:buFont typeface="Arial" charset="0"/>
              <a:buChar char="•"/>
            </a:pPr>
            <a:r>
              <a:rPr lang="en-US" sz="1200" noProof="1" smtClean="0">
                <a:solidFill>
                  <a:srgbClr val="000000"/>
                </a:solidFill>
                <a:latin typeface="Calibri" pitchFamily="-105" charset="0"/>
                <a:cs typeface="Arial" charset="0"/>
              </a:rPr>
              <a:t>SanGIS</a:t>
            </a:r>
            <a:endParaRPr lang="en-US" sz="1200" noProof="1">
              <a:solidFill>
                <a:srgbClr val="000000"/>
              </a:solidFill>
              <a:latin typeface="Calibri" pitchFamily="-105" charset="0"/>
              <a:cs typeface="Arial" charset="0"/>
            </a:endParaRPr>
          </a:p>
        </p:txBody>
      </p:sp>
      <p:sp>
        <p:nvSpPr>
          <p:cNvPr id="18467" name="Rektangel 33"/>
          <p:cNvSpPr>
            <a:spLocks noChangeArrowheads="1"/>
          </p:cNvSpPr>
          <p:nvPr/>
        </p:nvSpPr>
        <p:spPr bwMode="auto">
          <a:xfrm>
            <a:off x="381000" y="5327650"/>
            <a:ext cx="1905000" cy="529376"/>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00000"/>
                </a:solidFill>
                <a:latin typeface="Calibri" pitchFamily="-105" charset="0"/>
                <a:cs typeface="Arial" charset="0"/>
              </a:rPr>
              <a:t>Operational Users</a:t>
            </a:r>
            <a:endParaRPr lang="en-US" sz="1200" noProof="1">
              <a:solidFill>
                <a:srgbClr val="000000"/>
              </a:solidFill>
              <a:latin typeface="Calibri" pitchFamily="-105" charset="0"/>
              <a:cs typeface="Arial" charset="0"/>
            </a:endParaRPr>
          </a:p>
          <a:p>
            <a:pPr defTabSz="801688">
              <a:spcBef>
                <a:spcPct val="20000"/>
              </a:spcBef>
              <a:buFont typeface="Arial" charset="0"/>
              <a:buChar char="•"/>
            </a:pPr>
            <a:endParaRPr lang="en-US" sz="1200" noProof="1">
              <a:solidFill>
                <a:srgbClr val="000000"/>
              </a:solidFill>
              <a:latin typeface="Calibri" pitchFamily="-105" charset="0"/>
              <a:cs typeface="Arial" charset="0"/>
            </a:endParaRPr>
          </a:p>
        </p:txBody>
      </p:sp>
      <p:sp>
        <p:nvSpPr>
          <p:cNvPr id="18468" name="Rektangel 33"/>
          <p:cNvSpPr>
            <a:spLocks noChangeArrowheads="1"/>
          </p:cNvSpPr>
          <p:nvPr/>
        </p:nvSpPr>
        <p:spPr bwMode="auto">
          <a:xfrm>
            <a:off x="5578474" y="5327650"/>
            <a:ext cx="2498726" cy="529376"/>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00000"/>
                </a:solidFill>
                <a:latin typeface="Calibri" pitchFamily="-105" charset="0"/>
                <a:cs typeface="Arial" charset="0"/>
              </a:rPr>
              <a:t>GIS Subject Matter Experts</a:t>
            </a:r>
            <a:endParaRPr lang="en-US" sz="1200" noProof="1">
              <a:solidFill>
                <a:srgbClr val="000000"/>
              </a:solidFill>
              <a:latin typeface="Calibri" pitchFamily="-105" charset="0"/>
              <a:cs typeface="Arial" charset="0"/>
            </a:endParaRPr>
          </a:p>
          <a:p>
            <a:pPr defTabSz="801688">
              <a:spcBef>
                <a:spcPct val="20000"/>
              </a:spcBef>
              <a:buFont typeface="Arial" charset="0"/>
              <a:buChar char="•"/>
            </a:pPr>
            <a:endParaRPr lang="en-US" sz="1200" noProof="1">
              <a:solidFill>
                <a:srgbClr val="000000"/>
              </a:solidFill>
              <a:latin typeface="Calibri" pitchFamily="-105" charset="0"/>
              <a:cs typeface="Arial" charset="0"/>
            </a:endParaRPr>
          </a:p>
        </p:txBody>
      </p:sp>
      <p:grpSp>
        <p:nvGrpSpPr>
          <p:cNvPr id="9" name="Group 69"/>
          <p:cNvGrpSpPr/>
          <p:nvPr/>
        </p:nvGrpSpPr>
        <p:grpSpPr>
          <a:xfrm>
            <a:off x="2985793" y="1547237"/>
            <a:ext cx="4862807" cy="1479272"/>
            <a:chOff x="1552576" y="1949450"/>
            <a:chExt cx="5246643" cy="1479272"/>
          </a:xfrm>
        </p:grpSpPr>
        <p:grpSp>
          <p:nvGrpSpPr>
            <p:cNvPr id="10" name="Group 54"/>
            <p:cNvGrpSpPr>
              <a:grpSpLocks/>
            </p:cNvGrpSpPr>
            <p:nvPr/>
          </p:nvGrpSpPr>
          <p:grpSpPr bwMode="auto">
            <a:xfrm>
              <a:off x="1552576" y="1949450"/>
              <a:ext cx="3163888" cy="1055688"/>
              <a:chOff x="1552575" y="1949450"/>
              <a:chExt cx="1846263" cy="1055688"/>
            </a:xfrm>
          </p:grpSpPr>
          <p:sp>
            <p:nvSpPr>
              <p:cNvPr id="6" name="Rectangle 5"/>
              <p:cNvSpPr>
                <a:spLocks noChangeArrowheads="1"/>
              </p:cNvSpPr>
              <p:nvPr/>
            </p:nvSpPr>
            <p:spPr bwMode="auto">
              <a:xfrm>
                <a:off x="1552575" y="1949450"/>
                <a:ext cx="1846263" cy="1055688"/>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rgbClr val="FFFFFF"/>
                  </a:solidFill>
                  <a:latin typeface="Calibri" pitchFamily="-109" charset="0"/>
                  <a:ea typeface="ＭＳ Ｐゴシック" pitchFamily="-109" charset="-128"/>
                  <a:cs typeface="ＭＳ Ｐゴシック" pitchFamily="-109" charset="-128"/>
                </a:endParaRPr>
              </a:p>
            </p:txBody>
          </p:sp>
          <p:sp>
            <p:nvSpPr>
              <p:cNvPr id="28" name="Rectangle 27"/>
              <p:cNvSpPr>
                <a:spLocks noChangeArrowheads="1"/>
              </p:cNvSpPr>
              <p:nvPr/>
            </p:nvSpPr>
            <p:spPr bwMode="auto">
              <a:xfrm>
                <a:off x="1576388" y="1966913"/>
                <a:ext cx="1795462" cy="857250"/>
              </a:xfrm>
              <a:prstGeom prst="rect">
                <a:avLst/>
              </a:prstGeom>
              <a:gradFill rotWithShape="1">
                <a:gsLst>
                  <a:gs pos="0">
                    <a:srgbClr val="FFFFFF">
                      <a:alpha val="60999"/>
                    </a:srgbClr>
                  </a:gs>
                  <a:gs pos="10001">
                    <a:srgbClr val="FFFFFF">
                      <a:alpha val="54898"/>
                    </a:srgbClr>
                  </a:gs>
                  <a:gs pos="100000">
                    <a:srgbClr val="FFFFFF">
                      <a:alpha val="0"/>
                    </a:srgbClr>
                  </a:gs>
                </a:gsLst>
                <a:lin ang="5400000"/>
              </a:gra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rgbClr val="FFFFFF"/>
                  </a:solidFill>
                  <a:latin typeface="Calibri" pitchFamily="-109" charset="0"/>
                  <a:ea typeface="ＭＳ Ｐゴシック" pitchFamily="-109" charset="-128"/>
                  <a:cs typeface="ＭＳ Ｐゴシック" pitchFamily="-109" charset="-128"/>
                </a:endParaRPr>
              </a:p>
            </p:txBody>
          </p:sp>
        </p:grpSp>
        <p:sp>
          <p:nvSpPr>
            <p:cNvPr id="18460" name="Rektangel 33"/>
            <p:cNvSpPr>
              <a:spLocks noChangeArrowheads="1"/>
            </p:cNvSpPr>
            <p:nvPr/>
          </p:nvSpPr>
          <p:spPr bwMode="auto">
            <a:xfrm>
              <a:off x="1558926" y="2012950"/>
              <a:ext cx="5240293" cy="1415772"/>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00000"/>
                  </a:solidFill>
                  <a:latin typeface="Calibri" pitchFamily="-105" charset="0"/>
                  <a:cs typeface="Arial" charset="0"/>
                </a:rPr>
                <a:t>Executive Committee ( </a:t>
              </a:r>
              <a:r>
                <a:rPr lang="en-US" sz="1000" b="1" dirty="0" smtClean="0"/>
                <a:t>alphabetic order </a:t>
              </a:r>
              <a:r>
                <a:rPr lang="en-US" sz="1400" b="1" noProof="1" smtClean="0">
                  <a:solidFill>
                    <a:srgbClr val="000000"/>
                  </a:solidFill>
                  <a:latin typeface="Calibri" pitchFamily="-105" charset="0"/>
                  <a:cs typeface="Arial" charset="0"/>
                </a:rPr>
                <a:t>)</a:t>
              </a:r>
              <a:endParaRPr lang="en-US" sz="1200" noProof="1">
                <a:solidFill>
                  <a:srgbClr val="000000"/>
                </a:solidFill>
                <a:latin typeface="Calibri" pitchFamily="-105" charset="0"/>
                <a:cs typeface="Arial" charset="0"/>
              </a:endParaRPr>
            </a:p>
            <a:p>
              <a:pPr marL="171450" indent="-171450" defTabSz="801688">
                <a:spcBef>
                  <a:spcPct val="20000"/>
                </a:spcBef>
                <a:buFont typeface="Arial" panose="020B0604020202020204" pitchFamily="34" charset="0"/>
                <a:buChar char="•"/>
              </a:pPr>
              <a:r>
                <a:rPr lang="en-US" sz="1200" noProof="1" smtClean="0">
                  <a:solidFill>
                    <a:srgbClr val="000000"/>
                  </a:solidFill>
                  <a:latin typeface="Calibri" pitchFamily="-105" charset="0"/>
                  <a:cs typeface="Arial" charset="0"/>
                </a:rPr>
                <a:t>Sarah Aghassi</a:t>
              </a:r>
              <a:endParaRPr lang="en-US" sz="1200" noProof="1">
                <a:solidFill>
                  <a:srgbClr val="000000"/>
                </a:solidFill>
                <a:latin typeface="Calibri" pitchFamily="-105" charset="0"/>
                <a:cs typeface="Arial" charset="0"/>
              </a:endParaRPr>
            </a:p>
            <a:p>
              <a:pPr marL="171450" indent="-171450" defTabSz="801688">
                <a:spcBef>
                  <a:spcPct val="20000"/>
                </a:spcBef>
                <a:buFont typeface="Arial" panose="020B0604020202020204" pitchFamily="34" charset="0"/>
                <a:buChar char="•"/>
              </a:pPr>
              <a:r>
                <a:rPr lang="en-US" sz="1200" noProof="1" smtClean="0">
                  <a:solidFill>
                    <a:srgbClr val="000000"/>
                  </a:solidFill>
                  <a:latin typeface="Calibri" pitchFamily="-105" charset="0"/>
                  <a:cs typeface="Arial" charset="0"/>
                </a:rPr>
                <a:t>Ernest Dronenburg</a:t>
              </a:r>
            </a:p>
            <a:p>
              <a:pPr marL="171450" indent="-171450" defTabSz="801688">
                <a:spcBef>
                  <a:spcPct val="20000"/>
                </a:spcBef>
                <a:buFont typeface="Arial" panose="020B0604020202020204" pitchFamily="34" charset="0"/>
                <a:buChar char="•"/>
              </a:pPr>
              <a:r>
                <a:rPr lang="en-US" sz="1200" noProof="1" smtClean="0">
                  <a:solidFill>
                    <a:srgbClr val="000000"/>
                  </a:solidFill>
                  <a:latin typeface="Calibri" pitchFamily="-105" charset="0"/>
                  <a:cs typeface="Arial" charset="0"/>
                </a:rPr>
                <a:t>Mikel </a:t>
              </a:r>
              <a:r>
                <a:rPr lang="en-US" sz="1200" noProof="1">
                  <a:solidFill>
                    <a:srgbClr val="000000"/>
                  </a:solidFill>
                  <a:latin typeface="Calibri" pitchFamily="-105" charset="0"/>
                  <a:cs typeface="Arial" charset="0"/>
                </a:rPr>
                <a:t>Haas</a:t>
              </a:r>
            </a:p>
            <a:p>
              <a:pPr defTabSz="801688">
                <a:spcBef>
                  <a:spcPct val="20000"/>
                </a:spcBef>
                <a:buFont typeface="Arial" charset="0"/>
                <a:buChar char="•"/>
              </a:pPr>
              <a:endParaRPr lang="en-US" sz="1200" noProof="1">
                <a:solidFill>
                  <a:srgbClr val="000000"/>
                </a:solidFill>
                <a:latin typeface="Calibri" pitchFamily="-105" charset="0"/>
                <a:cs typeface="Arial" charset="0"/>
              </a:endParaRPr>
            </a:p>
            <a:p>
              <a:pPr defTabSz="801688">
                <a:spcBef>
                  <a:spcPct val="20000"/>
                </a:spcBef>
                <a:buFont typeface="Arial" charset="0"/>
                <a:buChar char="•"/>
              </a:pPr>
              <a:endParaRPr lang="en-US" sz="1200" noProof="1">
                <a:solidFill>
                  <a:srgbClr val="000000"/>
                </a:solidFill>
                <a:latin typeface="Calibri" pitchFamily="-105" charset="0"/>
                <a:cs typeface="Arial" charset="0"/>
              </a:endParaRPr>
            </a:p>
          </p:txBody>
        </p:sp>
        <p:sp>
          <p:nvSpPr>
            <p:cNvPr id="69" name="Rektangel 33"/>
            <p:cNvSpPr>
              <a:spLocks noChangeArrowheads="1"/>
            </p:cNvSpPr>
            <p:nvPr/>
          </p:nvSpPr>
          <p:spPr bwMode="auto">
            <a:xfrm>
              <a:off x="3275013" y="2284941"/>
              <a:ext cx="1700847" cy="941796"/>
            </a:xfrm>
            <a:prstGeom prst="rect">
              <a:avLst/>
            </a:prstGeom>
            <a:noFill/>
            <a:ln w="9525">
              <a:noFill/>
              <a:miter lim="800000"/>
              <a:headEnd/>
              <a:tailEnd/>
            </a:ln>
          </p:spPr>
          <p:txBody>
            <a:bodyPr wrap="square">
              <a:spAutoFit/>
            </a:bodyPr>
            <a:lstStyle/>
            <a:p>
              <a:pPr marL="171450" indent="-171450" defTabSz="801688">
                <a:spcBef>
                  <a:spcPct val="20000"/>
                </a:spcBef>
                <a:buFont typeface="Arial" panose="020B0604020202020204" pitchFamily="34" charset="0"/>
                <a:buChar char="•"/>
              </a:pPr>
              <a:r>
                <a:rPr lang="en-US" sz="1200" noProof="1" smtClean="0">
                  <a:solidFill>
                    <a:srgbClr val="000000"/>
                  </a:solidFill>
                  <a:latin typeface="Calibri" pitchFamily="-105" charset="0"/>
                  <a:cs typeface="Arial" charset="0"/>
                </a:rPr>
                <a:t>Ashish Kakkad</a:t>
              </a:r>
              <a:endParaRPr lang="en-US" sz="1200" noProof="1">
                <a:solidFill>
                  <a:srgbClr val="000000"/>
                </a:solidFill>
                <a:latin typeface="Calibri" pitchFamily="-105" charset="0"/>
                <a:cs typeface="Arial" charset="0"/>
              </a:endParaRPr>
            </a:p>
            <a:p>
              <a:pPr marL="171450" indent="-171450" defTabSz="801688">
                <a:spcBef>
                  <a:spcPct val="20000"/>
                </a:spcBef>
                <a:buFont typeface="Arial" panose="020B0604020202020204" pitchFamily="34" charset="0"/>
                <a:buChar char="•"/>
              </a:pPr>
              <a:r>
                <a:rPr lang="en-US" sz="1200" noProof="1" smtClean="0">
                  <a:solidFill>
                    <a:srgbClr val="000000"/>
                  </a:solidFill>
                  <a:latin typeface="Calibri" pitchFamily="-105" charset="0"/>
                  <a:cs typeface="Arial" charset="0"/>
                </a:rPr>
                <a:t>Ron Lane</a:t>
              </a:r>
            </a:p>
            <a:p>
              <a:pPr marL="171450" indent="-171450" defTabSz="801688">
                <a:spcBef>
                  <a:spcPct val="20000"/>
                </a:spcBef>
                <a:buFont typeface="Arial" panose="020B0604020202020204" pitchFamily="34" charset="0"/>
                <a:buChar char="•"/>
              </a:pPr>
              <a:r>
                <a:rPr lang="en-US" sz="1200" noProof="1" smtClean="0">
                  <a:solidFill>
                    <a:srgbClr val="000000"/>
                  </a:solidFill>
                  <a:latin typeface="Calibri" pitchFamily="-105" charset="0"/>
                  <a:cs typeface="Arial" charset="0"/>
                </a:rPr>
                <a:t>Nick Macchione</a:t>
              </a:r>
              <a:endParaRPr lang="en-US" sz="1200" noProof="1">
                <a:solidFill>
                  <a:srgbClr val="000000"/>
                </a:solidFill>
                <a:latin typeface="Calibri" pitchFamily="-105" charset="0"/>
                <a:cs typeface="Arial" charset="0"/>
              </a:endParaRPr>
            </a:p>
            <a:p>
              <a:pPr defTabSz="801688">
                <a:spcBef>
                  <a:spcPct val="20000"/>
                </a:spcBef>
                <a:buFont typeface="Arial" charset="0"/>
                <a:buChar char="•"/>
              </a:pPr>
              <a:endParaRPr lang="en-US" sz="1200" noProof="1">
                <a:solidFill>
                  <a:srgbClr val="000000"/>
                </a:solidFill>
                <a:latin typeface="Calibri" pitchFamily="-105" charset="0"/>
                <a:cs typeface="Arial" charset="0"/>
              </a:endParaRPr>
            </a:p>
          </p:txBody>
        </p:sp>
      </p:grpSp>
      <p:cxnSp>
        <p:nvCxnSpPr>
          <p:cNvPr id="71" name="Straight Arrow Connector 70"/>
          <p:cNvCxnSpPr>
            <a:cxnSpLocks noChangeShapeType="1"/>
          </p:cNvCxnSpPr>
          <p:nvPr/>
        </p:nvCxnSpPr>
        <p:spPr bwMode="auto">
          <a:xfrm>
            <a:off x="4591685" y="2611165"/>
            <a:ext cx="3178" cy="694009"/>
          </a:xfrm>
          <a:prstGeom prst="straightConnector1">
            <a:avLst/>
          </a:prstGeom>
          <a:noFill/>
          <a:ln w="15875">
            <a:solidFill>
              <a:srgbClr val="404040"/>
            </a:solidFill>
            <a:round/>
            <a:headEnd/>
            <a:tailEnd type="arrow" w="med" len="med"/>
          </a:ln>
          <a:effectLst>
            <a:outerShdw blurRad="63500" dist="20000" dir="5400000" rotWithShape="0">
              <a:srgbClr val="000000">
                <a:alpha val="37999"/>
              </a:srgbClr>
            </a:outerShdw>
          </a:effectLst>
        </p:spPr>
      </p:cxnSp>
      <p:cxnSp>
        <p:nvCxnSpPr>
          <p:cNvPr id="78" name="Straight Connector 77"/>
          <p:cNvCxnSpPr>
            <a:cxnSpLocks noChangeShapeType="1"/>
          </p:cNvCxnSpPr>
          <p:nvPr/>
        </p:nvCxnSpPr>
        <p:spPr bwMode="auto">
          <a:xfrm>
            <a:off x="1314451" y="3305175"/>
            <a:ext cx="6378574" cy="0"/>
          </a:xfrm>
          <a:prstGeom prst="line">
            <a:avLst/>
          </a:prstGeom>
          <a:noFill/>
          <a:ln w="19050">
            <a:solidFill>
              <a:srgbClr val="404040"/>
            </a:solidFill>
            <a:round/>
            <a:headEnd/>
            <a:tailEnd/>
          </a:ln>
          <a:effectLst>
            <a:outerShdw blurRad="63500" dist="20000" dir="5400000" rotWithShape="0">
              <a:srgbClr val="000000">
                <a:alpha val="37999"/>
              </a:srgbClr>
            </a:outerShdw>
          </a:effectLst>
        </p:spPr>
      </p:cxnSp>
      <p:sp>
        <p:nvSpPr>
          <p:cNvPr id="50" name="Rektangel 33"/>
          <p:cNvSpPr>
            <a:spLocks noChangeArrowheads="1"/>
          </p:cNvSpPr>
          <p:nvPr/>
        </p:nvSpPr>
        <p:spPr bwMode="auto">
          <a:xfrm>
            <a:off x="7696200" y="3921002"/>
            <a:ext cx="914400" cy="498598"/>
          </a:xfrm>
          <a:prstGeom prst="rect">
            <a:avLst/>
          </a:prstGeom>
          <a:noFill/>
          <a:ln w="9525">
            <a:noFill/>
            <a:miter lim="800000"/>
            <a:headEnd/>
            <a:tailEnd/>
          </a:ln>
        </p:spPr>
        <p:txBody>
          <a:bodyPr wrap="square">
            <a:spAutoFit/>
          </a:bodyPr>
          <a:lstStyle/>
          <a:p>
            <a:pPr defTabSz="801688">
              <a:spcBef>
                <a:spcPct val="20000"/>
              </a:spcBef>
              <a:buFont typeface="Arial" charset="0"/>
              <a:buChar char="•"/>
            </a:pPr>
            <a:r>
              <a:rPr lang="en-US" sz="1200" noProof="1" smtClean="0">
                <a:solidFill>
                  <a:srgbClr val="000000"/>
                </a:solidFill>
                <a:latin typeface="Calibri" pitchFamily="-105" charset="0"/>
                <a:cs typeface="Arial" charset="0"/>
              </a:rPr>
              <a:t>SDRGC</a:t>
            </a:r>
          </a:p>
          <a:p>
            <a:pPr defTabSz="801688">
              <a:spcBef>
                <a:spcPct val="20000"/>
              </a:spcBef>
              <a:buFont typeface="Arial" charset="0"/>
              <a:buChar char="•"/>
            </a:pPr>
            <a:r>
              <a:rPr lang="en-US" sz="1200" noProof="1" smtClean="0">
                <a:solidFill>
                  <a:srgbClr val="000000"/>
                </a:solidFill>
                <a:latin typeface="Calibri" pitchFamily="-105" charset="0"/>
                <a:cs typeface="Arial" charset="0"/>
              </a:rPr>
              <a:t>ESRI</a:t>
            </a:r>
          </a:p>
        </p:txBody>
      </p:sp>
      <p:cxnSp>
        <p:nvCxnSpPr>
          <p:cNvPr id="57" name="Elbow Connector 56"/>
          <p:cNvCxnSpPr/>
          <p:nvPr/>
        </p:nvCxnSpPr>
        <p:spPr>
          <a:xfrm rot="16200000" flipH="1">
            <a:off x="4114800" y="4267200"/>
            <a:ext cx="990600" cy="381000"/>
          </a:xfrm>
          <a:prstGeom prst="bentConnector3">
            <a:avLst>
              <a:gd name="adj1" fmla="val -1282"/>
            </a:avLst>
          </a:prstGeom>
          <a:ln>
            <a:tailEnd type="arrow"/>
          </a:ln>
        </p:spPr>
        <p:style>
          <a:lnRef idx="2">
            <a:schemeClr val="dk1"/>
          </a:lnRef>
          <a:fillRef idx="0">
            <a:schemeClr val="dk1"/>
          </a:fillRef>
          <a:effectRef idx="1">
            <a:schemeClr val="dk1"/>
          </a:effectRef>
          <a:fontRef idx="minor">
            <a:schemeClr val="tx1"/>
          </a:fontRef>
        </p:style>
      </p:cxnSp>
      <p:sp>
        <p:nvSpPr>
          <p:cNvPr id="61" name="Rectangle 60"/>
          <p:cNvSpPr>
            <a:spLocks noChangeArrowheads="1"/>
          </p:cNvSpPr>
          <p:nvPr/>
        </p:nvSpPr>
        <p:spPr bwMode="auto">
          <a:xfrm>
            <a:off x="1981200" y="5334000"/>
            <a:ext cx="2902408" cy="85725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400" dirty="0" smtClean="0">
                <a:solidFill>
                  <a:schemeClr val="tx1"/>
                </a:solidFill>
                <a:latin typeface="Calibri" pitchFamily="-109" charset="0"/>
                <a:ea typeface="ＭＳ Ｐゴシック" pitchFamily="-109" charset="-128"/>
                <a:cs typeface="ＭＳ Ｐゴシック" pitchFamily="-109" charset="-128"/>
              </a:rPr>
              <a:t>Were required to research concepts and ideas of current and future operational uses of GIS</a:t>
            </a:r>
            <a:endParaRPr lang="en-US" sz="1400" dirty="0">
              <a:solidFill>
                <a:schemeClr val="tx1"/>
              </a:solidFill>
              <a:latin typeface="Calibri" pitchFamily="-109" charset="0"/>
              <a:ea typeface="ＭＳ Ｐゴシック" pitchFamily="-109" charset="-128"/>
              <a:cs typeface="ＭＳ Ｐゴシック" pitchFamily="-109" charset="-128"/>
            </a:endParaRPr>
          </a:p>
        </p:txBody>
      </p:sp>
      <p:sp>
        <p:nvSpPr>
          <p:cNvPr id="62" name="Rectangle 61"/>
          <p:cNvSpPr>
            <a:spLocks noChangeArrowheads="1"/>
          </p:cNvSpPr>
          <p:nvPr/>
        </p:nvSpPr>
        <p:spPr bwMode="auto">
          <a:xfrm>
            <a:off x="5715000" y="5562600"/>
            <a:ext cx="2438400" cy="62865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smtClean="0">
                <a:solidFill>
                  <a:schemeClr val="tx1"/>
                </a:solidFill>
                <a:latin typeface="Calibri" pitchFamily="-109" charset="0"/>
                <a:ea typeface="ＭＳ Ｐゴシック" pitchFamily="-109" charset="-128"/>
                <a:cs typeface="ＭＳ Ｐゴシック" pitchFamily="-109" charset="-128"/>
              </a:rPr>
              <a:t>Were required to research the potential concepts and strategies using specific GIS technology</a:t>
            </a:r>
            <a:endParaRPr lang="en-US" sz="1200" dirty="0">
              <a:solidFill>
                <a:schemeClr val="tx1"/>
              </a:solidFill>
              <a:latin typeface="Calibri" pitchFamily="-109" charset="0"/>
              <a:ea typeface="ＭＳ Ｐゴシック" pitchFamily="-109" charset="-128"/>
              <a:cs typeface="ＭＳ Ｐゴシック" pitchFamily="-109" charset="-128"/>
            </a:endParaRPr>
          </a:p>
        </p:txBody>
      </p:sp>
      <p:sp>
        <p:nvSpPr>
          <p:cNvPr id="12" name="Rectangle 11"/>
          <p:cNvSpPr/>
          <p:nvPr/>
        </p:nvSpPr>
        <p:spPr>
          <a:xfrm>
            <a:off x="792427" y="338666"/>
            <a:ext cx="7686143" cy="769441"/>
          </a:xfrm>
          <a:prstGeom prst="rect">
            <a:avLst/>
          </a:prstGeom>
        </p:spPr>
        <p:txBody>
          <a:bodyPr wrap="none">
            <a:spAutoFit/>
          </a:bodyPr>
          <a:lstStyle/>
          <a:p>
            <a:r>
              <a:rPr lang="en-US" sz="4400" dirty="0" smtClean="0"/>
              <a:t>Committee Participants and Jobs</a:t>
            </a:r>
            <a:endParaRPr lang="en-US" sz="4400" dirty="0"/>
          </a:p>
        </p:txBody>
      </p:sp>
    </p:spTree>
    <p:extLst>
      <p:ext uri="{BB962C8B-B14F-4D97-AF65-F5344CB8AC3E}">
        <p14:creationId xmlns:p14="http://schemas.microsoft.com/office/powerpoint/2010/main" val="3607499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8F50FB7AE94442BD2F58823DF1C488" ma:contentTypeVersion="26" ma:contentTypeDescription="Create a new document." ma:contentTypeScope="" ma:versionID="211664207a9508d60ec36b0a2d526f44">
  <xsd:schema xmlns:xsd="http://www.w3.org/2001/XMLSchema" xmlns:xs="http://www.w3.org/2001/XMLSchema" xmlns:p="http://schemas.microsoft.com/office/2006/metadata/properties" xmlns:ns1="http://schemas.microsoft.com/sharepoint/v3" xmlns:ns2="952e4a77-dc0d-44ec-b9c4-c6831493c744" xmlns:ns3="dee199bb-2399-40a9-a792-be83fef8cb8b" targetNamespace="http://schemas.microsoft.com/office/2006/metadata/properties" ma:root="true" ma:fieldsID="fbb7bd6203a9efea2452b6c07e6a1e4f" ns1:_="" ns2:_="" ns3:_="">
    <xsd:import namespace="http://schemas.microsoft.com/sharepoint/v3"/>
    <xsd:import namespace="952e4a77-dc0d-44ec-b9c4-c6831493c744"/>
    <xsd:import namespace="dee199bb-2399-40a9-a792-be83fef8cb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ServiceOCR" minOccurs="0"/>
                <xsd:element ref="ns3:MediaLengthInSecond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52e4a77-dc0d-44ec-b9c4-c6831493c7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199bb-2399-40a9-a792-be83fef8cb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Expiration" staticId="0x010100498F50FB7AE94442BD2F58823DF1C488|-51046458" UniqueId="008d6ad6-60c2-4f45-ade4-6a56095fc37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61</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ExpireDateSaved xmlns="http://schemas.microsoft.com/sharepoint/v3" xsi:nil="true"/>
    <_dlc_ExpireDate xmlns="http://schemas.microsoft.com/sharepoint/v3">2022-03-13T23:57:34+00:00</_dlc_ExpireDate>
  </documentManagement>
</p:properties>
</file>

<file path=customXml/itemProps1.xml><?xml version="1.0" encoding="utf-8"?>
<ds:datastoreItem xmlns:ds="http://schemas.openxmlformats.org/officeDocument/2006/customXml" ds:itemID="{1D9E9189-05CF-4E50-A6CF-5A8515BA6518}"/>
</file>

<file path=customXml/itemProps2.xml><?xml version="1.0" encoding="utf-8"?>
<ds:datastoreItem xmlns:ds="http://schemas.openxmlformats.org/officeDocument/2006/customXml" ds:itemID="{103B3248-CBC3-43B3-B48F-89B9A3FD5B35}"/>
</file>

<file path=customXml/itemProps3.xml><?xml version="1.0" encoding="utf-8"?>
<ds:datastoreItem xmlns:ds="http://schemas.openxmlformats.org/officeDocument/2006/customXml" ds:itemID="{91D32593-831E-49CB-A84C-82C6F4BB3BA6}"/>
</file>

<file path=customXml/itemProps4.xml><?xml version="1.0" encoding="utf-8"?>
<ds:datastoreItem xmlns:ds="http://schemas.openxmlformats.org/officeDocument/2006/customXml" ds:itemID="{E1D8D007-259D-4EB6-8D6C-82DD84FA4EF0}"/>
</file>

<file path=docProps/app.xml><?xml version="1.0" encoding="utf-8"?>
<Properties xmlns="http://schemas.openxmlformats.org/officeDocument/2006/extended-properties" xmlns:vt="http://schemas.openxmlformats.org/officeDocument/2006/docPropsVTypes">
  <TotalTime>5419</TotalTime>
  <Words>1617</Words>
  <Application>Microsoft Office PowerPoint</Application>
  <PresentationFormat>On-screen Show (4:3)</PresentationFormat>
  <Paragraphs>196</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Why we did it</vt:lpstr>
      <vt:lpstr>What we wanted</vt:lpstr>
      <vt:lpstr>PowerPoint Presentation</vt:lpstr>
      <vt:lpstr>PowerPoint Presentation</vt:lpstr>
      <vt:lpstr>Detailed Summary</vt:lpstr>
      <vt:lpstr>PowerPoint Presentation</vt:lpstr>
      <vt:lpstr>PowerPoint Presentation</vt:lpstr>
      <vt:lpstr>Timeline</vt:lpstr>
      <vt:lpstr>How did we do this?</vt:lpstr>
      <vt:lpstr>Here we are today</vt:lpstr>
      <vt:lpstr>It is done</vt:lpstr>
      <vt:lpstr>Summary of Plan</vt:lpstr>
      <vt:lpstr>PowerPoint Presentation</vt:lpstr>
      <vt:lpstr>Many Missions</vt:lpstr>
      <vt:lpstr>PowerPoint Presentation</vt:lpstr>
      <vt:lpstr>PowerPoint Presentation</vt:lpstr>
      <vt:lpstr>PowerPoint Presentation</vt:lpstr>
      <vt:lpstr>Easy to use</vt:lpstr>
      <vt:lpstr>Built as a reference</vt:lpstr>
      <vt:lpstr>Maintain a 2 year discipline clock</vt:lpstr>
      <vt:lpstr>  “We have a strategic plan….  It’s called doing things.” -Herb Kelleher   Done Done and Done  Thank you</vt:lpstr>
    </vt:vector>
  </TitlesOfParts>
  <Company>County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COSD</dc:creator>
  <cp:lastModifiedBy>Hewlett-Packard</cp:lastModifiedBy>
  <cp:revision>125</cp:revision>
  <dcterms:created xsi:type="dcterms:W3CDTF">2012-08-28T19:53:19Z</dcterms:created>
  <dcterms:modified xsi:type="dcterms:W3CDTF">2014-03-14T16:43:12Z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0x010100498F50FB7AE94442BD2F58823DF1C488</vt:lpwstr>
  </property>
  <property fmtid="{D5CDD505-2E9C-101B-9397-08002B2CF9AE}" pid="4" name="_dlc_policyId">
    <vt:lpwstr>0x010100498F50FB7AE94442BD2F58823DF1C488|-51046458</vt:lpwstr>
  </property>
  <property fmtid="{D5CDD505-2E9C-101B-9397-08002B2CF9AE}" pid="5" name="ItemRetentionFormula">
    <vt:lpwstr>&lt;formula id="Microsoft.Office.RecordsManagement.PolicyFeatures.Expiration.Formula.BuiltIn"&gt;&lt;number&gt;61&lt;/number&gt;&lt;property&gt;Created&lt;/property&gt;&lt;propertyId&gt;8c06beca-0777-48f7-91c7-6da68bc07b69&lt;/propertyId&gt;&lt;period&gt;days&lt;/period&gt;&lt;/formula&gt;</vt:lpwstr>
  </property>
</Properties>
</file>