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6"/>
  </p:notesMasterIdLst>
  <p:handoutMasterIdLst>
    <p:handoutMasterId r:id="rId27"/>
  </p:handoutMasterIdLst>
  <p:sldIdLst>
    <p:sldId id="305" r:id="rId2"/>
    <p:sldId id="306" r:id="rId3"/>
    <p:sldId id="311" r:id="rId4"/>
    <p:sldId id="323" r:id="rId5"/>
    <p:sldId id="312" r:id="rId6"/>
    <p:sldId id="313" r:id="rId7"/>
    <p:sldId id="314" r:id="rId8"/>
    <p:sldId id="316" r:id="rId9"/>
    <p:sldId id="317" r:id="rId10"/>
    <p:sldId id="324" r:id="rId11"/>
    <p:sldId id="325" r:id="rId12"/>
    <p:sldId id="327" r:id="rId13"/>
    <p:sldId id="328" r:id="rId14"/>
    <p:sldId id="329" r:id="rId15"/>
    <p:sldId id="330" r:id="rId16"/>
    <p:sldId id="331" r:id="rId17"/>
    <p:sldId id="318" r:id="rId18"/>
    <p:sldId id="332" r:id="rId19"/>
    <p:sldId id="333" r:id="rId20"/>
    <p:sldId id="334" r:id="rId21"/>
    <p:sldId id="335" r:id="rId22"/>
    <p:sldId id="321" r:id="rId23"/>
    <p:sldId id="320" r:id="rId24"/>
    <p:sldId id="319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047"/>
    <a:srgbClr val="336699"/>
    <a:srgbClr val="FFCC66"/>
    <a:srgbClr val="E4AF62"/>
    <a:srgbClr val="759A5C"/>
    <a:srgbClr val="DE9F42"/>
    <a:srgbClr val="3F949B"/>
    <a:srgbClr val="53D2FF"/>
    <a:srgbClr val="47CFFF"/>
    <a:srgbClr val="1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01" autoAdjust="0"/>
  </p:normalViewPr>
  <p:slideViewPr>
    <p:cSldViewPr snapToGrid="0">
      <p:cViewPr>
        <p:scale>
          <a:sx n="66" d="100"/>
          <a:sy n="66" d="100"/>
        </p:scale>
        <p:origin x="-21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484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928691-3572-4A02-8C35-9CDBD9B2762D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B35574-1664-45D4-8627-79384F408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7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3B2377-496D-4F70-BFFE-A9FFEBCD65DB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C292D6-23A3-4CF1-8304-963F8C66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2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SDRGC:</a:t>
            </a:r>
            <a:r>
              <a:rPr lang="en-US" baseline="0" dirty="0" smtClean="0"/>
              <a:t> How many ArcGIS 9.3? 10.0? 10.1? 10.2?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organization adopted "ISO", derived from the Greek word </a:t>
            </a:r>
            <a:r>
              <a:rPr lang="en-US" dirty="0" err="1" smtClean="0"/>
              <a:t>isos</a:t>
            </a:r>
            <a:r>
              <a:rPr lang="en-US" dirty="0" smtClean="0"/>
              <a:t> (</a:t>
            </a:r>
            <a:r>
              <a:rPr lang="en-US" dirty="0" err="1" smtClean="0"/>
              <a:t>ἴσος</a:t>
            </a:r>
            <a:r>
              <a:rPr lang="en-US" dirty="0" smtClean="0"/>
              <a:t>, meaning equal), as its abbreviated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747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0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19139 Elements Worksheet – 7 pages,</a:t>
            </a:r>
            <a:r>
              <a:rPr lang="en-US" baseline="0" dirty="0" smtClean="0"/>
              <a:t> 291 Rows</a:t>
            </a:r>
          </a:p>
          <a:p>
            <a:r>
              <a:rPr lang="en-US" baseline="0" dirty="0" smtClean="0"/>
              <a:t>Details Worksheet – 2 pages, 75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Multi-page document with screen captures,</a:t>
            </a:r>
            <a:r>
              <a:rPr lang="en-US" baseline="0" dirty="0" smtClean="0"/>
              <a:t> pointers, and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92D6-23A3-4CF1-8304-963F8C6640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09552"/>
            <a:ext cx="9143245" cy="685743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56558" y="1040918"/>
            <a:ext cx="7516484" cy="1886669"/>
          </a:xfrm>
        </p:spPr>
        <p:txBody>
          <a:bodyPr lIns="0" anchor="b"/>
          <a:lstStyle>
            <a:lvl1pPr algn="l">
              <a:defRPr b="1">
                <a:solidFill>
                  <a:srgbClr val="E780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6558" y="2989048"/>
            <a:ext cx="5601419" cy="1752600"/>
          </a:xfrm>
        </p:spPr>
        <p:txBody>
          <a:bodyPr lIns="0"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 descr="\\psf\Host\Volumes\graphics\CREATIVE SERVICES\LOGOS\SANDAG\SANDAG---LOGO---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" y="403637"/>
            <a:ext cx="2816973" cy="49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6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155560"/>
            <a:ext cx="9143245" cy="685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5" y="97767"/>
            <a:ext cx="8508521" cy="1143000"/>
          </a:xfrm>
          <a:ln>
            <a:noFill/>
          </a:ln>
        </p:spPr>
        <p:txBody>
          <a:bodyPr/>
          <a:lstStyle>
            <a:lvl1pPr algn="l">
              <a:defRPr b="1" cap="none" normalizeH="0" baseline="0">
                <a:solidFill>
                  <a:srgbClr val="E780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26" y="1325302"/>
            <a:ext cx="8525774" cy="4800862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3277" y="6500124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649EE1-A139-4047-AFFA-E90611D36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3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46" y="1600200"/>
            <a:ext cx="8399253" cy="45259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9EE1-A139-4047-AFFA-E90611D36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>
          <a:schemeClr val="accent1"/>
        </a:buClr>
        <a:buSzPct val="101000"/>
        <a:buFont typeface="Arial" pitchFamily="34" charset="0"/>
        <a:buChar char="•"/>
        <a:defRPr sz="32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10000"/>
              <a:lumOff val="9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hyperlink" Target="http://blogs.esri.com/esri/arcgis/2011/01/06/a-new-approach-for-metadata-with-arcgis-10-part-2/" TargetMode="External"/><Relationship Id="rId7" Type="http://schemas.openxmlformats.org/officeDocument/2006/relationships/image" Target="../media/image16.tmp"/><Relationship Id="rId2" Type="http://schemas.openxmlformats.org/officeDocument/2006/relationships/hyperlink" Target="http://blogs.esri.com/esri/arcgis/2011/01/03/a-new-approach-for-metadata-with-arcgis-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9.tmp"/><Relationship Id="rId4" Type="http://schemas.openxmlformats.org/officeDocument/2006/relationships/hyperlink" Target="http://blogs.esri.com/esri/arcgis/2011/01/12/a-new-approach-for-metadata-with-arcgis-10-part-3/" TargetMode="External"/><Relationship Id="rId9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esri.com/en/downloads/samples-and-utilities/view/productid/17/metaid/193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Status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Presentation to the San Diego Regional GIS Council</a:t>
            </a:r>
          </a:p>
          <a:p>
            <a:r>
              <a:rPr lang="en-US" dirty="0" smtClean="0"/>
              <a:t>April 23,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3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“tools”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ArcGIS Resources Blog: 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new approach for Metadata with ArcGIS 10 (</a:t>
            </a:r>
            <a:r>
              <a:rPr lang="en-US" sz="2400" dirty="0" smtClean="0"/>
              <a:t>parts 1, 2, 3)</a:t>
            </a:r>
            <a:endParaRPr lang="en-US" sz="2400" dirty="0"/>
          </a:p>
          <a:p>
            <a:r>
              <a:rPr lang="en-US" dirty="0" smtClean="0"/>
              <a:t>ArcGIS </a:t>
            </a:r>
            <a:r>
              <a:rPr lang="en-US" dirty="0"/>
              <a:t>Metadata Toolkit 10.1 SP1</a:t>
            </a:r>
            <a:endParaRPr lang="en-US" dirty="0" smtClean="0"/>
          </a:p>
          <a:p>
            <a:pPr lvl="1"/>
            <a:r>
              <a:rPr lang="en-US" dirty="0"/>
              <a:t>ArcGIS Metadata Toolkit.pdf </a:t>
            </a:r>
            <a:endParaRPr lang="en-US" dirty="0" smtClean="0"/>
          </a:p>
          <a:p>
            <a:pPr lvl="1"/>
            <a:r>
              <a:rPr lang="en-US" dirty="0"/>
              <a:t>ArcGISmetadataEditor.xml </a:t>
            </a:r>
            <a:endParaRPr lang="en-US" dirty="0" smtClean="0"/>
          </a:p>
          <a:p>
            <a:pPr lvl="1"/>
            <a:r>
              <a:rPr lang="en-US" dirty="0"/>
              <a:t>ArcGIS Metadata Details.xls </a:t>
            </a:r>
          </a:p>
          <a:p>
            <a:r>
              <a:rPr lang="en-US" dirty="0" err="1" smtClean="0"/>
              <a:t>SanGIS</a:t>
            </a:r>
            <a:r>
              <a:rPr lang="en-US" dirty="0" smtClean="0"/>
              <a:t> </a:t>
            </a:r>
            <a:r>
              <a:rPr lang="en-US" dirty="0"/>
              <a:t>Recommendations Spreadsheet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 new approach for Metadata with ArcGIS </a:t>
            </a:r>
            <a:r>
              <a:rPr lang="en-US" sz="3200" dirty="0" smtClean="0"/>
              <a:t>10 (circa 2011)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71" y="1325302"/>
            <a:ext cx="8536329" cy="5225969"/>
          </a:xfrm>
        </p:spPr>
        <p:txBody>
          <a:bodyPr>
            <a:normAutofit fontScale="92500" lnSpcReduction="10000"/>
          </a:bodyPr>
          <a:lstStyle/>
          <a:p>
            <a:endParaRPr lang="en-US" sz="1400" dirty="0" smtClean="0">
              <a:hlinkClick r:id="rId2"/>
            </a:endParaRPr>
          </a:p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endParaRPr lang="en-US" sz="1400" dirty="0">
              <a:hlinkClick r:id="rId2"/>
            </a:endParaRPr>
          </a:p>
          <a:p>
            <a:endParaRPr lang="en-US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://blogs.esri.com/esri/arcgis/2011/01/03/a-new-approach-for-metadata-with-arcgis-10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3"/>
              </a:rPr>
              <a:t>http://blogs.esri.com/esri/arcgis/2011/01/06/a-new-approach-for-metadata-with-arcgis-10-part-2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4"/>
              </a:rPr>
              <a:t>http://blogs.esri.com/esri/arcgis/2011/01/12/a-new-approach-for-metadata-with-arcgis-10-part-3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6" y="1319507"/>
            <a:ext cx="3444296" cy="14699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5" y="1484111"/>
            <a:ext cx="3183045" cy="17104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20" y="1667283"/>
            <a:ext cx="3009639" cy="1666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7" y="3911536"/>
            <a:ext cx="2219549" cy="11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440" y="3911536"/>
            <a:ext cx="2505650" cy="11892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914" y="3970117"/>
            <a:ext cx="2256325" cy="11476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7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Metadata Toolkit 10.1 SP1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toolkit is a set of folders with </a:t>
            </a:r>
            <a:endParaRPr lang="en-US" dirty="0" smtClean="0"/>
          </a:p>
          <a:p>
            <a:pPr lvl="1"/>
            <a:r>
              <a:rPr lang="en-US" dirty="0" smtClean="0"/>
              <a:t>XML </a:t>
            </a:r>
            <a:r>
              <a:rPr lang="en-US" dirty="0"/>
              <a:t>metadata </a:t>
            </a:r>
            <a:r>
              <a:rPr lang="en-US" dirty="0" smtClean="0"/>
              <a:t>samples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etadata </a:t>
            </a:r>
            <a:r>
              <a:rPr lang="en-US" dirty="0"/>
              <a:t>format </a:t>
            </a:r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Custom </a:t>
            </a:r>
            <a:r>
              <a:rPr lang="en-US" dirty="0"/>
              <a:t>style </a:t>
            </a:r>
            <a:r>
              <a:rPr lang="en-US" dirty="0" smtClean="0"/>
              <a:t>sheets</a:t>
            </a:r>
            <a:endParaRPr lang="en-US" dirty="0"/>
          </a:p>
          <a:p>
            <a:r>
              <a:rPr lang="en-US" dirty="0" smtClean="0"/>
              <a:t>Knowledge </a:t>
            </a:r>
            <a:r>
              <a:rPr lang="en-US" dirty="0"/>
              <a:t>of Visual Studio </a:t>
            </a:r>
            <a:r>
              <a:rPr lang="en-US" dirty="0" smtClean="0"/>
              <a:t>useful</a:t>
            </a:r>
          </a:p>
          <a:p>
            <a:r>
              <a:rPr lang="en-US" dirty="0" smtClean="0"/>
              <a:t>No toolkit software to install</a:t>
            </a:r>
            <a:r>
              <a:rPr lang="en-US" dirty="0"/>
              <a:t>, just </a:t>
            </a:r>
            <a:r>
              <a:rPr lang="en-US" dirty="0" smtClean="0"/>
              <a:t>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support.esri.com/en/downloads/samples-and-utilities/view/productid/17/metaid/1937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ArcGIS Metadata Toolkit.pdf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 page document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98" y="2396291"/>
            <a:ext cx="2487193" cy="3228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48" y="2315266"/>
            <a:ext cx="2476075" cy="3217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01" y="2222666"/>
            <a:ext cx="2468210" cy="3217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56" y="2141641"/>
            <a:ext cx="2471057" cy="32172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9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4" y="3350160"/>
            <a:ext cx="118512" cy="1052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" y="1103156"/>
            <a:ext cx="4991463" cy="2428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ArcGISmetadataEditor.xml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5" y="3722889"/>
            <a:ext cx="4483387" cy="29325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69" y="1956913"/>
            <a:ext cx="4183155" cy="4051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1273203" y="5474834"/>
            <a:ext cx="1863525" cy="394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87744" y="4896104"/>
            <a:ext cx="1817227" cy="497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6056" y="2118167"/>
            <a:ext cx="3078866" cy="520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50066" y="1033706"/>
            <a:ext cx="1145893" cy="251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ArcGIS Metadata Details.xls 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1360049"/>
            <a:ext cx="5846923" cy="19826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4" y="2494952"/>
            <a:ext cx="5887978" cy="23664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17" y="3784932"/>
            <a:ext cx="6415683" cy="2245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257063" y="4004841"/>
            <a:ext cx="868102" cy="462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75363" y="3842808"/>
            <a:ext cx="1620456" cy="578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SanGIS</a:t>
            </a:r>
            <a:r>
              <a:rPr lang="en-US" dirty="0"/>
              <a:t> Recommendations Spreadsheet 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" y="1193801"/>
            <a:ext cx="7755038" cy="50217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Required:</a:t>
            </a:r>
          </a:p>
          <a:p>
            <a:r>
              <a:rPr lang="en-US" dirty="0" smtClean="0"/>
              <a:t>Publication Date</a:t>
            </a:r>
          </a:p>
          <a:p>
            <a:r>
              <a:rPr lang="en-US" dirty="0" smtClean="0"/>
              <a:t>Date-of-the-Data</a:t>
            </a:r>
          </a:p>
          <a:p>
            <a:pPr lvl="1"/>
            <a:r>
              <a:rPr lang="en-US" dirty="0" smtClean="0"/>
              <a:t>Edition Date and/or</a:t>
            </a:r>
          </a:p>
          <a:p>
            <a:pPr lvl="1"/>
            <a:r>
              <a:rPr lang="en-US" dirty="0" smtClean="0"/>
              <a:t>Temporal Instant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Optional:</a:t>
            </a:r>
            <a:endParaRPr lang="en-US" b="1" dirty="0"/>
          </a:p>
          <a:p>
            <a:r>
              <a:rPr lang="en-US" dirty="0" smtClean="0"/>
              <a:t>Creation Date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products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Editor Manual</a:t>
            </a:r>
          </a:p>
          <a:p>
            <a:r>
              <a:rPr lang="en-US" dirty="0"/>
              <a:t>Quick Reference Guide</a:t>
            </a:r>
          </a:p>
          <a:p>
            <a:r>
              <a:rPr lang="en-US" dirty="0"/>
              <a:t>Metadata Custom </a:t>
            </a:r>
            <a:r>
              <a:rPr lang="en-US" dirty="0" err="1"/>
              <a:t>Stylesheet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Display</a:t>
            </a:r>
          </a:p>
          <a:p>
            <a:pPr lvl="1"/>
            <a:r>
              <a:rPr lang="en-US" dirty="0"/>
              <a:t>Publishing</a:t>
            </a:r>
          </a:p>
          <a:p>
            <a:pPr lvl="1"/>
            <a:r>
              <a:rPr lang="en-US" dirty="0"/>
              <a:t>Editing (flag required elements)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Metadata Editor </a:t>
            </a:r>
            <a:r>
              <a:rPr lang="en-US" dirty="0" smtClean="0"/>
              <a:t>Manual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6" y="1325563"/>
            <a:ext cx="2293405" cy="29454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59" y="1365738"/>
            <a:ext cx="2248008" cy="2905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67" y="1324214"/>
            <a:ext cx="2272265" cy="29468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24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GIS Metadata Working Group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John </a:t>
            </a:r>
            <a:r>
              <a:rPr lang="en-US" dirty="0" err="1"/>
              <a:t>Hofmockel</a:t>
            </a:r>
            <a:r>
              <a:rPr lang="en-US" dirty="0"/>
              <a:t> (SANDAG)</a:t>
            </a:r>
          </a:p>
          <a:p>
            <a:r>
              <a:rPr lang="en-US" dirty="0"/>
              <a:t>Brad Lind (</a:t>
            </a:r>
            <a:r>
              <a:rPr lang="en-US" dirty="0" err="1"/>
              <a:t>SanGIS</a:t>
            </a:r>
            <a:r>
              <a:rPr lang="en-US" dirty="0"/>
              <a:t>)</a:t>
            </a:r>
          </a:p>
          <a:p>
            <a:r>
              <a:rPr lang="en-US" dirty="0"/>
              <a:t>Louise Wedley (</a:t>
            </a:r>
            <a:r>
              <a:rPr lang="en-US" dirty="0" err="1"/>
              <a:t>SanGIS</a:t>
            </a:r>
            <a:r>
              <a:rPr lang="en-US" dirty="0"/>
              <a:t>)</a:t>
            </a:r>
          </a:p>
          <a:p>
            <a:r>
              <a:rPr lang="en-US" dirty="0"/>
              <a:t>Scott </a:t>
            </a:r>
            <a:r>
              <a:rPr lang="en-US" dirty="0" err="1"/>
              <a:t>Daescher</a:t>
            </a:r>
            <a:r>
              <a:rPr lang="en-US" dirty="0"/>
              <a:t> (City of San Diego)</a:t>
            </a:r>
          </a:p>
          <a:p>
            <a:r>
              <a:rPr lang="en-US" dirty="0"/>
              <a:t>Melanie Casey (County of San Diego)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others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Sign-up sheet for Regional GIS Metadata Working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Meeting Dates:</a:t>
            </a:r>
          </a:p>
          <a:p>
            <a:pPr marL="0" indent="0">
              <a:buNone/>
            </a:pPr>
            <a:r>
              <a:rPr lang="en-US" sz="2000" dirty="0" smtClean="0"/>
              <a:t>Jan </a:t>
            </a:r>
            <a:r>
              <a:rPr lang="en-US" sz="2000" dirty="0" smtClean="0"/>
              <a:t>16</a:t>
            </a:r>
          </a:p>
          <a:p>
            <a:pPr marL="0" indent="0">
              <a:buNone/>
            </a:pPr>
            <a:r>
              <a:rPr lang="en-US" sz="2000" dirty="0" smtClean="0"/>
              <a:t>Jan 30</a:t>
            </a:r>
          </a:p>
          <a:p>
            <a:pPr marL="0" indent="0">
              <a:buNone/>
            </a:pPr>
            <a:r>
              <a:rPr lang="en-US" sz="2000" dirty="0" smtClean="0"/>
              <a:t>Feb 13</a:t>
            </a:r>
          </a:p>
          <a:p>
            <a:pPr marL="0" indent="0">
              <a:buNone/>
            </a:pPr>
            <a:r>
              <a:rPr lang="en-US" sz="2000" dirty="0" smtClean="0"/>
              <a:t>Feb 25</a:t>
            </a:r>
          </a:p>
          <a:p>
            <a:pPr marL="0" indent="0">
              <a:buNone/>
            </a:pPr>
            <a:r>
              <a:rPr lang="en-US" sz="2000" dirty="0" smtClean="0"/>
              <a:t>Mar 13</a:t>
            </a:r>
          </a:p>
          <a:p>
            <a:pPr marL="0" indent="0">
              <a:buNone/>
            </a:pPr>
            <a:r>
              <a:rPr lang="en-US" sz="2000" dirty="0" smtClean="0"/>
              <a:t>Mar </a:t>
            </a:r>
            <a:r>
              <a:rPr lang="en-US" sz="2000" dirty="0" smtClean="0"/>
              <a:t>26</a:t>
            </a:r>
          </a:p>
          <a:p>
            <a:pPr marL="0" indent="0">
              <a:buNone/>
            </a:pPr>
            <a:r>
              <a:rPr lang="en-US" sz="2000" dirty="0" smtClean="0"/>
              <a:t>Apr </a:t>
            </a:r>
            <a:r>
              <a:rPr lang="en-US" sz="2000" dirty="0" smtClean="0"/>
              <a:t>17</a:t>
            </a:r>
          </a:p>
          <a:p>
            <a:pPr marL="0" indent="0">
              <a:buNone/>
            </a:pPr>
            <a:r>
              <a:rPr lang="en-US" sz="2000" dirty="0" smtClean="0"/>
              <a:t>Next meeting May 7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Reference </a:t>
            </a:r>
            <a:r>
              <a:rPr lang="en-US" dirty="0" smtClean="0"/>
              <a:t>Guide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88" y="1709231"/>
            <a:ext cx="6460381" cy="305594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Metadata Custom </a:t>
            </a:r>
            <a:r>
              <a:rPr lang="en-US" dirty="0" err="1" smtClean="0"/>
              <a:t>Stylesheet</a:t>
            </a:r>
            <a:r>
              <a:rPr lang="en-US" dirty="0" smtClean="0"/>
              <a:t>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Display</a:t>
            </a:r>
          </a:p>
          <a:p>
            <a:pPr lvl="1"/>
            <a:r>
              <a:rPr lang="en-US" dirty="0"/>
              <a:t>Startup as one </a:t>
            </a:r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Important fields prominent</a:t>
            </a:r>
            <a:endParaRPr lang="en-US" dirty="0"/>
          </a:p>
          <a:p>
            <a:pPr lvl="1"/>
            <a:r>
              <a:rPr lang="en-US" dirty="0" smtClean="0"/>
              <a:t>Hide/Show functionality</a:t>
            </a:r>
          </a:p>
          <a:p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Flag required fields as pink and/or red !</a:t>
            </a:r>
          </a:p>
          <a:p>
            <a:r>
              <a:rPr lang="en-US" dirty="0" smtClean="0"/>
              <a:t>Publishing</a:t>
            </a:r>
          </a:p>
          <a:p>
            <a:pPr lvl="1"/>
            <a:r>
              <a:rPr lang="en-US" dirty="0" smtClean="0"/>
              <a:t>PDF</a:t>
            </a:r>
          </a:p>
          <a:p>
            <a:pPr lvl="1"/>
            <a:r>
              <a:rPr lang="en-US" dirty="0" smtClean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engage other agencies into the MWG</a:t>
            </a:r>
          </a:p>
          <a:p>
            <a:r>
              <a:rPr lang="en-US" dirty="0" smtClean="0"/>
              <a:t>Continue investigation of custom </a:t>
            </a:r>
            <a:r>
              <a:rPr lang="en-US" dirty="0" err="1" smtClean="0"/>
              <a:t>stylesheet</a:t>
            </a:r>
            <a:r>
              <a:rPr lang="en-US" dirty="0" smtClean="0"/>
              <a:t> for display</a:t>
            </a:r>
          </a:p>
          <a:p>
            <a:r>
              <a:rPr lang="en-US" dirty="0" smtClean="0"/>
              <a:t>Metadata Publication format</a:t>
            </a:r>
          </a:p>
          <a:p>
            <a:pPr lvl="1"/>
            <a:r>
              <a:rPr lang="en-US" dirty="0" smtClean="0"/>
              <a:t>PDF</a:t>
            </a:r>
          </a:p>
          <a:p>
            <a:pPr lvl="1"/>
            <a:r>
              <a:rPr lang="en-US" dirty="0" smtClean="0"/>
              <a:t>Custom Publication </a:t>
            </a:r>
            <a:r>
              <a:rPr lang="en-US" dirty="0" err="1" smtClean="0"/>
              <a:t>stylesheet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Web Map Services</a:t>
            </a:r>
          </a:p>
          <a:p>
            <a:r>
              <a:rPr lang="en-US" dirty="0" smtClean="0"/>
              <a:t>ArcGIS 11?</a:t>
            </a:r>
          </a:p>
          <a:p>
            <a:r>
              <a:rPr lang="en-US" dirty="0" smtClean="0"/>
              <a:t>ArcGIS Professional?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Update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30</a:t>
            </a:r>
            <a:r>
              <a:rPr lang="en-US" baseline="30000" dirty="0" smtClean="0"/>
              <a:t>th</a:t>
            </a:r>
            <a:r>
              <a:rPr lang="en-US" dirty="0" smtClean="0"/>
              <a:t> – have procedures in place</a:t>
            </a:r>
          </a:p>
          <a:p>
            <a:r>
              <a:rPr lang="en-US" dirty="0" smtClean="0"/>
              <a:t>End of CY 2014 – </a:t>
            </a:r>
            <a:r>
              <a:rPr lang="en-US" dirty="0" err="1" smtClean="0"/>
              <a:t>SanGIS</a:t>
            </a:r>
            <a:r>
              <a:rPr lang="en-US" dirty="0" smtClean="0"/>
              <a:t> updated</a:t>
            </a:r>
          </a:p>
          <a:p>
            <a:r>
              <a:rPr lang="en-US" dirty="0" smtClean="0"/>
              <a:t>End of CY 2014 – County of San Diego 95% of layers updated</a:t>
            </a:r>
          </a:p>
          <a:p>
            <a:r>
              <a:rPr lang="en-US" dirty="0" smtClean="0"/>
              <a:t>FY 2015 – City of San Diego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and Open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 for John, Brad, Louise, Melanie, Scott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Sign-up sheet for Regional GIS Metadata Working Group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Next Meeting:</a:t>
            </a:r>
          </a:p>
          <a:p>
            <a:pPr marL="0" indent="0" algn="ctr">
              <a:buNone/>
            </a:pPr>
            <a:r>
              <a:rPr lang="en-US" dirty="0" smtClean="0"/>
              <a:t>Regional </a:t>
            </a:r>
            <a:r>
              <a:rPr lang="en-US" dirty="0"/>
              <a:t>GIS Metadata Working Group</a:t>
            </a:r>
          </a:p>
          <a:p>
            <a:pPr marL="0" indent="0" algn="ctr">
              <a:buNone/>
            </a:pPr>
            <a:r>
              <a:rPr lang="en-US" dirty="0"/>
              <a:t>Wednesday, May 7, 2014</a:t>
            </a:r>
          </a:p>
          <a:p>
            <a:pPr marL="0" indent="0" algn="ctr">
              <a:buNone/>
            </a:pPr>
            <a:r>
              <a:rPr lang="en-US" dirty="0"/>
              <a:t>2:30 pm – 3:30 pm</a:t>
            </a:r>
          </a:p>
          <a:p>
            <a:pPr marL="0" indent="0" algn="ctr">
              <a:buNone/>
            </a:pPr>
            <a:r>
              <a:rPr lang="en-US" dirty="0"/>
              <a:t>SANDAG Conference Room </a:t>
            </a:r>
            <a:r>
              <a:rPr lang="en-US" dirty="0" smtClean="0"/>
              <a:t>8B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jho@sandag.org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Metadata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ArcGIS 10.1 Metadata Editing </a:t>
            </a:r>
            <a:r>
              <a:rPr lang="en-US" dirty="0" smtClean="0"/>
              <a:t>Tools</a:t>
            </a:r>
          </a:p>
          <a:p>
            <a:r>
              <a:rPr lang="en-US" dirty="0"/>
              <a:t>Use ISO 19139 Metadata </a:t>
            </a:r>
            <a:r>
              <a:rPr lang="en-US" dirty="0" smtClean="0"/>
              <a:t>Standards</a:t>
            </a:r>
          </a:p>
          <a:p>
            <a:r>
              <a:rPr lang="en-US" dirty="0"/>
              <a:t>Keep the metadata editing and maintenance procedures </a:t>
            </a:r>
            <a:r>
              <a:rPr lang="en-US" dirty="0" smtClean="0"/>
              <a:t>simple</a:t>
            </a:r>
          </a:p>
          <a:p>
            <a:r>
              <a:rPr lang="en-US" dirty="0" smtClean="0"/>
              <a:t>Limit customization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vs. FGDC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FGDC - The Federal Geographic Data Committee </a:t>
            </a:r>
            <a:endParaRPr lang="en-US" sz="2400" dirty="0" smtClean="0"/>
          </a:p>
          <a:p>
            <a:r>
              <a:rPr lang="en-US" sz="2400" dirty="0"/>
              <a:t>ISO - International Organization for Standardization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7" y="2292163"/>
            <a:ext cx="7597836" cy="176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127675"/>
            <a:ext cx="7705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430681" y="3379809"/>
            <a:ext cx="4294208" cy="416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8638" y="5995687"/>
            <a:ext cx="3646025" cy="4629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 </a:t>
            </a:r>
            <a:r>
              <a:rPr lang="en-US" dirty="0"/>
              <a:t>Editor </a:t>
            </a:r>
            <a:r>
              <a:rPr lang="en-US" dirty="0" smtClean="0"/>
              <a:t>Manual</a:t>
            </a:r>
          </a:p>
          <a:p>
            <a:r>
              <a:rPr lang="en-US" dirty="0"/>
              <a:t>Quick Reference Guide</a:t>
            </a:r>
            <a:endParaRPr lang="en-US" dirty="0" smtClean="0"/>
          </a:p>
          <a:p>
            <a:r>
              <a:rPr lang="en-US" dirty="0" smtClean="0"/>
              <a:t>Metadata </a:t>
            </a:r>
            <a:r>
              <a:rPr lang="en-US" dirty="0"/>
              <a:t>Custom </a:t>
            </a:r>
            <a:r>
              <a:rPr lang="en-US" dirty="0" err="1"/>
              <a:t>Stylesheet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Publishing</a:t>
            </a:r>
          </a:p>
          <a:p>
            <a:pPr lvl="1"/>
            <a:r>
              <a:rPr lang="en-US" dirty="0" smtClean="0"/>
              <a:t>Editing (flag required elements)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r>
              <a:rPr lang="en-US" dirty="0" smtClean="0"/>
              <a:t> Description tab</a:t>
            </a:r>
          </a:p>
          <a:p>
            <a:r>
              <a:rPr lang="en-US" dirty="0" err="1" smtClean="0"/>
              <a:t>ArcCatalog</a:t>
            </a:r>
            <a:r>
              <a:rPr lang="en-US" dirty="0" smtClean="0"/>
              <a:t> Metadata Style</a:t>
            </a:r>
          </a:p>
          <a:p>
            <a:r>
              <a:rPr lang="en-US" dirty="0" err="1" smtClean="0"/>
              <a:t>ArcCatalog</a:t>
            </a:r>
            <a:r>
              <a:rPr lang="en-US" dirty="0" smtClean="0"/>
              <a:t> Metadata Editor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tab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27" y="1325563"/>
            <a:ext cx="6180083" cy="4800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94613" y="1701478"/>
            <a:ext cx="1099595" cy="555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40911" y="4426322"/>
            <a:ext cx="138895" cy="16519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1481559"/>
            <a:ext cx="4851603" cy="326366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6" y="1325308"/>
            <a:ext cx="5883166" cy="4600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99" y="1562586"/>
            <a:ext cx="3505207" cy="44917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15"/>
          <p:cNvSpPr/>
          <p:nvPr/>
        </p:nvSpPr>
        <p:spPr>
          <a:xfrm>
            <a:off x="1342663" y="1325308"/>
            <a:ext cx="613459" cy="341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42663" y="2245496"/>
            <a:ext cx="1245184" cy="324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731889" y="1840386"/>
            <a:ext cx="682906" cy="28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09549" y="2419121"/>
            <a:ext cx="2563793" cy="578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5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" y="1423693"/>
            <a:ext cx="4225181" cy="2974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13" y="3790708"/>
            <a:ext cx="267917" cy="2025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ArcCatalog</a:t>
            </a:r>
            <a:r>
              <a:rPr lang="en-US" dirty="0" smtClean="0"/>
              <a:t> Metadata Editor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9EE1-A139-4047-AFFA-E90611D36EE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27" y="1747785"/>
            <a:ext cx="4298704" cy="43281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1759359" y="1655185"/>
            <a:ext cx="381958" cy="173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85732" y="1794080"/>
            <a:ext cx="364606" cy="196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09DCC"/>
      </a:accent1>
      <a:accent2>
        <a:srgbClr val="E7CC2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2022-03-13T23:57:34+00:00</_dlc_ExpireDate>
  </documentManagement>
</p:properties>
</file>

<file path=customXml/itemProps1.xml><?xml version="1.0" encoding="utf-8"?>
<ds:datastoreItem xmlns:ds="http://schemas.openxmlformats.org/officeDocument/2006/customXml" ds:itemID="{6036D5A2-5C60-4A02-AD1A-EE8B9B93943C}"/>
</file>

<file path=customXml/itemProps2.xml><?xml version="1.0" encoding="utf-8"?>
<ds:datastoreItem xmlns:ds="http://schemas.openxmlformats.org/officeDocument/2006/customXml" ds:itemID="{E30F33E2-398B-46E0-A613-4F347EE1DFAB}"/>
</file>

<file path=customXml/itemProps3.xml><?xml version="1.0" encoding="utf-8"?>
<ds:datastoreItem xmlns:ds="http://schemas.openxmlformats.org/officeDocument/2006/customXml" ds:itemID="{084EABA7-7D0C-4011-AA08-9312ED9CBA1C}"/>
</file>

<file path=customXml/itemProps4.xml><?xml version="1.0" encoding="utf-8"?>
<ds:datastoreItem xmlns:ds="http://schemas.openxmlformats.org/officeDocument/2006/customXml" ds:itemID="{0BB2663B-A78A-4098-A715-C62680AD8171}"/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559</Words>
  <Application>Microsoft Office PowerPoint</Application>
  <PresentationFormat>On-screen Show (4:3)</PresentationFormat>
  <Paragraphs>185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1_Custom Design</vt:lpstr>
      <vt:lpstr>Metadata Status </vt:lpstr>
      <vt:lpstr>Regional GIS Metadata Working Group</vt:lpstr>
      <vt:lpstr>Metadata Goals </vt:lpstr>
      <vt:lpstr>ISO vs. FGDC</vt:lpstr>
      <vt:lpstr>Some products</vt:lpstr>
      <vt:lpstr>Quick Background</vt:lpstr>
      <vt:lpstr>Description tab</vt:lpstr>
      <vt:lpstr>Metadata Style</vt:lpstr>
      <vt:lpstr>ArcCatalog Metadata Editor</vt:lpstr>
      <vt:lpstr>Some “tools”</vt:lpstr>
      <vt:lpstr>A new approach for Metadata with ArcGIS 10 (circa 2011)</vt:lpstr>
      <vt:lpstr>ArcGIS Metadata Toolkit 10.1 SP1</vt:lpstr>
      <vt:lpstr>ArcGIS Metadata Toolkit.pdf </vt:lpstr>
      <vt:lpstr>ArcGISmetadataEditor.xml </vt:lpstr>
      <vt:lpstr>ArcGIS Metadata Details.xls </vt:lpstr>
      <vt:lpstr>SanGIS Recommendations Spreadsheet </vt:lpstr>
      <vt:lpstr>Metadata Dates</vt:lpstr>
      <vt:lpstr>Some products (again)</vt:lpstr>
      <vt:lpstr>Metadata Editor Manual</vt:lpstr>
      <vt:lpstr>Quick Reference Guide</vt:lpstr>
      <vt:lpstr>Metadata Custom Stylesheet(s)</vt:lpstr>
      <vt:lpstr>Future</vt:lpstr>
      <vt:lpstr>Metadata Update Timeline</vt:lpstr>
      <vt:lpstr>Questions and Open Discussion</vt:lpstr>
    </vt:vector>
  </TitlesOfParts>
  <Company>SANDAG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Starace</dc:creator>
  <cp:lastModifiedBy>Hofmockel, John</cp:lastModifiedBy>
  <cp:revision>177</cp:revision>
  <cp:lastPrinted>2014-04-17T21:20:20Z</cp:lastPrinted>
  <dcterms:created xsi:type="dcterms:W3CDTF">2012-02-03T22:09:59Z</dcterms:created>
  <dcterms:modified xsi:type="dcterms:W3CDTF">2014-04-21T23:41:10Z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