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321" r:id="rId4"/>
    <p:sldId id="322" r:id="rId5"/>
    <p:sldId id="327" r:id="rId6"/>
    <p:sldId id="323" r:id="rId7"/>
    <p:sldId id="324" r:id="rId8"/>
    <p:sldId id="325" r:id="rId9"/>
    <p:sldId id="355" r:id="rId10"/>
    <p:sldId id="353" r:id="rId11"/>
    <p:sldId id="360" r:id="rId12"/>
    <p:sldId id="354" r:id="rId13"/>
    <p:sldId id="326" r:id="rId14"/>
    <p:sldId id="328" r:id="rId15"/>
    <p:sldId id="342" r:id="rId16"/>
    <p:sldId id="329" r:id="rId17"/>
    <p:sldId id="356" r:id="rId18"/>
    <p:sldId id="357" r:id="rId19"/>
    <p:sldId id="358" r:id="rId20"/>
    <p:sldId id="359" r:id="rId21"/>
    <p:sldId id="361" r:id="rId22"/>
    <p:sldId id="330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31" r:id="rId33"/>
    <p:sldId id="334" r:id="rId34"/>
    <p:sldId id="335" r:id="rId35"/>
    <p:sldId id="343" r:id="rId36"/>
    <p:sldId id="336" r:id="rId37"/>
    <p:sldId id="337" r:id="rId38"/>
    <p:sldId id="338" r:id="rId39"/>
    <p:sldId id="339" r:id="rId40"/>
    <p:sldId id="340" r:id="rId41"/>
    <p:sldId id="362" r:id="rId42"/>
    <p:sldId id="341" r:id="rId43"/>
    <p:sldId id="33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5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800E3D3-CC7E-49AF-9EEE-BB8C5C521765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997D6D6-0ADD-47C4-8AA5-ED7F4082D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DAA1-611B-45AF-AA75-39FEEFE41159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E0AB-2B4B-4E27-A072-03EFA553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4E4A-2D02-4089-AADC-7DCE522ED947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9F3B-D719-4269-B692-8C5624F11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80120-D5C1-412C-B634-D774FE16C5D2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66E0E-3555-4283-9BC6-68D6A563A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F5CB-6C3D-4E64-A85D-604EFB4D0B31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2FB3-6C46-4F78-A1F7-FA3733807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96A11-3F0E-4D1D-A4E4-92F8AA61BF74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4296-B821-4632-9FBD-6C42A9153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4DAC5-0147-4014-863B-456FF1AA4CFE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51DA-EDAA-4A2E-A097-57F02CA8D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B6CC1-F590-458B-8D70-4A1DF409649F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0989D-09A9-47E5-B5B4-53D5AE68E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86B73-E128-4E73-A492-DC3621E447F6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434D7-D7AE-4D4B-B442-921A0F15D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F2A-04B0-4260-AFFC-E90A67820E85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A602-473B-4349-8D47-77CCB9482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53933-B81A-46AD-BA03-62BCEF7C05A0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03D2-1B48-45A5-84F3-1E720548F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2518AA7A-F10A-4997-96FE-CB57F4404D87}" type="datetimeFigureOut">
              <a:rPr lang="en-US"/>
              <a:pPr>
                <a:defRPr/>
              </a:pPr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182B4275-EB8B-418B-8FCD-AEAB72506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27" r:id="rId2"/>
    <p:sldLayoutId id="2147483735" r:id="rId3"/>
    <p:sldLayoutId id="2147483728" r:id="rId4"/>
    <p:sldLayoutId id="2147483729" r:id="rId5"/>
    <p:sldLayoutId id="2147483730" r:id="rId6"/>
    <p:sldLayoutId id="2147483731" r:id="rId7"/>
    <p:sldLayoutId id="2147483736" r:id="rId8"/>
    <p:sldLayoutId id="2147483737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914400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Mapping Wildfires – A GIS Perspective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5600" y="5410200"/>
            <a:ext cx="2438400" cy="1447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Matthew Turner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GIS Analyst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San Diego County 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43400" y="0"/>
            <a:ext cx="22707600" cy="170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866"/>
            <a:ext cx="9144000" cy="59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025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5200"/>
            <a:ext cx="8839200" cy="3200400"/>
          </a:xfrm>
        </p:spPr>
        <p:txBody>
          <a:bodyPr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* All wildland fires are managed using the Incident Command System (ICS)</a:t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/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* ICS is a standardized approach to the command and coordination of emergency response, and is a scalable model that can be used for any size incident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66675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GIS Specialists (GISS) &amp; the Incident Command System (ICS)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Incident Mapping: Data Sources</a:t>
            </a:r>
            <a:endParaRPr lang="en-US" sz="4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8839200" cy="4419600"/>
          </a:xfrm>
        </p:spPr>
        <p:txBody>
          <a:bodyPr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* Early IC “swag” or via NICS (Next Generation Incident Command mapping system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Helicopter GPS flight data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* Nightly IR data capture via fixed wing aircraft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Field Observers (FOBS)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Regular interaction with the Situation Unit Leader (SITL) and/or the Plans Chief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Data includes perimeter info (uncontrolled &amp; completed fire lines, dozer lines, drop points, ICP, dip sites (water locations), staging areas, etc.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8258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6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7405" y="53340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ICS Organizational Chart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05" y="28575"/>
            <a:ext cx="8991600" cy="629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2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6200"/>
            <a:ext cx="9144000" cy="451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Other Mapping Products</a:t>
            </a:r>
            <a:endParaRPr lang="en-US" sz="4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172200"/>
          </a:xfrm>
        </p:spPr>
        <p:txBody>
          <a:bodyPr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* Big Area Map (BAM)</a:t>
            </a:r>
            <a:br>
              <a:rPr lang="en-US" sz="2300" dirty="0" smtClean="0"/>
            </a:br>
            <a:r>
              <a:rPr lang="en-US" sz="2300" dirty="0" smtClean="0"/>
              <a:t>* Travel Maps</a:t>
            </a:r>
            <a:br>
              <a:rPr lang="en-US" sz="2300" dirty="0" smtClean="0"/>
            </a:br>
            <a:r>
              <a:rPr lang="en-US" sz="2300" dirty="0" smtClean="0"/>
              <a:t>* Air Ops</a:t>
            </a:r>
            <a:br>
              <a:rPr lang="en-US" sz="2300" dirty="0" smtClean="0"/>
            </a:br>
            <a:r>
              <a:rPr lang="en-US" sz="2300" dirty="0" smtClean="0"/>
              <a:t>* Ownership</a:t>
            </a:r>
            <a:br>
              <a:rPr lang="en-US" sz="2300" dirty="0" smtClean="0"/>
            </a:br>
            <a:r>
              <a:rPr lang="en-US" sz="2300" dirty="0" smtClean="0"/>
              <a:t>* Fire History</a:t>
            </a:r>
            <a:br>
              <a:rPr lang="en-US" sz="2300" dirty="0" smtClean="0"/>
            </a:br>
            <a:r>
              <a:rPr lang="en-US" sz="2300" dirty="0" smtClean="0"/>
              <a:t>* Fire Progression</a:t>
            </a:r>
            <a:br>
              <a:rPr lang="en-US" sz="2300" dirty="0" smtClean="0"/>
            </a:br>
            <a:r>
              <a:rPr lang="en-US" sz="2300" dirty="0" smtClean="0"/>
              <a:t>* PIO</a:t>
            </a:r>
            <a:br>
              <a:rPr lang="en-US" sz="2300" dirty="0" smtClean="0"/>
            </a:br>
            <a:r>
              <a:rPr lang="en-US" sz="2300" dirty="0" smtClean="0"/>
              <a:t>* Rehab</a:t>
            </a:r>
            <a:br>
              <a:rPr lang="en-US" sz="2300" dirty="0" smtClean="0"/>
            </a:br>
            <a:r>
              <a:rPr lang="en-US" sz="2300" dirty="0" smtClean="0"/>
              <a:t>* Suppression Repair</a:t>
            </a:r>
            <a:br>
              <a:rPr lang="en-US" sz="2300" dirty="0" smtClean="0"/>
            </a:br>
            <a:r>
              <a:rPr lang="en-US" sz="2300" dirty="0" smtClean="0"/>
              <a:t>* Damage Inspections</a:t>
            </a:r>
            <a:br>
              <a:rPr lang="en-US" sz="2300" dirty="0" smtClean="0"/>
            </a:br>
            <a:r>
              <a:rPr lang="en-US" sz="2300" dirty="0" smtClean="0"/>
              <a:t>* Arch Sites</a:t>
            </a:r>
            <a:br>
              <a:rPr lang="en-US" sz="2300" dirty="0" smtClean="0"/>
            </a:br>
            <a:r>
              <a:rPr lang="en-US" sz="2300" dirty="0" smtClean="0"/>
              <a:t>* Contingency</a:t>
            </a:r>
            <a:br>
              <a:rPr lang="en-US" sz="2300" dirty="0" smtClean="0"/>
            </a:br>
            <a:r>
              <a:rPr lang="en-US" sz="2300" dirty="0" smtClean="0"/>
              <a:t>* Evacuations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009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18" y="0"/>
            <a:ext cx="8806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" y="0"/>
            <a:ext cx="9140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Becoming a GISS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0"/>
            <a:ext cx="977438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866"/>
            <a:ext cx="9144000" cy="59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7834" y="-1285008"/>
            <a:ext cx="7183583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63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866"/>
            <a:ext cx="9144000" cy="59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334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gis.nwcg.gov/index.html</a:t>
            </a:r>
            <a:endParaRPr lang="en-US" sz="4000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942975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26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76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Becoming a GISS</a:t>
            </a:r>
            <a:endParaRPr lang="en-US" sz="4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5715000"/>
          </a:xfrm>
        </p:spPr>
        <p:txBody>
          <a:bodyPr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* All GISS candidates must first complete the S-341 class (GIS Specialist for Incident Management).  Candidates MUST have some ArcGIS skills, or will otherwise be completely lost.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Completion of the class “initializes” the GISS task book (aka “position qualification”), which allows the GIS Trainee (GIST) to begin working fires.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It generally takes between 8-to fire assignments to complete a task book.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Completed task books are then presented to the California Incident Command Certification System committee, who will thoroughly review candidate task books to determine if enough has been completed to qualify a GIST to become a GISS.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2155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It’s all about FIMT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(Fire Incident Mapping Tools)</a:t>
            </a:r>
            <a:endParaRPr lang="en-US" sz="4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8839200" cy="3886200"/>
          </a:xfrm>
        </p:spPr>
        <p:txBody>
          <a:bodyPr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* FIMT is a specialized toolset, downloaded to ArcMap, that is the basis for Incident Mapping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The S-341 class teaches students all the FIMT bells and whistles, and of the standardized mapping products that are used on wildland fires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FIMT creates a standardized FGDB, with imbedded domains and standard symbol sets for consistency</a:t>
            </a:r>
            <a:br>
              <a:rPr lang="en-US" sz="2300" dirty="0" smtClean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 smtClean="0"/>
              <a:t>* CALFIRE Toolset is also used regularly</a:t>
            </a:r>
            <a:br>
              <a:rPr lang="en-US" sz="2300" dirty="0" smtClean="0"/>
            </a:br>
            <a:endParaRPr lang="en-US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2875" y="5924550"/>
            <a:ext cx="8924926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600" y="4274518"/>
            <a:ext cx="3886200" cy="12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-762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Most Common Incident Mapping Products</a:t>
            </a:r>
            <a:endParaRPr lang="en-US" sz="40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3886200"/>
          </a:xfrm>
        </p:spPr>
        <p:txBody>
          <a:bodyPr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300" dirty="0" smtClean="0"/>
              <a:t>Initially, or at least during the “Initial Attack” phase of a wildfire, there are 3 required mapping products that must be produced for the first Operational Briefing:</a:t>
            </a:r>
            <a:br>
              <a:rPr lang="en-US" sz="2300" dirty="0" smtClean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1) The Operations Map (or Ops map)</a:t>
            </a:r>
            <a:br>
              <a:rPr lang="en-US" sz="2300" dirty="0" smtClean="0"/>
            </a:br>
            <a:r>
              <a:rPr lang="en-US" sz="2300" dirty="0" smtClean="0"/>
              <a:t>2) The Incident Action Plan map (commonly referred to as the IAP map)</a:t>
            </a:r>
            <a:br>
              <a:rPr lang="en-US" sz="2300" dirty="0" smtClean="0"/>
            </a:br>
            <a:r>
              <a:rPr lang="en-US" sz="2300" dirty="0" smtClean="0"/>
              <a:t>3) The Big Area Map (BAM map)</a:t>
            </a:r>
            <a:br>
              <a:rPr lang="en-US" sz="2300" dirty="0" smtClean="0"/>
            </a:b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965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7400" y="-3657600"/>
            <a:ext cx="20040600" cy="150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2022-03-13T23:57:43+00:00</_dlc_ExpireDate>
  </documentManagement>
</p:properties>
</file>

<file path=customXml/itemProps1.xml><?xml version="1.0" encoding="utf-8"?>
<ds:datastoreItem xmlns:ds="http://schemas.openxmlformats.org/officeDocument/2006/customXml" ds:itemID="{A436E2D9-CB80-48A5-AEB6-A30725657931}"/>
</file>

<file path=customXml/itemProps2.xml><?xml version="1.0" encoding="utf-8"?>
<ds:datastoreItem xmlns:ds="http://schemas.openxmlformats.org/officeDocument/2006/customXml" ds:itemID="{DD2788B6-0156-4D5E-8FC1-C0F8A0BAC0E5}"/>
</file>

<file path=customXml/itemProps3.xml><?xml version="1.0" encoding="utf-8"?>
<ds:datastoreItem xmlns:ds="http://schemas.openxmlformats.org/officeDocument/2006/customXml" ds:itemID="{3217CE1B-A145-4CA1-99A3-BD21D2B73103}"/>
</file>

<file path=customXml/itemProps4.xml><?xml version="1.0" encoding="utf-8"?>
<ds:datastoreItem xmlns:ds="http://schemas.openxmlformats.org/officeDocument/2006/customXml" ds:itemID="{13336925-2787-473B-AFCE-2E1D0C16A125}"/>
</file>

<file path=docProps/app.xml><?xml version="1.0" encoding="utf-8"?>
<Properties xmlns="http://schemas.openxmlformats.org/officeDocument/2006/extended-properties" xmlns:vt="http://schemas.openxmlformats.org/officeDocument/2006/docPropsVTypes">
  <Template>Firelight</Template>
  <TotalTime>1689</TotalTime>
  <Words>180</Words>
  <Application>Microsoft Office PowerPoint</Application>
  <PresentationFormat>On-screen Show (4:3)</PresentationFormat>
  <Paragraphs>21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Firelight</vt:lpstr>
      <vt:lpstr>Mapping Wildfires – A GIS Perspective</vt:lpstr>
      <vt:lpstr>* All wildland fires are managed using the Incident Command System (ICS)  * ICS is a standardized approach to the command and coordination of emergency response, and is a scalable model that can be used for any size incident</vt:lpstr>
      <vt:lpstr>PowerPoint Presentation</vt:lpstr>
      <vt:lpstr>PowerPoint Presentation</vt:lpstr>
      <vt:lpstr>* All GISS candidates must first complete the S-341 class (GIS Specialist for Incident Management).  Candidates MUST have some ArcGIS skills, or will otherwise be completely lost.  * Completion of the class “initializes” the GISS task book (aka “position qualification”), which allows the GIS Trainee (GIST) to begin working fires.  * It generally takes between 8-to fire assignments to complete a task book.  * Completed task books are then presented to the California Incident Command Certification System committee, who will thoroughly review candidate task books to determine if enough has been completed to qualify a GIST to become a GISS.</vt:lpstr>
      <vt:lpstr>* FIMT is a specialized toolset, downloaded to ArcMap, that is the basis for Incident Mapping  * The S-341 class teaches students all the FIMT bells and whistles, and of the standardized mapping products that are used on wildland fires  * FIMT creates a standardized FGDB, with imbedded domains and standard symbol sets for consistency  * CALFIRE Toolset is also used regularly </vt:lpstr>
      <vt:lpstr>Initially, or at least during the “Initial Attack” phase of a wildfire, there are 3 required mapping products that must be produced for the first Operational Briefing:  1) The Operations Map (or Ops map) 2) The Incident Action Plan map (commonly referred to as the IAP map) 3) The Big Area Map (BAM map)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Early IC “swag” or via NICS (Next Generation Incident Command mapping system  * Helicopter GPS flight data  * Nightly IR data capture via fixed wing aircraft  * Field Observers (FOBS)  * Regular interaction with the Situation Unit Leader (SITL) and/or the Plans Chief  Data includes perimeter info (uncontrolled &amp; completed fire lines, dozer lines, drop points, ICP, dip sites (water locations), staging areas, etc.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Big Area Map (BAM) * Travel Maps * Air Ops * Ownership * Fire History * Fire Progression * PIO * Rehab * Suppression Repair * Damage Inspections * Arch Sites * Contingency * Evacuations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 Layout  Size Design Color and B&amp;W for field printing Organization of content Contents  Target hazards  Infrastructure  Hydrants Access routes Evacuation routes Geographical features Topography: slope, aspect, elevation  Fuels Expected fire behavior Historical fire behavior Historical fire weather Hazard ratings Risk assessment Communication plan Traffic control points Power lines Air support turnaround times Locations for: Safe zones or potential areas of refuge Staging areas ICP locations Helibases Helispots Base camps Objectives and strategy Resource needs Next Meeting</dc:title>
  <dc:creator>Kevin Kitch</dc:creator>
  <cp:lastModifiedBy>Colleen Larsen</cp:lastModifiedBy>
  <cp:revision>146</cp:revision>
  <dcterms:created xsi:type="dcterms:W3CDTF">2011-04-11T20:34:51Z</dcterms:created>
  <dcterms:modified xsi:type="dcterms:W3CDTF">2015-12-30T17:51:55Z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