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75.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76.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77.xml" ContentType="application/vnd.openxmlformats-officedocument.presentationml.slide+xml"/>
  <Override PartName="/ppt/slides/slide8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6.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15.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4.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316" r:id="rId2"/>
    <p:sldId id="365" r:id="rId3"/>
    <p:sldId id="374" r:id="rId4"/>
    <p:sldId id="271" r:id="rId5"/>
    <p:sldId id="317" r:id="rId6"/>
    <p:sldId id="366" r:id="rId7"/>
    <p:sldId id="273" r:id="rId8"/>
    <p:sldId id="318" r:id="rId9"/>
    <p:sldId id="319" r:id="rId10"/>
    <p:sldId id="320" r:id="rId11"/>
    <p:sldId id="326" r:id="rId12"/>
    <p:sldId id="368" r:id="rId13"/>
    <p:sldId id="369" r:id="rId14"/>
    <p:sldId id="370" r:id="rId15"/>
    <p:sldId id="371" r:id="rId16"/>
    <p:sldId id="327" r:id="rId17"/>
    <p:sldId id="328" r:id="rId18"/>
    <p:sldId id="329" r:id="rId19"/>
    <p:sldId id="323" r:id="rId20"/>
    <p:sldId id="324" r:id="rId21"/>
    <p:sldId id="372" r:id="rId22"/>
    <p:sldId id="373" r:id="rId23"/>
    <p:sldId id="321" r:id="rId24"/>
    <p:sldId id="322" r:id="rId25"/>
    <p:sldId id="281" r:id="rId26"/>
    <p:sldId id="282" r:id="rId27"/>
    <p:sldId id="283" r:id="rId28"/>
    <p:sldId id="284" r:id="rId29"/>
    <p:sldId id="285" r:id="rId30"/>
    <p:sldId id="287" r:id="rId31"/>
    <p:sldId id="367" r:id="rId32"/>
    <p:sldId id="331" r:id="rId33"/>
    <p:sldId id="344" r:id="rId34"/>
    <p:sldId id="375" r:id="rId35"/>
    <p:sldId id="333" r:id="rId36"/>
    <p:sldId id="334" r:id="rId37"/>
    <p:sldId id="335" r:id="rId38"/>
    <p:sldId id="336" r:id="rId39"/>
    <p:sldId id="337" r:id="rId40"/>
    <p:sldId id="338" r:id="rId41"/>
    <p:sldId id="339" r:id="rId42"/>
    <p:sldId id="340" r:id="rId43"/>
    <p:sldId id="341" r:id="rId44"/>
    <p:sldId id="342" r:id="rId45"/>
    <p:sldId id="343" r:id="rId46"/>
    <p:sldId id="346" r:id="rId47"/>
    <p:sldId id="345" r:id="rId48"/>
    <p:sldId id="347" r:id="rId49"/>
    <p:sldId id="348" r:id="rId50"/>
    <p:sldId id="349" r:id="rId51"/>
    <p:sldId id="350" r:id="rId52"/>
    <p:sldId id="351" r:id="rId53"/>
    <p:sldId id="352" r:id="rId54"/>
    <p:sldId id="353" r:id="rId55"/>
    <p:sldId id="354" r:id="rId56"/>
    <p:sldId id="356" r:id="rId57"/>
    <p:sldId id="357" r:id="rId58"/>
    <p:sldId id="362" r:id="rId59"/>
    <p:sldId id="363" r:id="rId60"/>
    <p:sldId id="364" r:id="rId61"/>
    <p:sldId id="288" r:id="rId62"/>
    <p:sldId id="289" r:id="rId63"/>
    <p:sldId id="291" r:id="rId64"/>
    <p:sldId id="292" r:id="rId65"/>
    <p:sldId id="293" r:id="rId66"/>
    <p:sldId id="294" r:id="rId67"/>
    <p:sldId id="295" r:id="rId68"/>
    <p:sldId id="296" r:id="rId69"/>
    <p:sldId id="377" r:id="rId70"/>
    <p:sldId id="376" r:id="rId71"/>
    <p:sldId id="297" r:id="rId72"/>
    <p:sldId id="298" r:id="rId73"/>
    <p:sldId id="299" r:id="rId74"/>
    <p:sldId id="300" r:id="rId75"/>
    <p:sldId id="301" r:id="rId76"/>
    <p:sldId id="302" r:id="rId77"/>
    <p:sldId id="303" r:id="rId78"/>
    <p:sldId id="304" r:id="rId79"/>
    <p:sldId id="305" r:id="rId80"/>
    <p:sldId id="306" r:id="rId81"/>
    <p:sldId id="308" r:id="rId82"/>
    <p:sldId id="309" r:id="rId83"/>
    <p:sldId id="311" r:id="rId84"/>
    <p:sldId id="312" r:id="rId85"/>
    <p:sldId id="313" r:id="rId86"/>
    <p:sldId id="315" r:id="rId87"/>
    <p:sldId id="257" r:id="rId88"/>
    <p:sldId id="266" r:id="rId89"/>
    <p:sldId id="265" r:id="rId90"/>
    <p:sldId id="263" r:id="rId91"/>
    <p:sldId id="264" r:id="rId92"/>
    <p:sldId id="268" r:id="rId93"/>
    <p:sldId id="262" r:id="rId94"/>
    <p:sldId id="259" r:id="rId95"/>
    <p:sldId id="269" r:id="rId96"/>
    <p:sldId id="260" r:id="rId97"/>
    <p:sldId id="258"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549" autoAdjust="0"/>
  </p:normalViewPr>
  <p:slideViewPr>
    <p:cSldViewPr>
      <p:cViewPr varScale="1">
        <p:scale>
          <a:sx n="87" d="100"/>
          <a:sy n="87" d="100"/>
        </p:scale>
        <p:origin x="-1334"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4.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105"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DC335-C1FC-426E-BE41-8124E4449F11}" type="datetimeFigureOut">
              <a:rPr lang="en-US" smtClean="0"/>
              <a:t>4/12/2016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604DFE-10E0-4CDA-935E-B5BAC2AE3132}" type="slidenum">
              <a:rPr lang="en-US" smtClean="0"/>
              <a:t>‹#›</a:t>
            </a:fld>
            <a:endParaRPr lang="en-US"/>
          </a:p>
        </p:txBody>
      </p:sp>
    </p:spTree>
    <p:extLst>
      <p:ext uri="{BB962C8B-B14F-4D97-AF65-F5344CB8AC3E}">
        <p14:creationId xmlns:p14="http://schemas.microsoft.com/office/powerpoint/2010/main" val="389864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C0C0A-4122-4093-8731-8507DA139585}" type="slidenum">
              <a:rPr lang="en-US" smtClean="0"/>
              <a:t>1</a:t>
            </a:fld>
            <a:endParaRPr lang="en-US"/>
          </a:p>
        </p:txBody>
      </p:sp>
    </p:spTree>
    <p:extLst>
      <p:ext uri="{BB962C8B-B14F-4D97-AF65-F5344CB8AC3E}">
        <p14:creationId xmlns:p14="http://schemas.microsoft.com/office/powerpoint/2010/main" val="3373092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A6507-B036-41F5-90FB-E96781A86727}" type="slidenum">
              <a:rPr lang="en-US" smtClean="0"/>
              <a:t>32</a:t>
            </a:fld>
            <a:endParaRPr lang="en-US"/>
          </a:p>
        </p:txBody>
      </p:sp>
    </p:spTree>
    <p:extLst>
      <p:ext uri="{BB962C8B-B14F-4D97-AF65-F5344CB8AC3E}">
        <p14:creationId xmlns:p14="http://schemas.microsoft.com/office/powerpoint/2010/main" val="1794082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3F0C596-2A5C-4A6C-89F6-E05C33FBB4E5}" type="slidenum">
              <a:rPr lang="en-US" smtClean="0"/>
              <a:pPr>
                <a:defRPr/>
              </a:pPr>
              <a:t>56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James Thomas, a forecaster at the meteorologist at the San Diego NWS. Over the next 10 minutes or so, I will be share with you the local uses of GIS within out office.</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86</a:t>
            </a:fld>
            <a:endParaRPr lang="en-US"/>
          </a:p>
        </p:txBody>
      </p:sp>
    </p:spTree>
    <p:extLst>
      <p:ext uri="{BB962C8B-B14F-4D97-AF65-F5344CB8AC3E}">
        <p14:creationId xmlns:p14="http://schemas.microsoft.com/office/powerpoint/2010/main" val="3353846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office produces both forecast and observed GIS graphics. The forecast graphics are derived from our 2.5 km grids and are interpolated by using the natural neighbors</a:t>
            </a:r>
          </a:p>
          <a:p>
            <a:r>
              <a:rPr lang="en-US" baseline="0" dirty="0" smtClean="0"/>
              <a:t>tool in ArcMap. Observed graphics, such as rainfall amounts utilize Excel spread sheets, which contain over 400 observations across Southwest California including Alert Stream Gauges, NWS </a:t>
            </a:r>
            <a:r>
              <a:rPr lang="en-US" baseline="0" dirty="0" err="1" smtClean="0"/>
              <a:t>Mesonets</a:t>
            </a:r>
            <a:r>
              <a:rPr lang="en-US" baseline="0" dirty="0" smtClean="0"/>
              <a:t>, ASOS, and </a:t>
            </a:r>
            <a:r>
              <a:rPr lang="en-US" baseline="0" dirty="0" err="1" smtClean="0"/>
              <a:t>CoCoRaHS</a:t>
            </a:r>
            <a:r>
              <a:rPr lang="en-US" baseline="0" dirty="0" smtClean="0"/>
              <a:t> sites. These values are automatically updated every 5 minutes and are interpolated using the IDW interpolation tools in ArcGIS.  </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87</a:t>
            </a:fld>
            <a:endParaRPr lang="en-US"/>
          </a:p>
        </p:txBody>
      </p:sp>
    </p:spTree>
    <p:extLst>
      <p:ext uri="{BB962C8B-B14F-4D97-AF65-F5344CB8AC3E}">
        <p14:creationId xmlns:p14="http://schemas.microsoft.com/office/powerpoint/2010/main" val="304733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forecast high temperature</a:t>
            </a:r>
            <a:r>
              <a:rPr lang="en-US" baseline="0" dirty="0" smtClean="0"/>
              <a:t> graphic features a dynamically changing scale, color coded backdrop, and labels with values for specific more well known cities.    </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89</a:t>
            </a:fld>
            <a:endParaRPr lang="en-US"/>
          </a:p>
        </p:txBody>
      </p:sp>
    </p:spTree>
    <p:extLst>
      <p:ext uri="{BB962C8B-B14F-4D97-AF65-F5344CB8AC3E}">
        <p14:creationId xmlns:p14="http://schemas.microsoft.com/office/powerpoint/2010/main" val="158009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a:t>
            </a:r>
            <a:r>
              <a:rPr lang="en-US" dirty="0" smtClean="0"/>
              <a:t>GIS capabilities, we are able to color-code specific threshold</a:t>
            </a:r>
            <a:r>
              <a:rPr lang="en-US" baseline="0" dirty="0" smtClean="0"/>
              <a:t>s. For example, on this low temperature forecast graphic, we choose to highlight locations in Southern California where frost, temperatures between 32 and 36 degrees, may occur (shaded in light blue) and where freezing conditions, temperatures at or below 32 degrees may occur (dark blue). Sometimes text products do not do the weather related threat justice. With GIS mapping we can convey to partners exactly where threat exists. </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90</a:t>
            </a:fld>
            <a:endParaRPr lang="en-US"/>
          </a:p>
        </p:txBody>
      </p:sp>
    </p:spTree>
    <p:extLst>
      <p:ext uri="{BB962C8B-B14F-4D97-AF65-F5344CB8AC3E}">
        <p14:creationId xmlns:p14="http://schemas.microsoft.com/office/powerpoint/2010/main" val="332227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 of how our forecast</a:t>
            </a:r>
            <a:r>
              <a:rPr lang="en-US" baseline="0" dirty="0" smtClean="0"/>
              <a:t> GIS graphics help NWS partners by showing exactly where the impacts from a forecast will occur. The red in this graphic indicates strong and damaging wind speeds that are forecast to be over 60 mph. The strongest winds are expected to occur in an area between Alpine and Julian in San Diego County.     </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91</a:t>
            </a:fld>
            <a:endParaRPr lang="en-US"/>
          </a:p>
        </p:txBody>
      </p:sp>
    </p:spTree>
    <p:extLst>
      <p:ext uri="{BB962C8B-B14F-4D97-AF65-F5344CB8AC3E}">
        <p14:creationId xmlns:p14="http://schemas.microsoft.com/office/powerpoint/2010/main" val="2167194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sample spreadsheet that we would utilize for rainfall interpolation. This spread sheet will update automatically with new data every 5 minutes for 1, 2, 3, 5, or 7 day precipitation. The columns used are simply Amount, LAT, and LON.  During the interpolation, the Inverse distance weighting method give a higher weight the reports that have a higher density. This method will help keep reports that are far and in between, such as in the deserts, from acquiring a smeared or blotchy appearance.  </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93</a:t>
            </a:fld>
            <a:endParaRPr lang="en-US"/>
          </a:p>
        </p:txBody>
      </p:sp>
    </p:spTree>
    <p:extLst>
      <p:ext uri="{BB962C8B-B14F-4D97-AF65-F5344CB8AC3E}">
        <p14:creationId xmlns:p14="http://schemas.microsoft.com/office/powerpoint/2010/main" val="1320952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accumulated rainfall graphic, one can observe that over an inch of rain fell on the east/west facing slopes of San Bernardino County, rain shadowing in the inland empire, and the dry deserts.   </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94</a:t>
            </a:fld>
            <a:endParaRPr lang="en-US"/>
          </a:p>
        </p:txBody>
      </p:sp>
    </p:spTree>
    <p:extLst>
      <p:ext uri="{BB962C8B-B14F-4D97-AF65-F5344CB8AC3E}">
        <p14:creationId xmlns:p14="http://schemas.microsoft.com/office/powerpoint/2010/main" val="2302031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lightning density map of our</a:t>
            </a:r>
            <a:r>
              <a:rPr lang="en-US" baseline="0" dirty="0" smtClean="0"/>
              <a:t> region. Each bolt represents the location of a lightning strike within a 2.5 km grid. The color of the bolt represents how many times, or the density) of   </a:t>
            </a:r>
            <a:r>
              <a:rPr lang="en-US" dirty="0" smtClean="0"/>
              <a:t> </a:t>
            </a:r>
            <a:endParaRPr lang="en-US" dirty="0"/>
          </a:p>
        </p:txBody>
      </p:sp>
      <p:sp>
        <p:nvSpPr>
          <p:cNvPr id="4" name="Slide Number Placeholder 3"/>
          <p:cNvSpPr>
            <a:spLocks noGrp="1"/>
          </p:cNvSpPr>
          <p:nvPr>
            <p:ph type="sldNum" sz="quarter" idx="10"/>
          </p:nvPr>
        </p:nvSpPr>
        <p:spPr/>
        <p:txBody>
          <a:bodyPr/>
          <a:lstStyle/>
          <a:p>
            <a:fld id="{98604DFE-10E0-4CDA-935E-B5BAC2AE3132}" type="slidenum">
              <a:rPr lang="en-US" smtClean="0"/>
              <a:t>96</a:t>
            </a:fld>
            <a:endParaRPr lang="en-US"/>
          </a:p>
        </p:txBody>
      </p:sp>
    </p:spTree>
    <p:extLst>
      <p:ext uri="{BB962C8B-B14F-4D97-AF65-F5344CB8AC3E}">
        <p14:creationId xmlns:p14="http://schemas.microsoft.com/office/powerpoint/2010/main" val="286213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C0C0A-4122-4093-8731-8507DA139585}" type="slidenum">
              <a:rPr lang="en-US" smtClean="0"/>
              <a:t>5</a:t>
            </a:fld>
            <a:endParaRPr lang="en-US"/>
          </a:p>
        </p:txBody>
      </p:sp>
    </p:spTree>
    <p:extLst>
      <p:ext uri="{BB962C8B-B14F-4D97-AF65-F5344CB8AC3E}">
        <p14:creationId xmlns:p14="http://schemas.microsoft.com/office/powerpoint/2010/main" val="118932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C0C0A-4122-4093-8731-8507DA139585}" type="slidenum">
              <a:rPr lang="en-US" smtClean="0"/>
              <a:t>8</a:t>
            </a:fld>
            <a:endParaRPr lang="en-US"/>
          </a:p>
        </p:txBody>
      </p:sp>
    </p:spTree>
    <p:extLst>
      <p:ext uri="{BB962C8B-B14F-4D97-AF65-F5344CB8AC3E}">
        <p14:creationId xmlns:p14="http://schemas.microsoft.com/office/powerpoint/2010/main" val="126755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C0C0A-4122-4093-8731-8507DA139585}" type="slidenum">
              <a:rPr lang="en-US" smtClean="0"/>
              <a:t>9</a:t>
            </a:fld>
            <a:endParaRPr lang="en-US"/>
          </a:p>
        </p:txBody>
      </p:sp>
    </p:spTree>
    <p:extLst>
      <p:ext uri="{BB962C8B-B14F-4D97-AF65-F5344CB8AC3E}">
        <p14:creationId xmlns:p14="http://schemas.microsoft.com/office/powerpoint/2010/main" val="253440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C0C0A-4122-4093-8731-8507DA139585}" type="slidenum">
              <a:rPr lang="en-US" smtClean="0"/>
              <a:t>10</a:t>
            </a:fld>
            <a:endParaRPr lang="en-US"/>
          </a:p>
        </p:txBody>
      </p:sp>
    </p:spTree>
    <p:extLst>
      <p:ext uri="{BB962C8B-B14F-4D97-AF65-F5344CB8AC3E}">
        <p14:creationId xmlns:p14="http://schemas.microsoft.com/office/powerpoint/2010/main" val="390197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3F0C596-2A5C-4A6C-89F6-E05C33FBB4E5}" type="slidenum">
              <a:rPr lang="en-US" smtClean="0"/>
              <a:pPr>
                <a:defRPr/>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76356C8-9A17-4E70-BF4D-5F399FA1A7A5}" type="slidenum">
              <a:rPr lang="en-US" altLang="en-US">
                <a:solidFill>
                  <a:prstClr val="black"/>
                </a:solidFill>
              </a:rPr>
              <a:pPr eaLnBrk="1" hangingPunct="1"/>
              <a:t>22</a:t>
            </a:fld>
            <a:endParaRPr lang="en-US" altLang="en-US" dirty="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3F0C596-2A5C-4A6C-89F6-E05C33FBB4E5}" type="slidenum">
              <a:rPr lang="en-US" smtClean="0"/>
              <a:pPr>
                <a:defRPr/>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9C0C0A-4122-4093-8731-8507DA139585}" type="slidenum">
              <a:rPr lang="en-US" smtClean="0"/>
              <a:t>24</a:t>
            </a:fld>
            <a:endParaRPr lang="en-US"/>
          </a:p>
        </p:txBody>
      </p:sp>
    </p:spTree>
    <p:extLst>
      <p:ext uri="{BB962C8B-B14F-4D97-AF65-F5344CB8AC3E}">
        <p14:creationId xmlns:p14="http://schemas.microsoft.com/office/powerpoint/2010/main" val="141411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22DAEA-2203-4446-B606-0C42A24BB9FB}"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3610697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22DAEA-2203-4446-B606-0C42A24BB9FB}"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87128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22DAEA-2203-4446-B606-0C42A24BB9FB}"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117653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22DAEA-2203-4446-B606-0C42A24BB9FB}"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2358956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22DAEA-2203-4446-B606-0C42A24BB9FB}" type="datetimeFigureOut">
              <a:rPr lang="en-US" smtClean="0"/>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346584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22DAEA-2203-4446-B606-0C42A24BB9FB}" type="datetimeFigureOut">
              <a:rPr lang="en-US" smtClean="0"/>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4227577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22DAEA-2203-4446-B606-0C42A24BB9FB}" type="datetimeFigureOut">
              <a:rPr lang="en-US" smtClean="0"/>
              <a:t>4/12/2016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41249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22DAEA-2203-4446-B606-0C42A24BB9FB}" type="datetimeFigureOut">
              <a:rPr lang="en-US" smtClean="0"/>
              <a:t>4/12/2016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313356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2DAEA-2203-4446-B606-0C42A24BB9FB}" type="datetimeFigureOut">
              <a:rPr lang="en-US" smtClean="0"/>
              <a:t>4/12/2016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321808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22DAEA-2203-4446-B606-0C42A24BB9FB}" type="datetimeFigureOut">
              <a:rPr lang="en-US" smtClean="0"/>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405141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22DAEA-2203-4446-B606-0C42A24BB9FB}" type="datetimeFigureOut">
              <a:rPr lang="en-US" smtClean="0"/>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4ECC0-DCEE-44EF-9A2D-805E72868C88}" type="slidenum">
              <a:rPr lang="en-US" smtClean="0"/>
              <a:t>‹#›</a:t>
            </a:fld>
            <a:endParaRPr lang="en-US"/>
          </a:p>
        </p:txBody>
      </p:sp>
    </p:spTree>
    <p:extLst>
      <p:ext uri="{BB962C8B-B14F-4D97-AF65-F5344CB8AC3E}">
        <p14:creationId xmlns:p14="http://schemas.microsoft.com/office/powerpoint/2010/main" val="10753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2DAEA-2203-4446-B606-0C42A24BB9FB}" type="datetimeFigureOut">
              <a:rPr lang="en-US" smtClean="0"/>
              <a:t>4/12/2016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4ECC0-DCEE-44EF-9A2D-805E72868C88}" type="slidenum">
              <a:rPr lang="en-US" smtClean="0"/>
              <a:t>‹#›</a:t>
            </a:fld>
            <a:endParaRPr lang="en-US"/>
          </a:p>
        </p:txBody>
      </p:sp>
    </p:spTree>
    <p:extLst>
      <p:ext uri="{BB962C8B-B14F-4D97-AF65-F5344CB8AC3E}">
        <p14:creationId xmlns:p14="http://schemas.microsoft.com/office/powerpoint/2010/main" val="3192213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jpe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jpe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xml"/><Relationship Id="rId7" Type="http://schemas.openxmlformats.org/officeDocument/2006/relationships/image" Target="../media/image32.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6.xml"/><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33.png"/><Relationship Id="rId4" Type="http://schemas.openxmlformats.org/officeDocument/2006/relationships/tags" Target="../tags/tag20.xml"/><Relationship Id="rId9" Type="http://schemas.openxmlformats.org/officeDocument/2006/relationships/hyperlink" Target="https://nwschat.weather.gov/liv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3.xml"/><Relationship Id="rId7" Type="http://schemas.openxmlformats.org/officeDocument/2006/relationships/image" Target="../media/image3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4.JPG"/><Relationship Id="rId5" Type="http://schemas.openxmlformats.org/officeDocument/2006/relationships/notesSlide" Target="../notesSlides/notesSlide2.xml"/><Relationship Id="rId4" Type="http://schemas.openxmlformats.org/officeDocument/2006/relationships/slideLayout" Target="../slideLayouts/slideLayout1.xml"/><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hyperlink" Target="https://sites.google.com/a/noaa.gov/gis-community/esri-ela/arcgis-onlin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20.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jpe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21.jpeg"/><Relationship Id="rId4"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97.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2068"/>
            <a:ext cx="7772400" cy="1470025"/>
          </a:xfrm>
        </p:spPr>
        <p:txBody>
          <a:bodyPr/>
          <a:lstStyle/>
          <a:p>
            <a:r>
              <a:rPr lang="en-US" i="1" dirty="0" smtClean="0"/>
              <a:t>National Weather Service </a:t>
            </a:r>
            <a:r>
              <a:rPr lang="en-US" dirty="0" smtClean="0"/>
              <a:t/>
            </a:r>
            <a:br>
              <a:rPr lang="en-US" dirty="0" smtClean="0"/>
            </a:br>
            <a:r>
              <a:rPr lang="en-US" dirty="0" smtClean="0"/>
              <a:t>San Diego</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custDataLst>
              <p:tags r:id="rId2"/>
            </p:custDataLst>
          </p:nvPr>
        </p:nvPicPr>
        <p:blipFill rotWithShape="1">
          <a:blip r:embed="rId9" cstate="print">
            <a:extLst>
              <a:ext uri="{28A0092B-C50C-407E-A947-70E740481C1C}">
                <a14:useLocalDpi xmlns:a14="http://schemas.microsoft.com/office/drawing/2010/main" val="0"/>
              </a:ext>
            </a:extLst>
          </a:blip>
          <a:srcRect l="1" t="846" r="1015" b="35024"/>
          <a:stretch/>
        </p:blipFill>
        <p:spPr>
          <a:xfrm>
            <a:off x="172016" y="2738672"/>
            <a:ext cx="8827129" cy="4119328"/>
          </a:xfrm>
          <a:prstGeom prst="rect">
            <a:avLst/>
          </a:prstGeom>
        </p:spPr>
      </p:pic>
      <p:pic>
        <p:nvPicPr>
          <p:cNvPr id="8" name="Picture 7" descr="new_nws_logo_noaa.gif"/>
          <p:cNvPicPr>
            <a:picLocks noChangeAspect="1"/>
          </p:cNvPicPr>
          <p:nvPr>
            <p:custDataLst>
              <p:tags r:id="rId3"/>
            </p:custDataLst>
          </p:nvPr>
        </p:nvPicPr>
        <p:blipFill>
          <a:blip r:embed="rId10" cstate="print"/>
          <a:srcRect/>
          <a:stretch>
            <a:fillRect/>
          </a:stretch>
        </p:blipFill>
        <p:spPr bwMode="auto">
          <a:xfrm>
            <a:off x="7822350" y="984468"/>
            <a:ext cx="1176795" cy="1180666"/>
          </a:xfrm>
          <a:prstGeom prst="rect">
            <a:avLst/>
          </a:prstGeom>
          <a:noFill/>
          <a:ln w="9525">
            <a:noFill/>
            <a:miter lim="800000"/>
            <a:headEnd/>
            <a:tailEnd/>
          </a:ln>
        </p:spPr>
      </p:pic>
      <p:sp>
        <p:nvSpPr>
          <p:cNvPr id="5" name="TextBox 4"/>
          <p:cNvSpPr txBox="1"/>
          <p:nvPr/>
        </p:nvSpPr>
        <p:spPr>
          <a:xfrm>
            <a:off x="214257" y="5564050"/>
            <a:ext cx="2113984" cy="1200329"/>
          </a:xfrm>
          <a:prstGeom prst="rect">
            <a:avLst/>
          </a:prstGeom>
          <a:noFill/>
        </p:spPr>
        <p:txBody>
          <a:bodyPr wrap="square" rtlCol="0">
            <a:spAutoFit/>
          </a:bodyPr>
          <a:lstStyle/>
          <a:p>
            <a:r>
              <a:rPr lang="en-US" dirty="0" smtClean="0"/>
              <a:t>Alex Tardy</a:t>
            </a:r>
          </a:p>
          <a:p>
            <a:r>
              <a:rPr lang="en-US" dirty="0" smtClean="0">
                <a:solidFill>
                  <a:srgbClr val="FF0000"/>
                </a:solidFill>
              </a:rPr>
              <a:t>Warning Coordination </a:t>
            </a:r>
            <a:br>
              <a:rPr lang="en-US" dirty="0" smtClean="0">
                <a:solidFill>
                  <a:srgbClr val="FF0000"/>
                </a:solidFill>
              </a:rPr>
            </a:br>
            <a:r>
              <a:rPr lang="en-US" dirty="0" smtClean="0">
                <a:solidFill>
                  <a:srgbClr val="FF0000"/>
                </a:solidFill>
              </a:rPr>
              <a:t>Meteorologist</a:t>
            </a:r>
            <a:endParaRPr lang="en-US" dirty="0">
              <a:solidFill>
                <a:srgbClr val="FF0000"/>
              </a:solidFill>
            </a:endParaRPr>
          </a:p>
        </p:txBody>
      </p:sp>
      <p:sp>
        <p:nvSpPr>
          <p:cNvPr id="9" name="TextBox 8"/>
          <p:cNvSpPr txBox="1"/>
          <p:nvPr/>
        </p:nvSpPr>
        <p:spPr>
          <a:xfrm>
            <a:off x="3276600" y="4450419"/>
            <a:ext cx="5518446" cy="369332"/>
          </a:xfrm>
          <a:prstGeom prst="rect">
            <a:avLst/>
          </a:prstGeom>
          <a:noFill/>
        </p:spPr>
        <p:txBody>
          <a:bodyPr wrap="square" rtlCol="0">
            <a:spAutoFit/>
          </a:bodyPr>
          <a:lstStyle/>
          <a:p>
            <a:r>
              <a:rPr lang="en-US" dirty="0" smtClean="0"/>
              <a:t>Weather Spotter Training</a:t>
            </a:r>
            <a:endParaRPr lang="en-US" dirty="0"/>
          </a:p>
        </p:txBody>
      </p:sp>
      <p:pic>
        <p:nvPicPr>
          <p:cNvPr id="10" name="Content Placeholder 4"/>
          <p:cNvPicPr>
            <a:picLocks noChangeAspect="1"/>
          </p:cNvPicPr>
          <p:nvPr>
            <p:custDataLst>
              <p:tags r:id="rId4"/>
            </p:custDataLst>
          </p:nvPr>
        </p:nvPicPr>
        <p:blipFill rotWithShape="1">
          <a:blip r:embed="rId11" cstate="print">
            <a:extLst>
              <a:ext uri="{28A0092B-C50C-407E-A947-70E740481C1C}">
                <a14:useLocalDpi xmlns:a14="http://schemas.microsoft.com/office/drawing/2010/main" val="0"/>
              </a:ext>
            </a:extLst>
          </a:blip>
          <a:srcRect b="7797"/>
          <a:stretch/>
        </p:blipFill>
        <p:spPr>
          <a:xfrm>
            <a:off x="2737936" y="1782319"/>
            <a:ext cx="3695288" cy="2555382"/>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53" y="984468"/>
            <a:ext cx="2457793" cy="1743318"/>
          </a:xfrm>
          <a:prstGeom prst="rect">
            <a:avLst/>
          </a:prstGeom>
        </p:spPr>
      </p:pic>
      <p:pic>
        <p:nvPicPr>
          <p:cNvPr id="11" name="Picture 10"/>
          <p:cNvPicPr>
            <a:picLocks noChangeAspect="1"/>
          </p:cNvPicPr>
          <p:nvPr>
            <p:custDataLst>
              <p:tags r:id="rId5"/>
            </p:custDataLst>
          </p:nvPr>
        </p:nvPicPr>
        <p:blipFill rotWithShape="1">
          <a:blip r:embed="rId13" cstate="print">
            <a:extLst>
              <a:ext uri="{28A0092B-C50C-407E-A947-70E740481C1C}">
                <a14:useLocalDpi xmlns:a14="http://schemas.microsoft.com/office/drawing/2010/main" val="0"/>
              </a:ext>
            </a:extLst>
          </a:blip>
          <a:srcRect l="14643" t="9996" r="14880" b="6662"/>
          <a:stretch/>
        </p:blipFill>
        <p:spPr>
          <a:xfrm>
            <a:off x="2701298" y="4396197"/>
            <a:ext cx="617561" cy="730295"/>
          </a:xfrm>
          <a:prstGeom prst="rect">
            <a:avLst/>
          </a:prstGeom>
        </p:spPr>
      </p:pic>
      <p:pic>
        <p:nvPicPr>
          <p:cNvPr id="12" name="Picture 11"/>
          <p:cNvPicPr>
            <a:picLocks noChangeAspect="1"/>
          </p:cNvPicPr>
          <p:nvPr>
            <p:custDataLst>
              <p:tags r:id="rId6"/>
            </p:custDataLst>
          </p:nvPr>
        </p:nvPicPr>
        <p:blipFill rotWithShape="1">
          <a:blip r:embed="rId13" cstate="print">
            <a:extLst>
              <a:ext uri="{28A0092B-C50C-407E-A947-70E740481C1C}">
                <a14:useLocalDpi xmlns:a14="http://schemas.microsoft.com/office/drawing/2010/main" val="0"/>
              </a:ext>
            </a:extLst>
          </a:blip>
          <a:srcRect l="14643" t="9996" r="14880" b="6662"/>
          <a:stretch/>
        </p:blipFill>
        <p:spPr>
          <a:xfrm>
            <a:off x="5815663" y="4411372"/>
            <a:ext cx="617561" cy="730295"/>
          </a:xfrm>
          <a:prstGeom prst="rect">
            <a:avLst/>
          </a:prstGeom>
        </p:spPr>
      </p:pic>
      <p:pic>
        <p:nvPicPr>
          <p:cNvPr id="13" name="Picture 2" descr="NOAALogo310x3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2338" y="928487"/>
            <a:ext cx="1295400" cy="1292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ustDataLst>
      <p:tags r:id="rId1"/>
    </p:custDataLst>
    <p:extLst>
      <p:ext uri="{BB962C8B-B14F-4D97-AF65-F5344CB8AC3E}">
        <p14:creationId xmlns:p14="http://schemas.microsoft.com/office/powerpoint/2010/main" val="142043063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143000"/>
          </a:xfrm>
        </p:spPr>
        <p:txBody>
          <a:bodyPr>
            <a:normAutofit/>
          </a:bodyPr>
          <a:lstStyle/>
          <a:p>
            <a:r>
              <a:rPr lang="en-US" sz="3200" dirty="0" smtClean="0"/>
              <a:t>Point and Click Forecast</a:t>
            </a:r>
            <a:br>
              <a:rPr lang="en-US" sz="3200" dirty="0" smtClean="0"/>
            </a:br>
            <a:r>
              <a:rPr lang="en-US" sz="3200" dirty="0" smtClean="0">
                <a:solidFill>
                  <a:srgbClr val="FF0000"/>
                </a:solidFill>
              </a:rPr>
              <a:t>weather.gov/</a:t>
            </a:r>
            <a:r>
              <a:rPr lang="en-US" sz="3200" dirty="0" err="1" smtClean="0">
                <a:solidFill>
                  <a:srgbClr val="FF0000"/>
                </a:solidFill>
              </a:rPr>
              <a:t>sandiego</a:t>
            </a:r>
            <a:endParaRPr lang="en-US" sz="3200"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138242" name="Picture 2"/>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2995" r="47215" b="9030"/>
          <a:stretch/>
        </p:blipFill>
        <p:spPr bwMode="auto">
          <a:xfrm>
            <a:off x="1181582" y="906177"/>
            <a:ext cx="7162800" cy="595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181582" y="5943600"/>
            <a:ext cx="799618"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762982" y="4253753"/>
            <a:ext cx="685800" cy="990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7337784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Point and Click forecast</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59" t="5566" r="12647" b="5791"/>
          <a:stretch/>
        </p:blipFill>
        <p:spPr bwMode="auto">
          <a:xfrm>
            <a:off x="609600" y="1219200"/>
            <a:ext cx="7420535" cy="489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653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solidFill>
                  <a:srgbClr val="FF0000"/>
                </a:solidFill>
              </a:rPr>
              <a:t>NWS webpage </a:t>
            </a:r>
            <a:r>
              <a:rPr lang="en-US" dirty="0" smtClean="0"/>
              <a:t>- Hourly Graphs</a:t>
            </a:r>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73" t="15579" r="20758" b="6250"/>
          <a:stretch/>
        </p:blipFill>
        <p:spPr bwMode="auto">
          <a:xfrm>
            <a:off x="609600" y="1127880"/>
            <a:ext cx="7646504" cy="571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108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60" y="-36443"/>
            <a:ext cx="8229600" cy="1143000"/>
          </a:xfrm>
        </p:spPr>
        <p:txBody>
          <a:bodyPr/>
          <a:lstStyle/>
          <a:p>
            <a:r>
              <a:rPr lang="en-US" dirty="0" smtClean="0"/>
              <a:t>Hourly Forecast Table</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11" t="11488" r="20726" b="7243"/>
          <a:stretch/>
        </p:blipFill>
        <p:spPr bwMode="auto">
          <a:xfrm>
            <a:off x="838200" y="1295400"/>
            <a:ext cx="7142921" cy="5390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752600" y="3505200"/>
            <a:ext cx="6228521" cy="304800"/>
          </a:xfrm>
          <a:prstGeom prst="ellipse">
            <a:avLst/>
          </a:prstGeom>
          <a:solidFill>
            <a:schemeClr val="bg2">
              <a:lumMod val="75000"/>
              <a:alpha val="42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52600" y="4114800"/>
            <a:ext cx="6367669" cy="304800"/>
          </a:xfrm>
          <a:prstGeom prst="ellipse">
            <a:avLst/>
          </a:prstGeom>
          <a:solidFill>
            <a:schemeClr val="bg2">
              <a:lumMod val="75000"/>
              <a:alpha val="42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712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Forecast Table</a:t>
            </a:r>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68" r="14750" b="6250"/>
          <a:stretch/>
        </p:blipFill>
        <p:spPr bwMode="auto">
          <a:xfrm>
            <a:off x="152400" y="1810320"/>
            <a:ext cx="8991600" cy="474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716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Observations, forecasts and graphics</a:t>
            </a:r>
            <a:br>
              <a:rPr lang="en-US" dirty="0" smtClean="0"/>
            </a:br>
            <a:r>
              <a:rPr lang="en-US" dirty="0" smtClean="0">
                <a:solidFill>
                  <a:srgbClr val="FF0000"/>
                </a:solidFill>
              </a:rPr>
              <a:t>preview/weather.gov/</a:t>
            </a:r>
            <a:r>
              <a:rPr lang="en-US" dirty="0" err="1" smtClean="0">
                <a:solidFill>
                  <a:srgbClr val="FF0000"/>
                </a:solidFill>
              </a:rPr>
              <a:t>edd</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167" r="4361" b="6250"/>
          <a:stretch/>
        </p:blipFill>
        <p:spPr bwMode="auto">
          <a:xfrm>
            <a:off x="37563" y="1833731"/>
            <a:ext cx="9106437" cy="479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485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Recreation Page</a:t>
            </a:r>
            <a:br>
              <a:rPr lang="en-US" dirty="0"/>
            </a:br>
            <a:r>
              <a:rPr lang="en-US" sz="2000" dirty="0">
                <a:solidFill>
                  <a:srgbClr val="FF0000"/>
                </a:solidFill>
              </a:rPr>
              <a:t>http://www.wrh.noaa.gov/wrh/rec/?wfo=sgx</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11" t="2852" r="17353" b="9019"/>
          <a:stretch/>
        </p:blipFill>
        <p:spPr bwMode="auto">
          <a:xfrm>
            <a:off x="762000" y="1371600"/>
            <a:ext cx="7156076" cy="481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42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46"/>
            <a:ext cx="8229600" cy="1143000"/>
          </a:xfrm>
        </p:spPr>
        <p:txBody>
          <a:bodyPr>
            <a:normAutofit fontScale="90000"/>
          </a:bodyPr>
          <a:lstStyle/>
          <a:p>
            <a:r>
              <a:rPr lang="en-US" dirty="0" smtClean="0"/>
              <a:t>Beach </a:t>
            </a:r>
            <a:r>
              <a:rPr lang="en-US" dirty="0"/>
              <a:t>Forecast Page</a:t>
            </a:r>
            <a:br>
              <a:rPr lang="en-US" dirty="0"/>
            </a:br>
            <a:r>
              <a:rPr lang="en-US" sz="2700" dirty="0">
                <a:solidFill>
                  <a:srgbClr val="FF0000"/>
                </a:solidFill>
              </a:rPr>
              <a:t>http://www.weather.gov/beach/sgx</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23" t="4477" r="17702" b="5198"/>
          <a:stretch/>
        </p:blipFill>
        <p:spPr bwMode="auto">
          <a:xfrm>
            <a:off x="1219200" y="1143000"/>
            <a:ext cx="7086600" cy="559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64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Transportation </a:t>
            </a:r>
            <a:r>
              <a:rPr lang="en-US" dirty="0"/>
              <a:t>hazard page</a:t>
            </a:r>
            <a:br>
              <a:rPr lang="en-US" dirty="0"/>
            </a:br>
            <a:r>
              <a:rPr lang="en-US" sz="3100" dirty="0">
                <a:solidFill>
                  <a:srgbClr val="FF0000"/>
                </a:solidFill>
              </a:rPr>
              <a:t>http://www.wrh.noaa.gov/wrh/travel/?wfo=sgx</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47" t="4967" r="18235" b="7582"/>
          <a:stretch/>
        </p:blipFill>
        <p:spPr bwMode="auto">
          <a:xfrm>
            <a:off x="1043354" y="1214152"/>
            <a:ext cx="7283824" cy="558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784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5320" y="-228600"/>
            <a:ext cx="7772400" cy="1470025"/>
          </a:xfrm>
        </p:spPr>
        <p:txBody>
          <a:bodyPr>
            <a:normAutofit fontScale="90000"/>
          </a:bodyPr>
          <a:lstStyle/>
          <a:p>
            <a:r>
              <a:rPr lang="en-US" dirty="0" smtClean="0">
                <a:solidFill>
                  <a:srgbClr val="FF0000"/>
                </a:solidFill>
              </a:rPr>
              <a:t>Impacts Graphics </a:t>
            </a:r>
            <a:r>
              <a:rPr lang="en-US" dirty="0" smtClean="0"/>
              <a:t/>
            </a:r>
            <a:br>
              <a:rPr lang="en-US" dirty="0" smtClean="0"/>
            </a:br>
            <a:r>
              <a:rPr lang="en-US" dirty="0" smtClean="0"/>
              <a:t>www.crh.noaa.gov/crh/?n=impact</a:t>
            </a: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52" t="8085" b="4411"/>
          <a:stretch/>
        </p:blipFill>
        <p:spPr bwMode="auto">
          <a:xfrm>
            <a:off x="381000" y="1122812"/>
            <a:ext cx="8321040" cy="573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49540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1470025"/>
          </a:xfrm>
        </p:spPr>
        <p:txBody>
          <a:bodyPr>
            <a:normAutofit fontScale="90000"/>
          </a:bodyPr>
          <a:lstStyle/>
          <a:p>
            <a:r>
              <a:rPr lang="en-US" sz="4000" i="1" dirty="0" smtClean="0"/>
              <a:t>NWS San Diego</a:t>
            </a:r>
            <a:r>
              <a:rPr lang="en-US" dirty="0" smtClean="0"/>
              <a:t/>
            </a:r>
            <a:br>
              <a:rPr lang="en-US" dirty="0" smtClean="0"/>
            </a:br>
            <a:r>
              <a:rPr lang="en-US" dirty="0" smtClean="0"/>
              <a:t>Forecasts, Warnings and Impact Decision Support Services</a:t>
            </a:r>
            <a:endParaRPr lang="en-US" dirty="0"/>
          </a:p>
        </p:txBody>
      </p:sp>
      <p:sp>
        <p:nvSpPr>
          <p:cNvPr id="3" name="Subtitle 2"/>
          <p:cNvSpPr>
            <a:spLocks noGrp="1"/>
          </p:cNvSpPr>
          <p:nvPr>
            <p:ph type="subTitle" idx="1"/>
          </p:nvPr>
        </p:nvSpPr>
        <p:spPr>
          <a:xfrm>
            <a:off x="1549400" y="5018468"/>
            <a:ext cx="6400800" cy="1752600"/>
          </a:xfrm>
        </p:spPr>
        <p:txBody>
          <a:bodyPr>
            <a:normAutofit fontScale="92500" lnSpcReduction="20000"/>
          </a:bodyPr>
          <a:lstStyle/>
          <a:p>
            <a:r>
              <a:rPr lang="en-US" dirty="0" smtClean="0">
                <a:solidFill>
                  <a:srgbClr val="FF0000"/>
                </a:solidFill>
              </a:rPr>
              <a:t>Alex Tardy</a:t>
            </a:r>
            <a:br>
              <a:rPr lang="en-US" dirty="0" smtClean="0">
                <a:solidFill>
                  <a:srgbClr val="FF0000"/>
                </a:solidFill>
              </a:rPr>
            </a:br>
            <a:r>
              <a:rPr lang="en-US" dirty="0" smtClean="0">
                <a:solidFill>
                  <a:srgbClr val="FF0000"/>
                </a:solidFill>
              </a:rPr>
              <a:t>Warning Coordination Meteorologist</a:t>
            </a:r>
            <a:br>
              <a:rPr lang="en-US" dirty="0" smtClean="0">
                <a:solidFill>
                  <a:srgbClr val="FF0000"/>
                </a:solidFill>
              </a:rPr>
            </a:br>
            <a:r>
              <a:rPr lang="en-US" dirty="0" smtClean="0">
                <a:solidFill>
                  <a:srgbClr val="FF0000"/>
                </a:solidFill>
              </a:rPr>
              <a:t>April 13, 2016</a:t>
            </a:r>
          </a:p>
          <a:p>
            <a:r>
              <a:rPr lang="en-US" dirty="0">
                <a:solidFill>
                  <a:schemeClr val="tx1"/>
                </a:solidFill>
              </a:rPr>
              <a:t>a</a:t>
            </a:r>
            <a:r>
              <a:rPr lang="en-US" dirty="0" smtClean="0">
                <a:solidFill>
                  <a:schemeClr val="tx1"/>
                </a:solidFill>
              </a:rPr>
              <a:t>lexander.tardy@noaa.gov</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2212848"/>
            <a:ext cx="3659632" cy="274472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09800"/>
            <a:ext cx="4075475" cy="2727198"/>
          </a:xfrm>
          <a:prstGeom prst="rect">
            <a:avLst/>
          </a:prstGeom>
        </p:spPr>
      </p:pic>
      <p:sp>
        <p:nvSpPr>
          <p:cNvPr id="7" name="TextBox 6"/>
          <p:cNvSpPr txBox="1"/>
          <p:nvPr/>
        </p:nvSpPr>
        <p:spPr>
          <a:xfrm>
            <a:off x="1447800" y="4572000"/>
            <a:ext cx="1447800" cy="369332"/>
          </a:xfrm>
          <a:prstGeom prst="rect">
            <a:avLst/>
          </a:prstGeom>
          <a:noFill/>
        </p:spPr>
        <p:txBody>
          <a:bodyPr wrap="square" rtlCol="0">
            <a:spAutoFit/>
          </a:bodyPr>
          <a:lstStyle/>
          <a:p>
            <a:r>
              <a:rPr lang="en-US" dirty="0" smtClean="0">
                <a:solidFill>
                  <a:srgbClr val="FFFF00"/>
                </a:solidFill>
              </a:rPr>
              <a:t>2007</a:t>
            </a:r>
            <a:endParaRPr lang="en-US" dirty="0">
              <a:solidFill>
                <a:srgbClr val="FFFF00"/>
              </a:solidFill>
            </a:endParaRPr>
          </a:p>
        </p:txBody>
      </p:sp>
    </p:spTree>
    <p:extLst>
      <p:ext uri="{BB962C8B-B14F-4D97-AF65-F5344CB8AC3E}">
        <p14:creationId xmlns:p14="http://schemas.microsoft.com/office/powerpoint/2010/main" val="3960994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ttp://www.srh.noaa.gov/images/nws_emblem_400x400.jpg"/>
          <p:cNvPicPr>
            <a:picLocks noChangeAspect="1" noChangeArrowheads="1"/>
          </p:cNvPicPr>
          <p:nvPr>
            <p:custDataLst>
              <p:tags r:id="rId2"/>
            </p:custDataLst>
          </p:nvPr>
        </p:nvPicPr>
        <p:blipFill>
          <a:blip r:embed="rId7" cstate="print">
            <a:lum bright="96000"/>
          </a:blip>
          <a:srcRect/>
          <a:stretch>
            <a:fillRect/>
          </a:stretch>
        </p:blipFill>
        <p:spPr bwMode="auto">
          <a:xfrm>
            <a:off x="1143000" y="0"/>
            <a:ext cx="6858000" cy="6858000"/>
          </a:xfrm>
          <a:prstGeom prst="rect">
            <a:avLst/>
          </a:prstGeom>
          <a:noFill/>
          <a:ln w="9525">
            <a:noFill/>
            <a:miter lim="800000"/>
            <a:headEnd/>
            <a:tailEnd/>
          </a:ln>
        </p:spPr>
      </p:pic>
      <p:pic>
        <p:nvPicPr>
          <p:cNvPr id="3075" name="Picture 7" descr="new_nws_logo_noaa.gif"/>
          <p:cNvPicPr>
            <a:picLocks noChangeAspect="1"/>
          </p:cNvPicPr>
          <p:nvPr>
            <p:custDataLst>
              <p:tags r:id="rId3"/>
            </p:custDataLst>
          </p:nvPr>
        </p:nvPicPr>
        <p:blipFill>
          <a:blip r:embed="rId8" cstate="print"/>
          <a:srcRect/>
          <a:stretch>
            <a:fillRect/>
          </a:stretch>
        </p:blipFill>
        <p:spPr bwMode="auto">
          <a:xfrm>
            <a:off x="7696200" y="21864"/>
            <a:ext cx="1447800" cy="1452563"/>
          </a:xfrm>
          <a:prstGeom prst="rect">
            <a:avLst/>
          </a:prstGeom>
          <a:noFill/>
          <a:ln w="9525">
            <a:noFill/>
            <a:miter lim="800000"/>
            <a:headEnd/>
            <a:tailEnd/>
          </a:ln>
        </p:spPr>
      </p:pic>
      <p:sp>
        <p:nvSpPr>
          <p:cNvPr id="3077" name="Title 5"/>
          <p:cNvSpPr>
            <a:spLocks noGrp="1"/>
          </p:cNvSpPr>
          <p:nvPr>
            <p:ph type="ctrTitle"/>
          </p:nvPr>
        </p:nvSpPr>
        <p:spPr>
          <a:xfrm>
            <a:off x="668482" y="490931"/>
            <a:ext cx="7772400" cy="1470025"/>
          </a:xfrm>
        </p:spPr>
        <p:txBody>
          <a:bodyPr>
            <a:normAutofit fontScale="90000"/>
          </a:bodyPr>
          <a:lstStyle/>
          <a:p>
            <a:r>
              <a:rPr lang="en-US" sz="2200" i="1" dirty="0" smtClean="0">
                <a:solidFill>
                  <a:srgbClr val="FF0000"/>
                </a:solidFill>
                <a:hlinkClick r:id="rId9"/>
              </a:rPr>
              <a:t>https://nwschat.weather.gov/live</a:t>
            </a:r>
            <a:r>
              <a:rPr lang="en-US" sz="2200" i="1" dirty="0" smtClean="0">
                <a:solidFill>
                  <a:srgbClr val="FF0000"/>
                </a:solidFill>
              </a:rPr>
              <a:t/>
            </a:r>
            <a:br>
              <a:rPr lang="en-US" sz="2200" i="1" dirty="0" smtClean="0">
                <a:solidFill>
                  <a:srgbClr val="FF0000"/>
                </a:solidFill>
              </a:rPr>
            </a:br>
            <a:r>
              <a:rPr lang="en-US" sz="2200" i="1" dirty="0">
                <a:solidFill>
                  <a:srgbClr val="FF0000"/>
                </a:solidFill>
              </a:rPr>
              <a:t/>
            </a:r>
            <a:br>
              <a:rPr lang="en-US" sz="2200" i="1" dirty="0">
                <a:solidFill>
                  <a:srgbClr val="FF0000"/>
                </a:solidFill>
              </a:rPr>
            </a:br>
            <a:r>
              <a:rPr lang="en-US" sz="2200" i="1" dirty="0" smtClean="0">
                <a:solidFill>
                  <a:srgbClr val="FF0000"/>
                </a:solidFill>
              </a:rPr>
              <a:t>Chat with forecaster and follow weather</a:t>
            </a:r>
            <a:r>
              <a:rPr lang="en-US" sz="2000" i="1" dirty="0" smtClean="0"/>
              <a:t/>
            </a:r>
            <a:br>
              <a:rPr lang="en-US" sz="2000" i="1" dirty="0" smtClean="0"/>
            </a:br>
            <a:r>
              <a:rPr lang="en-US" sz="2000" i="1" dirty="0" smtClean="0"/>
              <a:t/>
            </a:r>
            <a:br>
              <a:rPr lang="en-US" sz="2000" i="1" dirty="0" smtClean="0"/>
            </a:br>
            <a:endParaRPr lang="en-US" sz="2200" i="1" dirty="0" smtClean="0">
              <a:solidFill>
                <a:srgbClr val="FF0000"/>
              </a:solidFill>
            </a:endParaRPr>
          </a:p>
        </p:txBody>
      </p:sp>
      <p:sp>
        <p:nvSpPr>
          <p:cNvPr id="7" name="Subtitle 6"/>
          <p:cNvSpPr>
            <a:spLocks noGrp="1"/>
          </p:cNvSpPr>
          <p:nvPr>
            <p:ph type="subTitle" idx="1"/>
          </p:nvPr>
        </p:nvSpPr>
        <p:spPr/>
        <p:txBody>
          <a:bodyPr/>
          <a:lstStyle/>
          <a:p>
            <a:endParaRPr lang="en-US"/>
          </a:p>
        </p:txBody>
      </p:sp>
      <p:pic>
        <p:nvPicPr>
          <p:cNvPr id="2" name="Picture 1"/>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34636" y="1960956"/>
            <a:ext cx="9178636" cy="4668444"/>
          </a:xfrm>
          <a:prstGeom prst="rect">
            <a:avLst/>
          </a:prstGeom>
        </p:spPr>
      </p:pic>
      <p:sp>
        <p:nvSpPr>
          <p:cNvPr id="3" name="Right Arrow 2"/>
          <p:cNvSpPr/>
          <p:nvPr/>
        </p:nvSpPr>
        <p:spPr>
          <a:xfrm rot="1703443">
            <a:off x="1959553" y="1049"/>
            <a:ext cx="838200" cy="7620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NOAALogo310x3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64" y="-10793"/>
            <a:ext cx="1513114" cy="150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ustDataLst>
      <p:tags r:id="rId1"/>
    </p:custDataLst>
    <p:extLst>
      <p:ext uri="{BB962C8B-B14F-4D97-AF65-F5344CB8AC3E}">
        <p14:creationId xmlns:p14="http://schemas.microsoft.com/office/powerpoint/2010/main" val="98935024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52400"/>
            <a:ext cx="8229600" cy="914400"/>
          </a:xfrm>
        </p:spPr>
        <p:txBody>
          <a:bodyPr>
            <a:normAutofit fontScale="90000"/>
          </a:bodyPr>
          <a:lstStyle/>
          <a:p>
            <a:pPr>
              <a:defRPr/>
            </a:pPr>
            <a:r>
              <a:rPr lang="en-US" sz="3600" b="1" dirty="0" smtClean="0"/>
              <a:t>NWS Digital Forecast Database</a:t>
            </a:r>
            <a:br>
              <a:rPr lang="en-US" sz="3600" b="1" dirty="0" smtClean="0"/>
            </a:br>
            <a:r>
              <a:rPr lang="en-US" sz="3600" b="1" dirty="0" smtClean="0">
                <a:solidFill>
                  <a:srgbClr val="FF0000"/>
                </a:solidFill>
              </a:rPr>
              <a:t>digital.weather.gov</a:t>
            </a:r>
          </a:p>
        </p:txBody>
      </p:sp>
      <p:sp>
        <p:nvSpPr>
          <p:cNvPr id="9" name="TextBox 8"/>
          <p:cNvSpPr txBox="1"/>
          <p:nvPr/>
        </p:nvSpPr>
        <p:spPr>
          <a:xfrm>
            <a:off x="3795346" y="6195932"/>
            <a:ext cx="1606550" cy="523875"/>
          </a:xfrm>
          <a:prstGeom prst="rect">
            <a:avLst/>
          </a:prstGeom>
          <a:noFill/>
        </p:spPr>
        <p:txBody>
          <a:bodyPr wrap="none">
            <a:spAutoFit/>
          </a:bodyPr>
          <a:lstStyle/>
          <a:p>
            <a:pPr>
              <a:defRPr/>
            </a:pPr>
            <a:r>
              <a:rPr lang="en-US" sz="2800" i="1" dirty="0">
                <a:effectLst>
                  <a:outerShdw blurRad="38100" dist="38100" dir="2700000" algn="tl">
                    <a:srgbClr val="000000">
                      <a:alpha val="43137"/>
                    </a:srgbClr>
                  </a:outerShdw>
                </a:effectLst>
              </a:rPr>
              <a:t>Regional</a:t>
            </a:r>
          </a:p>
        </p:txBody>
      </p:sp>
      <p:sp>
        <p:nvSpPr>
          <p:cNvPr id="10" name="TextBox 9"/>
          <p:cNvSpPr txBox="1"/>
          <p:nvPr/>
        </p:nvSpPr>
        <p:spPr>
          <a:xfrm>
            <a:off x="7086600" y="6207618"/>
            <a:ext cx="932563" cy="523220"/>
          </a:xfrm>
          <a:prstGeom prst="rect">
            <a:avLst/>
          </a:prstGeom>
          <a:noFill/>
        </p:spPr>
        <p:txBody>
          <a:bodyPr wrap="none">
            <a:spAutoFit/>
          </a:bodyPr>
          <a:lstStyle/>
          <a:p>
            <a:pPr>
              <a:defRPr/>
            </a:pPr>
            <a:r>
              <a:rPr lang="en-US" sz="2800" i="1" dirty="0" smtClean="0">
                <a:effectLst>
                  <a:outerShdw blurRad="38100" dist="38100" dir="2700000" algn="tl">
                    <a:srgbClr val="000000">
                      <a:alpha val="43137"/>
                    </a:srgbClr>
                  </a:outerShdw>
                </a:effectLst>
              </a:rPr>
              <a:t>Local</a:t>
            </a:r>
            <a:endParaRPr lang="en-US" sz="2800" i="1" dirty="0">
              <a:effectLst>
                <a:outerShdw blurRad="38100" dist="38100" dir="2700000" algn="tl">
                  <a:srgbClr val="000000">
                    <a:alpha val="43137"/>
                  </a:srgbClr>
                </a:outerShdw>
              </a:effectLst>
            </a:endParaRPr>
          </a:p>
        </p:txBody>
      </p:sp>
      <p:sp>
        <p:nvSpPr>
          <p:cNvPr id="8" name="TextBox 7"/>
          <p:cNvSpPr txBox="1"/>
          <p:nvPr/>
        </p:nvSpPr>
        <p:spPr>
          <a:xfrm>
            <a:off x="609600" y="6207618"/>
            <a:ext cx="1504950" cy="523875"/>
          </a:xfrm>
          <a:prstGeom prst="rect">
            <a:avLst/>
          </a:prstGeom>
          <a:noFill/>
        </p:spPr>
        <p:txBody>
          <a:bodyPr wrap="none">
            <a:spAutoFit/>
          </a:bodyPr>
          <a:lstStyle/>
          <a:p>
            <a:pPr>
              <a:defRPr/>
            </a:pPr>
            <a:r>
              <a:rPr lang="en-US" sz="2800" i="1" dirty="0">
                <a:effectLst>
                  <a:outerShdw blurRad="38100" dist="38100" dir="2700000" algn="tl">
                    <a:srgbClr val="000000">
                      <a:alpha val="43137"/>
                    </a:srgbClr>
                  </a:outerShdw>
                </a:effectLst>
              </a:rPr>
              <a:t>National</a:t>
            </a:r>
          </a:p>
        </p:txBody>
      </p:sp>
      <p:sp>
        <p:nvSpPr>
          <p:cNvPr id="2" name="TextBox 1"/>
          <p:cNvSpPr txBox="1"/>
          <p:nvPr/>
        </p:nvSpPr>
        <p:spPr>
          <a:xfrm>
            <a:off x="7341577" y="228600"/>
            <a:ext cx="1828800" cy="400110"/>
          </a:xfrm>
          <a:prstGeom prst="rect">
            <a:avLst/>
          </a:prstGeom>
          <a:noFill/>
        </p:spPr>
        <p:txBody>
          <a:bodyPr wrap="square" rtlCol="0">
            <a:spAutoFit/>
          </a:bodyPr>
          <a:lstStyle/>
          <a:p>
            <a:pPr algn="ctr"/>
            <a:r>
              <a:rPr lang="en-US" sz="2000" b="1" dirty="0" smtClean="0"/>
              <a:t>NDFD</a:t>
            </a:r>
            <a:endParaRPr lang="en-US" sz="2000" b="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53" t="16209" r="25000" b="24183"/>
          <a:stretch/>
        </p:blipFill>
        <p:spPr bwMode="auto">
          <a:xfrm>
            <a:off x="762000" y="1259753"/>
            <a:ext cx="7417777" cy="495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349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dirty="0" smtClean="0"/>
              <a:t>What is NDFD?</a:t>
            </a:r>
          </a:p>
        </p:txBody>
      </p:sp>
      <p:sp>
        <p:nvSpPr>
          <p:cNvPr id="4099" name="Rectangle 3"/>
          <p:cNvSpPr>
            <a:spLocks noGrp="1" noChangeArrowheads="1"/>
          </p:cNvSpPr>
          <p:nvPr>
            <p:ph type="body" idx="1"/>
          </p:nvPr>
        </p:nvSpPr>
        <p:spPr>
          <a:xfrm>
            <a:off x="457200" y="1600200"/>
            <a:ext cx="8229600" cy="4876800"/>
          </a:xfrm>
        </p:spPr>
        <p:txBody>
          <a:bodyPr/>
          <a:lstStyle/>
          <a:p>
            <a:pPr>
              <a:lnSpc>
                <a:spcPct val="80000"/>
              </a:lnSpc>
            </a:pPr>
            <a:r>
              <a:rPr lang="en-US" altLang="en-US" sz="2400" dirty="0" smtClean="0"/>
              <a:t>National Weather Service </a:t>
            </a:r>
            <a:r>
              <a:rPr lang="en-US" altLang="en-US" sz="2400" u="sng" dirty="0" smtClean="0"/>
              <a:t>N</a:t>
            </a:r>
            <a:r>
              <a:rPr lang="en-US" altLang="en-US" sz="2400" dirty="0" smtClean="0"/>
              <a:t>ational </a:t>
            </a:r>
            <a:r>
              <a:rPr lang="en-US" altLang="en-US" sz="2400" u="sng" dirty="0" smtClean="0"/>
              <a:t>D</a:t>
            </a:r>
            <a:r>
              <a:rPr lang="en-US" altLang="en-US" sz="2400" dirty="0" smtClean="0"/>
              <a:t>igital </a:t>
            </a:r>
            <a:r>
              <a:rPr lang="en-US" altLang="en-US" sz="2400" u="sng" dirty="0" smtClean="0"/>
              <a:t>F</a:t>
            </a:r>
            <a:r>
              <a:rPr lang="en-US" altLang="en-US" sz="2400" dirty="0" smtClean="0"/>
              <a:t>orecast </a:t>
            </a:r>
            <a:r>
              <a:rPr lang="en-US" altLang="en-US" sz="2400" u="sng" dirty="0" smtClean="0"/>
              <a:t>D</a:t>
            </a:r>
            <a:r>
              <a:rPr lang="en-US" altLang="en-US" sz="2400" dirty="0" smtClean="0"/>
              <a:t>atabase</a:t>
            </a:r>
          </a:p>
          <a:p>
            <a:pPr>
              <a:lnSpc>
                <a:spcPct val="80000"/>
              </a:lnSpc>
            </a:pPr>
            <a:r>
              <a:rPr lang="en-US" altLang="en-US" sz="2400" dirty="0" smtClean="0"/>
              <a:t>Gridded forecasts of surface sensible weather elements from current time out to 7 days</a:t>
            </a:r>
          </a:p>
          <a:p>
            <a:pPr lvl="1">
              <a:lnSpc>
                <a:spcPct val="80000"/>
              </a:lnSpc>
            </a:pPr>
            <a:r>
              <a:rPr lang="en-US" altLang="en-US" sz="2000" dirty="0" smtClean="0"/>
              <a:t>Major paradigm shift in the way we produce our products and provide forecast services</a:t>
            </a:r>
          </a:p>
          <a:p>
            <a:pPr lvl="1">
              <a:lnSpc>
                <a:spcPct val="80000"/>
              </a:lnSpc>
            </a:pPr>
            <a:r>
              <a:rPr lang="en-US" altLang="en-US" sz="2000" dirty="0" smtClean="0"/>
              <a:t>Graphical Forecast Editor (GFE) is used.</a:t>
            </a:r>
          </a:p>
          <a:p>
            <a:pPr lvl="1">
              <a:lnSpc>
                <a:spcPct val="80000"/>
              </a:lnSpc>
            </a:pPr>
            <a:r>
              <a:rPr lang="en-US" altLang="en-US" sz="2000" dirty="0" smtClean="0"/>
              <a:t>Forecaster populates grids with model data, and/or will use tools to modify existing or new grid.</a:t>
            </a:r>
          </a:p>
          <a:p>
            <a:pPr lvl="1">
              <a:lnSpc>
                <a:spcPct val="80000"/>
              </a:lnSpc>
            </a:pPr>
            <a:r>
              <a:rPr lang="en-US" altLang="en-US" sz="2000" dirty="0" smtClean="0"/>
              <a:t>Traditional text products created from database with formatter software – ensuring consistency among products  </a:t>
            </a:r>
          </a:p>
          <a:p>
            <a:pPr>
              <a:lnSpc>
                <a:spcPct val="80000"/>
              </a:lnSpc>
            </a:pPr>
            <a:r>
              <a:rPr lang="en-US" altLang="en-US" sz="2400" dirty="0" smtClean="0"/>
              <a:t>Near seamless mosaic of digital forecasts from NWS field offices</a:t>
            </a:r>
          </a:p>
          <a:p>
            <a:pPr>
              <a:lnSpc>
                <a:spcPct val="80000"/>
              </a:lnSpc>
            </a:pPr>
            <a:r>
              <a:rPr lang="en-US" altLang="en-US" sz="2400" dirty="0" smtClean="0"/>
              <a:t>Users can create tailored forecast (“push vs. pull”)</a:t>
            </a:r>
          </a:p>
          <a:p>
            <a:pPr lvl="1">
              <a:lnSpc>
                <a:spcPct val="80000"/>
              </a:lnSpc>
            </a:pPr>
            <a:r>
              <a:rPr lang="en-US" altLang="en-US" sz="2000" dirty="0" smtClean="0"/>
              <a:t>Text, graphic, gridded, and image products</a:t>
            </a:r>
          </a:p>
          <a:p>
            <a:pPr>
              <a:lnSpc>
                <a:spcPct val="80000"/>
              </a:lnSpc>
            </a:pPr>
            <a:endParaRPr lang="en-US" altLang="en-US" sz="2400" dirty="0" smtClean="0"/>
          </a:p>
        </p:txBody>
      </p:sp>
    </p:spTree>
    <p:extLst>
      <p:ext uri="{BB962C8B-B14F-4D97-AF65-F5344CB8AC3E}">
        <p14:creationId xmlns:p14="http://schemas.microsoft.com/office/powerpoint/2010/main" val="2649371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7" descr="new_nws_logo_noaa.gif"/>
          <p:cNvPicPr>
            <a:picLocks noChangeAspect="1"/>
          </p:cNvPicPr>
          <p:nvPr>
            <p:custDataLst>
              <p:tags r:id="rId2"/>
            </p:custDataLst>
          </p:nvPr>
        </p:nvPicPr>
        <p:blipFill>
          <a:blip r:embed="rId6" cstate="print"/>
          <a:srcRect/>
          <a:stretch>
            <a:fillRect/>
          </a:stretch>
        </p:blipFill>
        <p:spPr bwMode="auto">
          <a:xfrm>
            <a:off x="7543800" y="63380"/>
            <a:ext cx="1447800" cy="1452563"/>
          </a:xfrm>
          <a:prstGeom prst="rect">
            <a:avLst/>
          </a:prstGeom>
          <a:noFill/>
          <a:ln w="9525">
            <a:noFill/>
            <a:miter lim="800000"/>
            <a:headEnd/>
            <a:tailEnd/>
          </a:ln>
        </p:spPr>
      </p:pic>
      <p:sp>
        <p:nvSpPr>
          <p:cNvPr id="8" name="Subtitle 7"/>
          <p:cNvSpPr>
            <a:spLocks noGrp="1"/>
          </p:cNvSpPr>
          <p:nvPr>
            <p:ph type="subTitle" idx="1"/>
          </p:nvPr>
        </p:nvSpPr>
        <p:spPr/>
        <p:txBody>
          <a:bodyPr/>
          <a:lstStyle/>
          <a:p>
            <a:endParaRPr lang="en-US"/>
          </a:p>
        </p:txBody>
      </p:sp>
      <p:sp>
        <p:nvSpPr>
          <p:cNvPr id="10" name="Title 9"/>
          <p:cNvSpPr>
            <a:spLocks noGrp="1"/>
          </p:cNvSpPr>
          <p:nvPr>
            <p:ph type="ctrTitle"/>
          </p:nvPr>
        </p:nvSpPr>
        <p:spPr>
          <a:xfrm>
            <a:off x="533400" y="-152400"/>
            <a:ext cx="7772400" cy="1470025"/>
          </a:xfrm>
        </p:spPr>
        <p:txBody>
          <a:bodyPr/>
          <a:lstStyle/>
          <a:p>
            <a:r>
              <a:rPr lang="en-US" dirty="0" smtClean="0">
                <a:solidFill>
                  <a:srgbClr val="FF0000"/>
                </a:solidFill>
              </a:rPr>
              <a:t>Submit Reports</a:t>
            </a:r>
            <a:br>
              <a:rPr lang="en-US" dirty="0" smtClean="0">
                <a:solidFill>
                  <a:srgbClr val="FF0000"/>
                </a:solidFill>
              </a:rPr>
            </a:br>
            <a:r>
              <a:rPr lang="en-US" dirty="0" smtClean="0">
                <a:solidFill>
                  <a:srgbClr val="FF0000"/>
                </a:solidFill>
              </a:rPr>
              <a:t>weather.gov/</a:t>
            </a:r>
            <a:r>
              <a:rPr lang="en-US" dirty="0" err="1" smtClean="0">
                <a:solidFill>
                  <a:srgbClr val="FF0000"/>
                </a:solidFill>
              </a:rPr>
              <a:t>SanDiego</a:t>
            </a:r>
            <a:endParaRPr lang="en-US" dirty="0">
              <a:solidFill>
                <a:srgbClr val="FF0000"/>
              </a:solidFill>
            </a:endParaRPr>
          </a:p>
        </p:txBody>
      </p:sp>
      <p:sp>
        <p:nvSpPr>
          <p:cNvPr id="9" name="TextBox 8"/>
          <p:cNvSpPr txBox="1"/>
          <p:nvPr/>
        </p:nvSpPr>
        <p:spPr>
          <a:xfrm>
            <a:off x="3209081" y="3810000"/>
            <a:ext cx="2590800" cy="523220"/>
          </a:xfrm>
          <a:prstGeom prst="rect">
            <a:avLst/>
          </a:prstGeom>
          <a:noFill/>
        </p:spPr>
        <p:txBody>
          <a:bodyPr wrap="square" rtlCol="0">
            <a:spAutoFit/>
          </a:bodyPr>
          <a:lstStyle/>
          <a:p>
            <a:r>
              <a:rPr lang="en-US" sz="2800" b="1" dirty="0" smtClean="0">
                <a:solidFill>
                  <a:srgbClr val="FF0000"/>
                </a:solidFill>
              </a:rPr>
              <a:t>Click on Map</a:t>
            </a:r>
            <a:endParaRPr lang="en-US" sz="2800" b="1" dirty="0">
              <a:solidFill>
                <a:srgbClr val="FF0000"/>
              </a:solidFill>
            </a:endParaRPr>
          </a:p>
        </p:txBody>
      </p:sp>
      <p:pic>
        <p:nvPicPr>
          <p:cNvPr id="136194" name="Picture 2"/>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t="7933" r="48355" b="9874"/>
          <a:stretch/>
        </p:blipFill>
        <p:spPr bwMode="auto">
          <a:xfrm>
            <a:off x="1573353" y="1295400"/>
            <a:ext cx="6003104" cy="537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447800" y="2833769"/>
            <a:ext cx="1143000" cy="381000"/>
          </a:xfrm>
          <a:prstGeom prst="ellipse">
            <a:avLst/>
          </a:prstGeom>
          <a:noFill/>
          <a:ln>
            <a:solidFill>
              <a:srgbClr val="FFFF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NOAALogo310x3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52" y="0"/>
            <a:ext cx="1697938" cy="1694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ustDataLst>
      <p:tags r:id="rId1"/>
    </p:custDataLst>
    <p:extLst>
      <p:ext uri="{BB962C8B-B14F-4D97-AF65-F5344CB8AC3E}">
        <p14:creationId xmlns:p14="http://schemas.microsoft.com/office/powerpoint/2010/main" val="200022541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Spotter Reporting form</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11" t="5238" r="38482" b="9524"/>
          <a:stretch/>
        </p:blipFill>
        <p:spPr bwMode="auto">
          <a:xfrm>
            <a:off x="1524000" y="-37946"/>
            <a:ext cx="6313714" cy="6863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3691878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76200"/>
            <a:ext cx="8229600" cy="1143000"/>
          </a:xfrm>
        </p:spPr>
        <p:txBody>
          <a:bodyPr/>
          <a:lstStyle/>
          <a:p>
            <a:r>
              <a:rPr lang="en-US" sz="3200" dirty="0" smtClean="0"/>
              <a:t>Western Region </a:t>
            </a:r>
            <a:br>
              <a:rPr lang="en-US" sz="3200" dirty="0" smtClean="0"/>
            </a:br>
            <a:r>
              <a:rPr lang="en-US" sz="3200" dirty="0" smtClean="0"/>
              <a:t>2.5 km Forecast GIS Shapefile Service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5907"/>
          <a:stretch/>
        </p:blipFill>
        <p:spPr bwMode="auto">
          <a:xfrm>
            <a:off x="1905000" y="1219200"/>
            <a:ext cx="542259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67000" y="4040623"/>
            <a:ext cx="4121706" cy="369332"/>
          </a:xfrm>
          <a:prstGeom prst="rect">
            <a:avLst/>
          </a:prstGeom>
          <a:solidFill>
            <a:srgbClr val="FFFF00"/>
          </a:solidFill>
        </p:spPr>
        <p:txBody>
          <a:bodyPr wrap="none">
            <a:spAutoFit/>
          </a:bodyPr>
          <a:lstStyle/>
          <a:p>
            <a:r>
              <a:rPr lang="en-US" dirty="0"/>
              <a:t>http://www.wrh.noaa.gov/gis/index.php</a:t>
            </a:r>
          </a:p>
        </p:txBody>
      </p:sp>
    </p:spTree>
    <p:extLst>
      <p:ext uri="{BB962C8B-B14F-4D97-AF65-F5344CB8AC3E}">
        <p14:creationId xmlns:p14="http://schemas.microsoft.com/office/powerpoint/2010/main" val="383296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5864"/>
          <a:stretch/>
        </p:blipFill>
        <p:spPr bwMode="auto">
          <a:xfrm>
            <a:off x="1905000" y="1219200"/>
            <a:ext cx="542688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Grp="1" noChangeArrowheads="1"/>
          </p:cNvSpPr>
          <p:nvPr>
            <p:ph type="title"/>
          </p:nvPr>
        </p:nvSpPr>
        <p:spPr>
          <a:xfrm>
            <a:off x="457200" y="76200"/>
            <a:ext cx="8229600" cy="1143000"/>
          </a:xfrm>
        </p:spPr>
        <p:txBody>
          <a:bodyPr/>
          <a:lstStyle/>
          <a:p>
            <a:r>
              <a:rPr lang="en-US" sz="3200" dirty="0" smtClean="0"/>
              <a:t>Western Region </a:t>
            </a:r>
            <a:br>
              <a:rPr lang="en-US" sz="3200" dirty="0" smtClean="0"/>
            </a:br>
            <a:r>
              <a:rPr lang="en-US" sz="3200" dirty="0" smtClean="0">
                <a:solidFill>
                  <a:srgbClr val="FF0000"/>
                </a:solidFill>
              </a:rPr>
              <a:t>2.5 km Forecast GIS Shapefile Service</a:t>
            </a:r>
          </a:p>
        </p:txBody>
      </p:sp>
      <p:sp>
        <p:nvSpPr>
          <p:cNvPr id="2" name="Rectangle 1"/>
          <p:cNvSpPr/>
          <p:nvPr/>
        </p:nvSpPr>
        <p:spPr>
          <a:xfrm>
            <a:off x="2209800" y="1447800"/>
            <a:ext cx="5257800" cy="369332"/>
          </a:xfrm>
          <a:prstGeom prst="rect">
            <a:avLst/>
          </a:prstGeom>
          <a:solidFill>
            <a:schemeClr val="bg1">
              <a:lumMod val="75000"/>
            </a:schemeClr>
          </a:solidFill>
        </p:spPr>
        <p:txBody>
          <a:bodyPr wrap="square">
            <a:spAutoFit/>
          </a:bodyPr>
          <a:lstStyle/>
          <a:p>
            <a:r>
              <a:rPr lang="en-US" dirty="0">
                <a:solidFill>
                  <a:srgbClr val="FF0000"/>
                </a:solidFill>
              </a:rPr>
              <a:t>http://</a:t>
            </a:r>
            <a:r>
              <a:rPr lang="en-US" dirty="0" smtClean="0">
                <a:solidFill>
                  <a:srgbClr val="FF0000"/>
                </a:solidFill>
              </a:rPr>
              <a:t>www.wrh.noaa.gov/gis/shape.php?area=sgx</a:t>
            </a:r>
            <a:endParaRPr lang="en-US" dirty="0">
              <a:solidFill>
                <a:srgbClr val="FF0000"/>
              </a:solidFill>
            </a:endParaRPr>
          </a:p>
        </p:txBody>
      </p:sp>
    </p:spTree>
    <p:extLst>
      <p:ext uri="{BB962C8B-B14F-4D97-AF65-F5344CB8AC3E}">
        <p14:creationId xmlns:p14="http://schemas.microsoft.com/office/powerpoint/2010/main" val="37761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Use of WR GIS Shapefile Service for Wildfire Decision Support</a:t>
            </a:r>
            <a:endParaRPr lang="en-US" sz="3200" dirty="0"/>
          </a:p>
        </p:txBody>
      </p:sp>
      <p:sp>
        <p:nvSpPr>
          <p:cNvPr id="3" name="Content Placeholder 2"/>
          <p:cNvSpPr>
            <a:spLocks noGrp="1"/>
          </p:cNvSpPr>
          <p:nvPr>
            <p:ph idx="1"/>
          </p:nvPr>
        </p:nvSpPr>
        <p:spPr>
          <a:xfrm>
            <a:off x="457200" y="1798637"/>
            <a:ext cx="8229600" cy="4525963"/>
          </a:xfrm>
        </p:spPr>
        <p:txBody>
          <a:bodyPr/>
          <a:lstStyle/>
          <a:p>
            <a:r>
              <a:rPr lang="en-US" sz="2400" dirty="0" smtClean="0"/>
              <a:t>Southern California Wildfire outbreak late October and early November 2007</a:t>
            </a:r>
          </a:p>
          <a:p>
            <a:r>
              <a:rPr lang="en-US" sz="2400" dirty="0" smtClean="0"/>
              <a:t>NDFD shapefiles used to create weather forecast briefing images</a:t>
            </a:r>
          </a:p>
          <a:p>
            <a:pPr lvl="1"/>
            <a:r>
              <a:rPr lang="en-US" sz="2000" dirty="0" smtClean="0"/>
              <a:t>Images created by State of California, U.S. Department of Homeland Security, and National Geospatial Intelligence Agency</a:t>
            </a:r>
          </a:p>
          <a:p>
            <a:pPr lvl="1"/>
            <a:r>
              <a:rPr lang="en-US" sz="2000" dirty="0" smtClean="0"/>
              <a:t>Images used by Joint Field Office (JFO) staff for planning and decision making</a:t>
            </a:r>
          </a:p>
          <a:p>
            <a:pPr lvl="1"/>
            <a:r>
              <a:rPr lang="en-US" sz="2000" dirty="0" smtClean="0"/>
              <a:t>Images used for briefings at Pentagon</a:t>
            </a:r>
            <a:r>
              <a:rPr lang="en-US" sz="2400" dirty="0" smtClean="0"/>
              <a:t> </a:t>
            </a:r>
            <a:endParaRPr lang="en-US" sz="2400" dirty="0"/>
          </a:p>
        </p:txBody>
      </p:sp>
      <p:sp>
        <p:nvSpPr>
          <p:cNvPr id="4" name="Slide Number Placeholder 3"/>
          <p:cNvSpPr>
            <a:spLocks noGrp="1"/>
          </p:cNvSpPr>
          <p:nvPr>
            <p:ph type="sldNum" sz="quarter" idx="12"/>
          </p:nvPr>
        </p:nvSpPr>
        <p:spPr/>
        <p:txBody>
          <a:bodyPr/>
          <a:lstStyle/>
          <a:p>
            <a:pPr>
              <a:defRPr/>
            </a:pPr>
            <a:fld id="{286932EA-0885-44D7-A589-656C89F51070}" type="slidenum">
              <a:rPr lang="en-US" smtClean="0">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2744412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1"/>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35F28DE4-262B-47B2-8992-C2C37439F2CF}" type="slidenum">
              <a:rPr lang="en-US" sz="1400">
                <a:solidFill>
                  <a:srgbClr val="000000"/>
                </a:solidFill>
              </a:rPr>
              <a:pPr algn="r" eaLnBrk="1" fontAlgn="base" hangingPunct="1">
                <a:spcBef>
                  <a:spcPct val="0"/>
                </a:spcBef>
                <a:spcAft>
                  <a:spcPct val="0"/>
                </a:spcAft>
              </a:pPr>
              <a:t>28</a:t>
            </a:fld>
            <a:endParaRPr lang="en-US" sz="1400" dirty="0">
              <a:solidFill>
                <a:srgbClr val="000000"/>
              </a:solidFill>
            </a:endParaRPr>
          </a:p>
        </p:txBody>
      </p:sp>
      <p:pic>
        <p:nvPicPr>
          <p:cNvPr id="12291" name="Picture 2" descr="X:\Jayme_Hydro\GIS_Themes\NDFD\NDF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89025"/>
            <a:ext cx="74676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ChangeArrowheads="1"/>
          </p:cNvSpPr>
          <p:nvPr/>
        </p:nvSpPr>
        <p:spPr bwMode="auto">
          <a:xfrm>
            <a:off x="352425" y="-38100"/>
            <a:ext cx="8458200" cy="1143000"/>
          </a:xfrm>
          <a:prstGeom prst="rect">
            <a:avLst/>
          </a:prstGeom>
          <a:gradFill rotWithShape="1">
            <a:gsLst>
              <a:gs pos="0">
                <a:srgbClr val="51516B">
                  <a:alpha val="40999"/>
                </a:srgbClr>
              </a:gs>
              <a:gs pos="100000">
                <a:srgbClr val="25253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4000" dirty="0">
                <a:solidFill>
                  <a:srgbClr val="FFFF00"/>
                </a:solidFill>
              </a:rPr>
              <a:t>Wind Speed and Direction in ArcGIS</a:t>
            </a:r>
            <a:br>
              <a:rPr lang="en-US" sz="4000" dirty="0">
                <a:solidFill>
                  <a:srgbClr val="FFFF00"/>
                </a:solidFill>
              </a:rPr>
            </a:br>
            <a:r>
              <a:rPr lang="en-US" sz="2800" i="1" dirty="0">
                <a:solidFill>
                  <a:srgbClr val="FFFF00"/>
                </a:solidFill>
              </a:rPr>
              <a:t>Varying wind vector symbol sizes and colors</a:t>
            </a:r>
          </a:p>
        </p:txBody>
      </p:sp>
    </p:spTree>
    <p:extLst>
      <p:ext uri="{BB962C8B-B14F-4D97-AF65-F5344CB8AC3E}">
        <p14:creationId xmlns:p14="http://schemas.microsoft.com/office/powerpoint/2010/main" val="6015931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53F2C3D7-0221-4977-817B-B38F78FE7721}" type="slidenum">
              <a:rPr lang="en-US" sz="1400">
                <a:solidFill>
                  <a:srgbClr val="000000"/>
                </a:solidFill>
              </a:rPr>
              <a:pPr algn="r" eaLnBrk="1" fontAlgn="base" hangingPunct="1">
                <a:spcBef>
                  <a:spcPct val="0"/>
                </a:spcBef>
                <a:spcAft>
                  <a:spcPct val="0"/>
                </a:spcAft>
              </a:pPr>
              <a:t>29</a:t>
            </a:fld>
            <a:endParaRPr lang="en-US" sz="1400" dirty="0">
              <a:solidFill>
                <a:srgbClr val="000000"/>
              </a:solidFill>
            </a:endParaRPr>
          </a:p>
        </p:txBody>
      </p:sp>
      <p:pic>
        <p:nvPicPr>
          <p:cNvPr id="13315" name="Picture 3" descr="X:\Jayme_Hydro\GIS_Themes\NDFD\20071102_06HR_Humidity_Forecast-FOU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89154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4120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236889"/>
            <a:ext cx="4876800" cy="3657601"/>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16"/>
            <a:ext cx="4876800" cy="3657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192" y="-7513"/>
            <a:ext cx="4861059" cy="364579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1936" y="3638281"/>
            <a:ext cx="4697569" cy="3523176"/>
          </a:xfrm>
          <a:prstGeom prst="rect">
            <a:avLst/>
          </a:prstGeom>
        </p:spPr>
      </p:pic>
      <p:sp>
        <p:nvSpPr>
          <p:cNvPr id="3" name="TextBox 2"/>
          <p:cNvSpPr txBox="1"/>
          <p:nvPr/>
        </p:nvSpPr>
        <p:spPr>
          <a:xfrm>
            <a:off x="166173" y="3200399"/>
            <a:ext cx="9421251" cy="584775"/>
          </a:xfrm>
          <a:prstGeom prst="rect">
            <a:avLst/>
          </a:prstGeom>
          <a:noFill/>
        </p:spPr>
        <p:txBody>
          <a:bodyPr wrap="square" rtlCol="0">
            <a:spAutoFit/>
          </a:bodyPr>
          <a:lstStyle/>
          <a:p>
            <a:r>
              <a:rPr lang="en-US" sz="3200" b="1" dirty="0" smtClean="0">
                <a:solidFill>
                  <a:srgbClr val="FFFF00"/>
                </a:solidFill>
              </a:rPr>
              <a:t>WET             Southern California Challenge            DRY</a:t>
            </a:r>
            <a:endParaRPr lang="en-US" sz="3200" b="1" dirty="0">
              <a:solidFill>
                <a:srgbClr val="FFFF00"/>
              </a:solidFill>
            </a:endParaRPr>
          </a:p>
        </p:txBody>
      </p:sp>
      <p:sp>
        <p:nvSpPr>
          <p:cNvPr id="6" name="TextBox 5"/>
          <p:cNvSpPr txBox="1"/>
          <p:nvPr/>
        </p:nvSpPr>
        <p:spPr>
          <a:xfrm>
            <a:off x="2971800" y="789904"/>
            <a:ext cx="4114800" cy="523220"/>
          </a:xfrm>
          <a:prstGeom prst="rect">
            <a:avLst/>
          </a:prstGeom>
          <a:noFill/>
        </p:spPr>
        <p:txBody>
          <a:bodyPr wrap="square" rtlCol="0">
            <a:spAutoFit/>
          </a:bodyPr>
          <a:lstStyle/>
          <a:p>
            <a:r>
              <a:rPr lang="en-US" sz="2800" b="1" dirty="0" smtClean="0">
                <a:solidFill>
                  <a:srgbClr val="FF0000"/>
                </a:solidFill>
              </a:rPr>
              <a:t>Various DSS support</a:t>
            </a:r>
            <a:endParaRPr lang="en-US" sz="2800" b="1" dirty="0">
              <a:solidFill>
                <a:srgbClr val="FF0000"/>
              </a:solidFill>
            </a:endParaRPr>
          </a:p>
        </p:txBody>
      </p:sp>
    </p:spTree>
    <p:extLst>
      <p:ext uri="{BB962C8B-B14F-4D97-AF65-F5344CB8AC3E}">
        <p14:creationId xmlns:p14="http://schemas.microsoft.com/office/powerpoint/2010/main" val="741816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63"/>
            <a:ext cx="8229600" cy="1143000"/>
          </a:xfrm>
        </p:spPr>
        <p:txBody>
          <a:bodyPr/>
          <a:lstStyle/>
          <a:p>
            <a:r>
              <a:rPr lang="en-US" sz="3200" dirty="0" smtClean="0"/>
              <a:t>  National Weather Service </a:t>
            </a:r>
            <a:br>
              <a:rPr lang="en-US" sz="3200" dirty="0" smtClean="0"/>
            </a:br>
            <a:r>
              <a:rPr lang="en-US" sz="3200" dirty="0" smtClean="0"/>
              <a:t>  </a:t>
            </a:r>
            <a:r>
              <a:rPr lang="en-US" sz="3200" i="1" dirty="0" smtClean="0">
                <a:solidFill>
                  <a:srgbClr val="FF0000"/>
                </a:solidFill>
              </a:rPr>
              <a:t>Weather and Hazards Data Viewer</a:t>
            </a:r>
            <a:endParaRPr lang="en-US" sz="3200" i="1" dirty="0">
              <a:solidFill>
                <a:srgbClr val="FF0000"/>
              </a:solidFill>
            </a:endParaRPr>
          </a:p>
        </p:txBody>
      </p:sp>
      <p:sp>
        <p:nvSpPr>
          <p:cNvPr id="4" name="Slide Number Placeholder 3"/>
          <p:cNvSpPr>
            <a:spLocks noGrp="1"/>
          </p:cNvSpPr>
          <p:nvPr>
            <p:ph type="sldNum" sz="quarter" idx="12"/>
          </p:nvPr>
        </p:nvSpPr>
        <p:spPr/>
        <p:txBody>
          <a:bodyPr/>
          <a:lstStyle/>
          <a:p>
            <a:pPr>
              <a:defRPr/>
            </a:pPr>
            <a:fld id="{286932EA-0885-44D7-A589-656C89F51070}" type="slidenum">
              <a:rPr lang="en-US" smtClean="0">
                <a:solidFill>
                  <a:srgbClr val="000000"/>
                </a:solidFill>
              </a:rPr>
              <a:pPr>
                <a:defRPr/>
              </a:pPr>
              <a:t>30</a:t>
            </a:fld>
            <a:endParaRPr lang="en-US" dirty="0">
              <a:solidFill>
                <a:srgbClr val="000000"/>
              </a:solidFill>
            </a:endParaRPr>
          </a:p>
        </p:txBody>
      </p:sp>
      <p:sp>
        <p:nvSpPr>
          <p:cNvPr id="7" name="Rectangle 6"/>
          <p:cNvSpPr/>
          <p:nvPr/>
        </p:nvSpPr>
        <p:spPr>
          <a:xfrm>
            <a:off x="2735567" y="3244334"/>
            <a:ext cx="3672865" cy="369332"/>
          </a:xfrm>
          <a:prstGeom prst="rect">
            <a:avLst/>
          </a:prstGeom>
          <a:solidFill>
            <a:schemeClr val="bg1">
              <a:lumMod val="75000"/>
            </a:schemeClr>
          </a:solidFill>
        </p:spPr>
        <p:txBody>
          <a:bodyPr wrap="none">
            <a:spAutoFit/>
          </a:bodyPr>
          <a:lstStyle/>
          <a:p>
            <a:r>
              <a:rPr lang="en-US" dirty="0">
                <a:solidFill>
                  <a:srgbClr val="FF0000"/>
                </a:solidFill>
              </a:rPr>
              <a:t>http://www.wrh.noaa.gov/wrh/whv</a:t>
            </a:r>
            <a:r>
              <a:rPr lang="en-US" dirty="0"/>
              <a:t>/</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00" t="13949" r="10901" b="7044"/>
          <a:stretch/>
        </p:blipFill>
        <p:spPr bwMode="auto">
          <a:xfrm>
            <a:off x="35169" y="1371600"/>
            <a:ext cx="9108831" cy="512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40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19" t="11776" r="16074" b="4049"/>
          <a:stretch/>
        </p:blipFill>
        <p:spPr bwMode="auto">
          <a:xfrm>
            <a:off x="18245" y="196403"/>
            <a:ext cx="9001775" cy="6424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0" y="5867400"/>
            <a:ext cx="1981200" cy="369332"/>
          </a:xfrm>
          <a:prstGeom prst="rect">
            <a:avLst/>
          </a:prstGeom>
          <a:solidFill>
            <a:srgbClr val="FFFF00"/>
          </a:solidFill>
        </p:spPr>
        <p:txBody>
          <a:bodyPr wrap="square" rtlCol="0">
            <a:spAutoFit/>
          </a:bodyPr>
          <a:lstStyle/>
          <a:p>
            <a:r>
              <a:rPr lang="en-US" dirty="0" smtClean="0"/>
              <a:t>Displaying Hazards</a:t>
            </a:r>
            <a:endParaRPr lang="en-US" dirty="0"/>
          </a:p>
        </p:txBody>
      </p:sp>
    </p:spTree>
    <p:extLst>
      <p:ext uri="{BB962C8B-B14F-4D97-AF65-F5344CB8AC3E}">
        <p14:creationId xmlns:p14="http://schemas.microsoft.com/office/powerpoint/2010/main" val="3643385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Types of Services for Partners</a:t>
            </a:r>
            <a:endParaRPr lang="en-US" dirty="0">
              <a:solidFill>
                <a:schemeClr val="accent1"/>
              </a:solidFill>
            </a:endParaRPr>
          </a:p>
        </p:txBody>
      </p:sp>
      <p:sp>
        <p:nvSpPr>
          <p:cNvPr id="3" name="Content Placeholder 2"/>
          <p:cNvSpPr>
            <a:spLocks noGrp="1"/>
          </p:cNvSpPr>
          <p:nvPr>
            <p:ph idx="1"/>
          </p:nvPr>
        </p:nvSpPr>
        <p:spPr>
          <a:xfrm>
            <a:off x="152400" y="1295400"/>
            <a:ext cx="8991600" cy="5562600"/>
          </a:xfrm>
        </p:spPr>
        <p:txBody>
          <a:bodyPr>
            <a:normAutofit fontScale="62500" lnSpcReduction="20000"/>
          </a:bodyPr>
          <a:lstStyle/>
          <a:p>
            <a:r>
              <a:rPr lang="en-US" dirty="0" smtClean="0"/>
              <a:t>Legacy Text Products (ZFP, FWF)</a:t>
            </a:r>
          </a:p>
          <a:p>
            <a:r>
              <a:rPr lang="en-US" dirty="0" smtClean="0"/>
              <a:t>Spot Weather Forecast (point locations)</a:t>
            </a:r>
          </a:p>
          <a:p>
            <a:r>
              <a:rPr lang="en-US" dirty="0" smtClean="0"/>
              <a:t>Gridded Forecasts (graphics, point and click generated tables and graphs)</a:t>
            </a:r>
          </a:p>
          <a:p>
            <a:r>
              <a:rPr lang="en-US" dirty="0" smtClean="0"/>
              <a:t>Special Weather Statements and Hazardous Weather Outlooks</a:t>
            </a:r>
          </a:p>
          <a:p>
            <a:r>
              <a:rPr lang="en-US" dirty="0" smtClean="0"/>
              <a:t>Conference Calls</a:t>
            </a:r>
          </a:p>
          <a:p>
            <a:r>
              <a:rPr lang="en-US" dirty="0" smtClean="0">
                <a:solidFill>
                  <a:srgbClr val="FF0000"/>
                </a:solidFill>
              </a:rPr>
              <a:t>Weather Story Graphics</a:t>
            </a:r>
          </a:p>
          <a:p>
            <a:r>
              <a:rPr lang="en-US" dirty="0" smtClean="0">
                <a:solidFill>
                  <a:srgbClr val="FF0000"/>
                </a:solidFill>
              </a:rPr>
              <a:t>Headlines on the Home Page</a:t>
            </a:r>
          </a:p>
          <a:p>
            <a:r>
              <a:rPr lang="en-US" dirty="0" smtClean="0">
                <a:solidFill>
                  <a:srgbClr val="FF0000"/>
                </a:solidFill>
              </a:rPr>
              <a:t>Email with summary of highlights</a:t>
            </a:r>
          </a:p>
          <a:p>
            <a:r>
              <a:rPr lang="en-US" dirty="0" smtClean="0">
                <a:solidFill>
                  <a:srgbClr val="FF0000"/>
                </a:solidFill>
              </a:rPr>
              <a:t>Email with highlights and accompanying graphics</a:t>
            </a:r>
          </a:p>
          <a:p>
            <a:r>
              <a:rPr lang="en-US" dirty="0" smtClean="0">
                <a:solidFill>
                  <a:srgbClr val="FF0000"/>
                </a:solidFill>
              </a:rPr>
              <a:t>YouTube video briefings</a:t>
            </a:r>
          </a:p>
          <a:p>
            <a:r>
              <a:rPr lang="en-US" dirty="0" err="1" smtClean="0">
                <a:solidFill>
                  <a:srgbClr val="FF0000"/>
                </a:solidFill>
              </a:rPr>
              <a:t>GoToMeeting</a:t>
            </a:r>
            <a:r>
              <a:rPr lang="en-US" dirty="0" smtClean="0">
                <a:solidFill>
                  <a:srgbClr val="FF0000"/>
                </a:solidFill>
              </a:rPr>
              <a:t> (webinars, virtual)</a:t>
            </a:r>
          </a:p>
          <a:p>
            <a:r>
              <a:rPr lang="en-US" dirty="0" smtClean="0">
                <a:solidFill>
                  <a:srgbClr val="FF0000"/>
                </a:solidFill>
              </a:rPr>
              <a:t>Real-time Social Media information sharing on Twitter and Facebook</a:t>
            </a:r>
          </a:p>
          <a:p>
            <a:r>
              <a:rPr lang="en-US" dirty="0" err="1" smtClean="0">
                <a:solidFill>
                  <a:srgbClr val="FF0000"/>
                </a:solidFill>
              </a:rPr>
              <a:t>NWSchat</a:t>
            </a:r>
            <a:r>
              <a:rPr lang="en-US" dirty="0" smtClean="0">
                <a:solidFill>
                  <a:srgbClr val="FF0000"/>
                </a:solidFill>
              </a:rPr>
              <a:t> proactive messaging and interactions</a:t>
            </a:r>
          </a:p>
          <a:p>
            <a:r>
              <a:rPr lang="en-US" dirty="0" smtClean="0">
                <a:solidFill>
                  <a:srgbClr val="FF0000"/>
                </a:solidFill>
              </a:rPr>
              <a:t>Specialized partner “heads-up” messages for impact events (Fog for US Border Patrol,  Heat for County Health Departments, Santa Ana for fire weather)</a:t>
            </a:r>
          </a:p>
          <a:p>
            <a:r>
              <a:rPr lang="en-US" dirty="0" smtClean="0">
                <a:solidFill>
                  <a:srgbClr val="FF0000"/>
                </a:solidFill>
              </a:rPr>
              <a:t>Storm and Post-storm information sharing of impacts</a:t>
            </a:r>
          </a:p>
          <a:p>
            <a:r>
              <a:rPr lang="en-US" dirty="0" err="1" smtClean="0">
                <a:solidFill>
                  <a:srgbClr val="FF0000"/>
                </a:solidFill>
              </a:rPr>
              <a:t>iNWS</a:t>
            </a:r>
            <a:r>
              <a:rPr lang="en-US" dirty="0" smtClean="0">
                <a:solidFill>
                  <a:srgbClr val="FF0000"/>
                </a:solidFill>
              </a:rPr>
              <a:t> messages and Wireless Emergency Alerts</a:t>
            </a:r>
          </a:p>
          <a:p>
            <a:r>
              <a:rPr lang="en-US" dirty="0" smtClean="0">
                <a:solidFill>
                  <a:srgbClr val="FF0000"/>
                </a:solidFill>
              </a:rPr>
              <a:t>Calls to Emergency Manager partners</a:t>
            </a:r>
          </a:p>
          <a:p>
            <a:endParaRPr lang="en-US" dirty="0" smtClean="0"/>
          </a:p>
          <a:p>
            <a:endParaRPr lang="en-US" dirty="0"/>
          </a:p>
        </p:txBody>
      </p:sp>
    </p:spTree>
    <p:extLst>
      <p:ext uri="{BB962C8B-B14F-4D97-AF65-F5344CB8AC3E}">
        <p14:creationId xmlns:p14="http://schemas.microsoft.com/office/powerpoint/2010/main" val="9284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5" end="15"/>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
                                            <p:txEl>
                                              <p:pRg st="0" end="0"/>
                                            </p:txEl>
                                          </p:spTgt>
                                        </p:tgtEl>
                                      </p:cBhvr>
                                    </p:animEffect>
                                    <p:set>
                                      <p:cBhvr>
                                        <p:cTn id="50" dur="1" fill="hold">
                                          <p:stCondLst>
                                            <p:cond delay="499"/>
                                          </p:stCondLst>
                                        </p:cTn>
                                        <p:tgtEl>
                                          <p:spTgt spid="3">
                                            <p:txEl>
                                              <p:pRg st="0" end="0"/>
                                            </p:txEl>
                                          </p:spTgt>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
                                            <p:txEl>
                                              <p:pRg st="1" end="1"/>
                                            </p:txEl>
                                          </p:spTgt>
                                        </p:tgtEl>
                                      </p:cBhvr>
                                    </p:animEffect>
                                    <p:set>
                                      <p:cBhvr>
                                        <p:cTn id="53" dur="1" fill="hold">
                                          <p:stCondLst>
                                            <p:cond delay="499"/>
                                          </p:stCondLst>
                                        </p:cTn>
                                        <p:tgtEl>
                                          <p:spTgt spid="3">
                                            <p:txEl>
                                              <p:pRg st="1" end="1"/>
                                            </p:txEl>
                                          </p:spTgt>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
                                            <p:txEl>
                                              <p:pRg st="2" end="2"/>
                                            </p:txEl>
                                          </p:spTgt>
                                        </p:tgtEl>
                                      </p:cBhvr>
                                    </p:animEffect>
                                    <p:set>
                                      <p:cBhvr>
                                        <p:cTn id="56" dur="1" fill="hold">
                                          <p:stCondLst>
                                            <p:cond delay="499"/>
                                          </p:stCondLst>
                                        </p:cTn>
                                        <p:tgtEl>
                                          <p:spTgt spid="3">
                                            <p:txEl>
                                              <p:pRg st="2" end="2"/>
                                            </p:txEl>
                                          </p:spTgt>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
                                            <p:txEl>
                                              <p:pRg st="3" end="3"/>
                                            </p:txEl>
                                          </p:spTgt>
                                        </p:tgtEl>
                                      </p:cBhvr>
                                    </p:animEffect>
                                    <p:set>
                                      <p:cBhvr>
                                        <p:cTn id="59" dur="1" fill="hold">
                                          <p:stCondLst>
                                            <p:cond delay="499"/>
                                          </p:stCondLst>
                                        </p:cTn>
                                        <p:tgtEl>
                                          <p:spTgt spid="3">
                                            <p:txEl>
                                              <p:pRg st="3" end="3"/>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
                                            <p:txEl>
                                              <p:pRg st="4" end="4"/>
                                            </p:txEl>
                                          </p:spTgt>
                                        </p:tgtEl>
                                      </p:cBhvr>
                                    </p:animEffect>
                                    <p:set>
                                      <p:cBhvr>
                                        <p:cTn id="6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
                                            <p:txEl>
                                              <p:pRg st="0" end="0"/>
                                            </p:txEl>
                                          </p:spTgt>
                                        </p:tgtEl>
                                      </p:cBhvr>
                                    </p:animEffect>
                                    <p:set>
                                      <p:cBhvr>
                                        <p:cTn id="67" dur="1" fill="hold">
                                          <p:stCondLst>
                                            <p:cond delay="499"/>
                                          </p:stCondLst>
                                        </p:cTn>
                                        <p:tgtEl>
                                          <p:spTgt spid="3">
                                            <p:txEl>
                                              <p:pRg st="0" end="0"/>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
                                            <p:txEl>
                                              <p:pRg st="1" end="1"/>
                                            </p:txEl>
                                          </p:spTgt>
                                        </p:tgtEl>
                                      </p:cBhvr>
                                    </p:animEffect>
                                    <p:set>
                                      <p:cBhvr>
                                        <p:cTn id="70" dur="1" fill="hold">
                                          <p:stCondLst>
                                            <p:cond delay="499"/>
                                          </p:stCondLst>
                                        </p:cTn>
                                        <p:tgtEl>
                                          <p:spTgt spid="3">
                                            <p:txEl>
                                              <p:pRg st="1" end="1"/>
                                            </p:txEl>
                                          </p:spTgt>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
                                            <p:txEl>
                                              <p:pRg st="2" end="2"/>
                                            </p:txEl>
                                          </p:spTgt>
                                        </p:tgtEl>
                                      </p:cBhvr>
                                    </p:animEffect>
                                    <p:set>
                                      <p:cBhvr>
                                        <p:cTn id="73" dur="1" fill="hold">
                                          <p:stCondLst>
                                            <p:cond delay="499"/>
                                          </p:stCondLst>
                                        </p:cTn>
                                        <p:tgtEl>
                                          <p:spTgt spid="3">
                                            <p:txEl>
                                              <p:pRg st="2" end="2"/>
                                            </p:txEl>
                                          </p:spTgt>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
                                            <p:txEl>
                                              <p:pRg st="3" end="3"/>
                                            </p:txEl>
                                          </p:spTgt>
                                        </p:tgtEl>
                                      </p:cBhvr>
                                    </p:animEffect>
                                    <p:set>
                                      <p:cBhvr>
                                        <p:cTn id="76" dur="1" fill="hold">
                                          <p:stCondLst>
                                            <p:cond delay="499"/>
                                          </p:stCondLst>
                                        </p:cTn>
                                        <p:tgtEl>
                                          <p:spTgt spid="3">
                                            <p:txEl>
                                              <p:pRg st="3" end="3"/>
                                            </p:txEl>
                                          </p:spTgt>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
                                            <p:txEl>
                                              <p:pRg st="4" end="4"/>
                                            </p:txEl>
                                          </p:spTgt>
                                        </p:tgtEl>
                                      </p:cBhvr>
                                    </p:animEffect>
                                    <p:set>
                                      <p:cBhvr>
                                        <p:cTn id="79"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iNWS</a:t>
            </a:r>
            <a:r>
              <a:rPr lang="en-US" dirty="0" smtClean="0"/>
              <a:t> push notification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6400"/>
            <a:ext cx="3017308" cy="4525963"/>
          </a:xfr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819400" y="1981200"/>
            <a:ext cx="6553200" cy="4154170"/>
          </a:xfrm>
          <a:prstGeom prst="rect">
            <a:avLst/>
          </a:prstGeom>
        </p:spPr>
      </p:pic>
    </p:spTree>
    <p:extLst>
      <p:ext uri="{BB962C8B-B14F-4D97-AF65-F5344CB8AC3E}">
        <p14:creationId xmlns:p14="http://schemas.microsoft.com/office/powerpoint/2010/main" val="214248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44" y="7918"/>
            <a:ext cx="8251825" cy="914720"/>
          </a:xfrm>
        </p:spPr>
        <p:txBody>
          <a:bodyPr>
            <a:normAutofit/>
          </a:bodyPr>
          <a:lstStyle/>
          <a:p>
            <a:pPr>
              <a:defRPr/>
            </a:pPr>
            <a:r>
              <a:rPr lang="en-US" b="1" dirty="0" smtClean="0"/>
              <a:t>Notification Text and Email Alerts</a:t>
            </a:r>
            <a:endParaRPr lang="en-US" b="1" dirty="0"/>
          </a:p>
        </p:txBody>
      </p:sp>
      <p:sp>
        <p:nvSpPr>
          <p:cNvPr id="5" name="TextBox 4"/>
          <p:cNvSpPr txBox="1"/>
          <p:nvPr/>
        </p:nvSpPr>
        <p:spPr>
          <a:xfrm>
            <a:off x="1113679" y="922637"/>
            <a:ext cx="6916643" cy="707886"/>
          </a:xfrm>
          <a:prstGeom prst="rect">
            <a:avLst/>
          </a:prstGeom>
          <a:solidFill>
            <a:schemeClr val="tx2">
              <a:lumMod val="20000"/>
              <a:lumOff val="80000"/>
            </a:schemeClr>
          </a:solidFill>
        </p:spPr>
        <p:txBody>
          <a:bodyPr wrap="square">
            <a:spAutoFit/>
          </a:bodyPr>
          <a:lstStyle/>
          <a:p>
            <a:pPr algn="ctr">
              <a:defRPr/>
            </a:pPr>
            <a:r>
              <a:rPr lang="en-US" sz="3600" b="1" dirty="0">
                <a:solidFill>
                  <a:srgbClr val="FF0000"/>
                </a:solidFill>
                <a:effectLst>
                  <a:outerShdw blurRad="38100" dist="38100" dir="2700000" algn="tl">
                    <a:srgbClr val="000000">
                      <a:alpha val="43137"/>
                    </a:srgbClr>
                  </a:outerShdw>
                </a:effectLst>
                <a:latin typeface="Gill Sans MT" pitchFamily="34" charset="0"/>
                <a:cs typeface="Arial" charset="0"/>
              </a:rPr>
              <a:t>Website:</a:t>
            </a:r>
            <a:r>
              <a:rPr lang="en-US" sz="3600" b="1" dirty="0">
                <a:solidFill>
                  <a:srgbClr val="FF0000"/>
                </a:solidFill>
                <a:latin typeface="Gill Sans MT" pitchFamily="34" charset="0"/>
                <a:cs typeface="Arial" charset="0"/>
              </a:rPr>
              <a:t>   </a:t>
            </a:r>
            <a:r>
              <a:rPr lang="en-US" sz="4000" b="1" i="1" dirty="0">
                <a:solidFill>
                  <a:srgbClr val="FF0000"/>
                </a:solidFill>
                <a:latin typeface="Gill Sans MT" pitchFamily="34" charset="0"/>
                <a:cs typeface="Arial" charset="0"/>
              </a:rPr>
              <a:t>inws.wrh.noaa.gov</a:t>
            </a:r>
          </a:p>
        </p:txBody>
      </p:sp>
      <p:pic>
        <p:nvPicPr>
          <p:cNvPr id="40962" name="Picture 2"/>
          <p:cNvPicPr>
            <a:picLocks noChangeAspect="1" noChangeArrowheads="1"/>
          </p:cNvPicPr>
          <p:nvPr/>
        </p:nvPicPr>
        <p:blipFill rotWithShape="1">
          <a:blip r:embed="rId2" cstate="print"/>
          <a:srcRect b="71819"/>
          <a:stretch/>
        </p:blipFill>
        <p:spPr bwMode="auto">
          <a:xfrm>
            <a:off x="107833" y="3352800"/>
            <a:ext cx="8950514" cy="915594"/>
          </a:xfrm>
          <a:prstGeom prst="rect">
            <a:avLst/>
          </a:prstGeom>
          <a:noFill/>
          <a:ln>
            <a:noFill/>
          </a:ln>
        </p:spPr>
      </p:pic>
      <p:sp>
        <p:nvSpPr>
          <p:cNvPr id="6" name="Content Placeholder 2"/>
          <p:cNvSpPr>
            <a:spLocks noGrp="1"/>
          </p:cNvSpPr>
          <p:nvPr>
            <p:ph idx="1"/>
          </p:nvPr>
        </p:nvSpPr>
        <p:spPr>
          <a:xfrm>
            <a:off x="914400" y="1568968"/>
            <a:ext cx="8229600" cy="1631432"/>
          </a:xfrm>
        </p:spPr>
        <p:txBody>
          <a:bodyPr>
            <a:normAutofit/>
          </a:bodyPr>
          <a:lstStyle/>
          <a:p>
            <a:pPr>
              <a:defRPr/>
            </a:pPr>
            <a:r>
              <a:rPr lang="en-US" sz="2800" dirty="0" smtClean="0">
                <a:cs typeface="Arial" charset="0"/>
              </a:rPr>
              <a:t>Available for NWS core partners only</a:t>
            </a:r>
          </a:p>
          <a:p>
            <a:pPr lvl="1">
              <a:defRPr/>
            </a:pPr>
            <a:r>
              <a:rPr lang="en-US" sz="2400" dirty="0" smtClean="0">
                <a:cs typeface="Arial" charset="0"/>
              </a:rPr>
              <a:t>Emergency managers, community leaders, first responders, and other government agencies </a:t>
            </a:r>
          </a:p>
          <a:p>
            <a:pPr>
              <a:defRPr/>
            </a:pPr>
            <a:endParaRPr lang="en-US" sz="2800" dirty="0" smtClean="0">
              <a:latin typeface="Arial" charset="0"/>
              <a:cs typeface="Arial" charset="0"/>
            </a:endParaRPr>
          </a:p>
        </p:txBody>
      </p:sp>
      <p:pic>
        <p:nvPicPr>
          <p:cNvPr id="2050" name="Picture 2" descr="http://asutula.com/img/inws_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127" y="4247373"/>
            <a:ext cx="3723747" cy="2484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08812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Gridded Forecasts from NWS</a:t>
            </a:r>
            <a:br>
              <a:rPr lang="en-US" dirty="0" smtClean="0"/>
            </a:br>
            <a:r>
              <a:rPr lang="en-US" dirty="0" smtClean="0">
                <a:solidFill>
                  <a:srgbClr val="FF0000"/>
                </a:solidFill>
              </a:rPr>
              <a:t>How we make the forecast</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17637"/>
            <a:ext cx="7478161" cy="5440363"/>
          </a:xfrm>
        </p:spPr>
      </p:pic>
    </p:spTree>
    <p:extLst>
      <p:ext uri="{BB962C8B-B14F-4D97-AF65-F5344CB8AC3E}">
        <p14:creationId xmlns:p14="http://schemas.microsoft.com/office/powerpoint/2010/main" val="180319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567221"/>
            <a:ext cx="7323360" cy="5290779"/>
          </a:xfrm>
        </p:spPr>
      </p:pic>
    </p:spTree>
    <p:extLst>
      <p:ext uri="{BB962C8B-B14F-4D97-AF65-F5344CB8AC3E}">
        <p14:creationId xmlns:p14="http://schemas.microsoft.com/office/powerpoint/2010/main" val="2815560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358192"/>
            <a:ext cx="7638974" cy="5499808"/>
          </a:xfrm>
        </p:spPr>
      </p:pic>
    </p:spTree>
    <p:extLst>
      <p:ext uri="{BB962C8B-B14F-4D97-AF65-F5344CB8AC3E}">
        <p14:creationId xmlns:p14="http://schemas.microsoft.com/office/powerpoint/2010/main" val="172683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70515"/>
            <a:ext cx="7846380" cy="5687485"/>
          </a:xfrm>
          <a:prstGeom prst="rect">
            <a:avLst/>
          </a:prstGeom>
        </p:spPr>
      </p:pic>
    </p:spTree>
    <p:extLst>
      <p:ext uri="{BB962C8B-B14F-4D97-AF65-F5344CB8AC3E}">
        <p14:creationId xmlns:p14="http://schemas.microsoft.com/office/powerpoint/2010/main" val="744145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106138"/>
            <a:ext cx="7922580" cy="5742718"/>
          </a:xfrm>
        </p:spPr>
      </p:pic>
    </p:spTree>
    <p:extLst>
      <p:ext uri="{BB962C8B-B14F-4D97-AF65-F5344CB8AC3E}">
        <p14:creationId xmlns:p14="http://schemas.microsoft.com/office/powerpoint/2010/main" val="2813513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19" b="1610"/>
          <a:stretch/>
        </p:blipFill>
        <p:spPr bwMode="auto">
          <a:xfrm>
            <a:off x="0" y="-94687"/>
            <a:ext cx="9144000" cy="695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90600" y="14835"/>
            <a:ext cx="8229600" cy="731588"/>
          </a:xfrm>
        </p:spPr>
        <p:txBody>
          <a:bodyPr>
            <a:normAutofit fontScale="90000"/>
          </a:bodyPr>
          <a:lstStyle/>
          <a:p>
            <a:r>
              <a:rPr lang="en-US" sz="5400" b="1" dirty="0" smtClean="0"/>
              <a:t>   </a:t>
            </a:r>
            <a:r>
              <a:rPr lang="en-US" sz="5400" b="1" dirty="0" smtClean="0">
                <a:solidFill>
                  <a:schemeClr val="tx1"/>
                </a:solidFill>
              </a:rPr>
              <a:t>NWS - Nationwide</a:t>
            </a:r>
            <a:endParaRPr lang="en-US" sz="5400" b="1" dirty="0">
              <a:solidFill>
                <a:schemeClr val="tx1"/>
              </a:solidFill>
            </a:endParaRPr>
          </a:p>
        </p:txBody>
      </p:sp>
      <p:sp>
        <p:nvSpPr>
          <p:cNvPr id="6" name="Text Box 5"/>
          <p:cNvSpPr txBox="1">
            <a:spLocks noChangeArrowheads="1"/>
          </p:cNvSpPr>
          <p:nvPr/>
        </p:nvSpPr>
        <p:spPr bwMode="auto">
          <a:xfrm>
            <a:off x="3352800" y="990600"/>
            <a:ext cx="2438400" cy="369332"/>
          </a:xfrm>
          <a:prstGeom prst="rect">
            <a:avLst/>
          </a:prstGeom>
          <a:noFill/>
          <a:ln w="25400">
            <a:solidFill>
              <a:srgbClr val="FF0000"/>
            </a:solidFill>
            <a:miter lim="800000"/>
            <a:headEnd/>
            <a:tailEnd/>
          </a:ln>
        </p:spPr>
        <p:txBody>
          <a:bodyPr wrap="square">
            <a:spAutoFit/>
          </a:bodyPr>
          <a:lstStyle/>
          <a:p>
            <a:pPr>
              <a:spcBef>
                <a:spcPct val="50000"/>
              </a:spcBef>
            </a:pPr>
            <a:r>
              <a:rPr lang="en-US" b="1" dirty="0">
                <a:latin typeface="Arial" charset="0"/>
              </a:rPr>
              <a:t>122 Forecast Offices</a:t>
            </a:r>
          </a:p>
        </p:txBody>
      </p:sp>
    </p:spTree>
    <p:extLst>
      <p:ext uri="{BB962C8B-B14F-4D97-AF65-F5344CB8AC3E}">
        <p14:creationId xmlns:p14="http://schemas.microsoft.com/office/powerpoint/2010/main" val="247017192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87552"/>
            <a:ext cx="8180797" cy="5870448"/>
          </a:xfrm>
        </p:spPr>
      </p:pic>
    </p:spTree>
    <p:extLst>
      <p:ext uri="{BB962C8B-B14F-4D97-AF65-F5344CB8AC3E}">
        <p14:creationId xmlns:p14="http://schemas.microsoft.com/office/powerpoint/2010/main" val="39799624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185779"/>
            <a:ext cx="7860357" cy="5672221"/>
          </a:xfrm>
        </p:spPr>
      </p:pic>
    </p:spTree>
    <p:extLst>
      <p:ext uri="{BB962C8B-B14F-4D97-AF65-F5344CB8AC3E}">
        <p14:creationId xmlns:p14="http://schemas.microsoft.com/office/powerpoint/2010/main" val="12999641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082040"/>
            <a:ext cx="7940284" cy="5775960"/>
          </a:xfrm>
        </p:spPr>
      </p:pic>
    </p:spTree>
    <p:extLst>
      <p:ext uri="{BB962C8B-B14F-4D97-AF65-F5344CB8AC3E}">
        <p14:creationId xmlns:p14="http://schemas.microsoft.com/office/powerpoint/2010/main" val="2220458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
            <a:ext cx="8229600" cy="1143000"/>
          </a:xfrm>
        </p:spPr>
        <p:txBody>
          <a:bodyPr>
            <a:normAutofit fontScale="90000"/>
          </a:bodyPr>
          <a:lstStyle/>
          <a:p>
            <a:r>
              <a:rPr lang="en-US" dirty="0" smtClean="0">
                <a:solidFill>
                  <a:srgbClr val="FF0000"/>
                </a:solidFill>
              </a:rPr>
              <a:t>Fire Weather Observations</a:t>
            </a:r>
            <a:r>
              <a:rPr lang="en-US" dirty="0" smtClean="0"/>
              <a:t/>
            </a:r>
            <a:br>
              <a:rPr lang="en-US" dirty="0" smtClean="0"/>
            </a:br>
            <a:r>
              <a:rPr lang="en-US" dirty="0" smtClean="0"/>
              <a:t>Poinsettia Fire observations May 14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311383"/>
            <a:ext cx="5406018" cy="5546617"/>
          </a:xfrm>
          <a:ln>
            <a:solidFill>
              <a:schemeClr val="accent1">
                <a:shade val="50000"/>
              </a:schemeClr>
            </a:solidFill>
          </a:ln>
        </p:spPr>
      </p:pic>
      <p:sp>
        <p:nvSpPr>
          <p:cNvPr id="5" name="Freeform 4"/>
          <p:cNvSpPr/>
          <p:nvPr/>
        </p:nvSpPr>
        <p:spPr>
          <a:xfrm>
            <a:off x="3255264" y="1911096"/>
            <a:ext cx="2025253" cy="4855464"/>
          </a:xfrm>
          <a:custGeom>
            <a:avLst/>
            <a:gdLst>
              <a:gd name="connsiteX0" fmla="*/ 0 w 1947872"/>
              <a:gd name="connsiteY0" fmla="*/ 0 h 4855464"/>
              <a:gd name="connsiteX1" fmla="*/ 402336 w 1947872"/>
              <a:gd name="connsiteY1" fmla="*/ 640080 h 4855464"/>
              <a:gd name="connsiteX2" fmla="*/ 649224 w 1947872"/>
              <a:gd name="connsiteY2" fmla="*/ 1234440 h 4855464"/>
              <a:gd name="connsiteX3" fmla="*/ 676656 w 1947872"/>
              <a:gd name="connsiteY3" fmla="*/ 1856232 h 4855464"/>
              <a:gd name="connsiteX4" fmla="*/ 1097280 w 1947872"/>
              <a:gd name="connsiteY4" fmla="*/ 2615184 h 4855464"/>
              <a:gd name="connsiteX5" fmla="*/ 1655064 w 1947872"/>
              <a:gd name="connsiteY5" fmla="*/ 3246120 h 4855464"/>
              <a:gd name="connsiteX6" fmla="*/ 1947672 w 1947872"/>
              <a:gd name="connsiteY6" fmla="*/ 3712464 h 4855464"/>
              <a:gd name="connsiteX7" fmla="*/ 1700784 w 1947872"/>
              <a:gd name="connsiteY7" fmla="*/ 4041648 h 4855464"/>
              <a:gd name="connsiteX8" fmla="*/ 1691640 w 1947872"/>
              <a:gd name="connsiteY8" fmla="*/ 4507992 h 4855464"/>
              <a:gd name="connsiteX9" fmla="*/ 1847088 w 1947872"/>
              <a:gd name="connsiteY9" fmla="*/ 4855464 h 4855464"/>
              <a:gd name="connsiteX0" fmla="*/ 0 w 1947872"/>
              <a:gd name="connsiteY0" fmla="*/ 0 h 4855464"/>
              <a:gd name="connsiteX1" fmla="*/ 402336 w 1947872"/>
              <a:gd name="connsiteY1" fmla="*/ 640080 h 4855464"/>
              <a:gd name="connsiteX2" fmla="*/ 758952 w 1947872"/>
              <a:gd name="connsiteY2" fmla="*/ 905256 h 4855464"/>
              <a:gd name="connsiteX3" fmla="*/ 676656 w 1947872"/>
              <a:gd name="connsiteY3" fmla="*/ 1856232 h 4855464"/>
              <a:gd name="connsiteX4" fmla="*/ 1097280 w 1947872"/>
              <a:gd name="connsiteY4" fmla="*/ 2615184 h 4855464"/>
              <a:gd name="connsiteX5" fmla="*/ 1655064 w 1947872"/>
              <a:gd name="connsiteY5" fmla="*/ 3246120 h 4855464"/>
              <a:gd name="connsiteX6" fmla="*/ 1947672 w 1947872"/>
              <a:gd name="connsiteY6" fmla="*/ 3712464 h 4855464"/>
              <a:gd name="connsiteX7" fmla="*/ 1700784 w 1947872"/>
              <a:gd name="connsiteY7" fmla="*/ 4041648 h 4855464"/>
              <a:gd name="connsiteX8" fmla="*/ 1691640 w 1947872"/>
              <a:gd name="connsiteY8" fmla="*/ 4507992 h 4855464"/>
              <a:gd name="connsiteX9" fmla="*/ 1847088 w 1947872"/>
              <a:gd name="connsiteY9" fmla="*/ 4855464 h 4855464"/>
              <a:gd name="connsiteX0" fmla="*/ 0 w 1947872"/>
              <a:gd name="connsiteY0" fmla="*/ 0 h 4855464"/>
              <a:gd name="connsiteX1" fmla="*/ 402336 w 1947872"/>
              <a:gd name="connsiteY1" fmla="*/ 640080 h 4855464"/>
              <a:gd name="connsiteX2" fmla="*/ 758952 w 1947872"/>
              <a:gd name="connsiteY2" fmla="*/ 905256 h 4855464"/>
              <a:gd name="connsiteX3" fmla="*/ 420624 w 1947872"/>
              <a:gd name="connsiteY3" fmla="*/ 1874520 h 4855464"/>
              <a:gd name="connsiteX4" fmla="*/ 1097280 w 1947872"/>
              <a:gd name="connsiteY4" fmla="*/ 2615184 h 4855464"/>
              <a:gd name="connsiteX5" fmla="*/ 1655064 w 1947872"/>
              <a:gd name="connsiteY5" fmla="*/ 3246120 h 4855464"/>
              <a:gd name="connsiteX6" fmla="*/ 1947672 w 1947872"/>
              <a:gd name="connsiteY6" fmla="*/ 3712464 h 4855464"/>
              <a:gd name="connsiteX7" fmla="*/ 1700784 w 1947872"/>
              <a:gd name="connsiteY7" fmla="*/ 4041648 h 4855464"/>
              <a:gd name="connsiteX8" fmla="*/ 1691640 w 1947872"/>
              <a:gd name="connsiteY8" fmla="*/ 4507992 h 4855464"/>
              <a:gd name="connsiteX9" fmla="*/ 1847088 w 1947872"/>
              <a:gd name="connsiteY9" fmla="*/ 4855464 h 4855464"/>
              <a:gd name="connsiteX0" fmla="*/ 0 w 1947872"/>
              <a:gd name="connsiteY0" fmla="*/ 0 h 4855464"/>
              <a:gd name="connsiteX1" fmla="*/ 402336 w 1947872"/>
              <a:gd name="connsiteY1" fmla="*/ 640080 h 4855464"/>
              <a:gd name="connsiteX2" fmla="*/ 758952 w 1947872"/>
              <a:gd name="connsiteY2" fmla="*/ 905256 h 4855464"/>
              <a:gd name="connsiteX3" fmla="*/ 420624 w 1947872"/>
              <a:gd name="connsiteY3" fmla="*/ 1874520 h 4855464"/>
              <a:gd name="connsiteX4" fmla="*/ 1033272 w 1947872"/>
              <a:gd name="connsiteY4" fmla="*/ 2267712 h 4855464"/>
              <a:gd name="connsiteX5" fmla="*/ 1655064 w 1947872"/>
              <a:gd name="connsiteY5" fmla="*/ 3246120 h 4855464"/>
              <a:gd name="connsiteX6" fmla="*/ 1947672 w 1947872"/>
              <a:gd name="connsiteY6" fmla="*/ 3712464 h 4855464"/>
              <a:gd name="connsiteX7" fmla="*/ 1700784 w 1947872"/>
              <a:gd name="connsiteY7" fmla="*/ 4041648 h 4855464"/>
              <a:gd name="connsiteX8" fmla="*/ 1691640 w 1947872"/>
              <a:gd name="connsiteY8" fmla="*/ 4507992 h 4855464"/>
              <a:gd name="connsiteX9" fmla="*/ 1847088 w 1947872"/>
              <a:gd name="connsiteY9" fmla="*/ 4855464 h 4855464"/>
              <a:gd name="connsiteX0" fmla="*/ 0 w 1963321"/>
              <a:gd name="connsiteY0" fmla="*/ 0 h 4855464"/>
              <a:gd name="connsiteX1" fmla="*/ 402336 w 1963321"/>
              <a:gd name="connsiteY1" fmla="*/ 640080 h 4855464"/>
              <a:gd name="connsiteX2" fmla="*/ 758952 w 1963321"/>
              <a:gd name="connsiteY2" fmla="*/ 905256 h 4855464"/>
              <a:gd name="connsiteX3" fmla="*/ 420624 w 1963321"/>
              <a:gd name="connsiteY3" fmla="*/ 1874520 h 4855464"/>
              <a:gd name="connsiteX4" fmla="*/ 1033272 w 1963321"/>
              <a:gd name="connsiteY4" fmla="*/ 2267712 h 4855464"/>
              <a:gd name="connsiteX5" fmla="*/ 1188720 w 1963321"/>
              <a:gd name="connsiteY5" fmla="*/ 3246120 h 4855464"/>
              <a:gd name="connsiteX6" fmla="*/ 1947672 w 1963321"/>
              <a:gd name="connsiteY6" fmla="*/ 3712464 h 4855464"/>
              <a:gd name="connsiteX7" fmla="*/ 1700784 w 1963321"/>
              <a:gd name="connsiteY7" fmla="*/ 4041648 h 4855464"/>
              <a:gd name="connsiteX8" fmla="*/ 1691640 w 1963321"/>
              <a:gd name="connsiteY8" fmla="*/ 4507992 h 4855464"/>
              <a:gd name="connsiteX9" fmla="*/ 1847088 w 1963321"/>
              <a:gd name="connsiteY9" fmla="*/ 4855464 h 4855464"/>
              <a:gd name="connsiteX0" fmla="*/ 0 w 2025253"/>
              <a:gd name="connsiteY0" fmla="*/ 0 h 4855464"/>
              <a:gd name="connsiteX1" fmla="*/ 402336 w 2025253"/>
              <a:gd name="connsiteY1" fmla="*/ 640080 h 4855464"/>
              <a:gd name="connsiteX2" fmla="*/ 758952 w 2025253"/>
              <a:gd name="connsiteY2" fmla="*/ 905256 h 4855464"/>
              <a:gd name="connsiteX3" fmla="*/ 420624 w 2025253"/>
              <a:gd name="connsiteY3" fmla="*/ 1874520 h 4855464"/>
              <a:gd name="connsiteX4" fmla="*/ 1033272 w 2025253"/>
              <a:gd name="connsiteY4" fmla="*/ 2267712 h 4855464"/>
              <a:gd name="connsiteX5" fmla="*/ 1188720 w 2025253"/>
              <a:gd name="connsiteY5" fmla="*/ 3246120 h 4855464"/>
              <a:gd name="connsiteX6" fmla="*/ 2011680 w 2025253"/>
              <a:gd name="connsiteY6" fmla="*/ 3538728 h 4855464"/>
              <a:gd name="connsiteX7" fmla="*/ 1700784 w 2025253"/>
              <a:gd name="connsiteY7" fmla="*/ 4041648 h 4855464"/>
              <a:gd name="connsiteX8" fmla="*/ 1691640 w 2025253"/>
              <a:gd name="connsiteY8" fmla="*/ 4507992 h 4855464"/>
              <a:gd name="connsiteX9" fmla="*/ 1847088 w 2025253"/>
              <a:gd name="connsiteY9" fmla="*/ 4855464 h 485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5253" h="4855464">
                <a:moveTo>
                  <a:pt x="0" y="0"/>
                </a:moveTo>
                <a:cubicBezTo>
                  <a:pt x="147066" y="217170"/>
                  <a:pt x="275844" y="489204"/>
                  <a:pt x="402336" y="640080"/>
                </a:cubicBezTo>
                <a:cubicBezTo>
                  <a:pt x="528828" y="790956"/>
                  <a:pt x="755904" y="699516"/>
                  <a:pt x="758952" y="905256"/>
                </a:cubicBezTo>
                <a:cubicBezTo>
                  <a:pt x="762000" y="1110996"/>
                  <a:pt x="374904" y="1647444"/>
                  <a:pt x="420624" y="1874520"/>
                </a:cubicBezTo>
                <a:cubicBezTo>
                  <a:pt x="466344" y="2101596"/>
                  <a:pt x="905256" y="2039112"/>
                  <a:pt x="1033272" y="2267712"/>
                </a:cubicBezTo>
                <a:cubicBezTo>
                  <a:pt x="1161288" y="2496312"/>
                  <a:pt x="1025652" y="3034284"/>
                  <a:pt x="1188720" y="3246120"/>
                </a:cubicBezTo>
                <a:cubicBezTo>
                  <a:pt x="1351788" y="3457956"/>
                  <a:pt x="1926336" y="3406140"/>
                  <a:pt x="2011680" y="3538728"/>
                </a:cubicBezTo>
                <a:cubicBezTo>
                  <a:pt x="2097024" y="3671316"/>
                  <a:pt x="1754124" y="3880104"/>
                  <a:pt x="1700784" y="4041648"/>
                </a:cubicBezTo>
                <a:cubicBezTo>
                  <a:pt x="1647444" y="4203192"/>
                  <a:pt x="1667256" y="4372356"/>
                  <a:pt x="1691640" y="4507992"/>
                </a:cubicBezTo>
                <a:cubicBezTo>
                  <a:pt x="1716024" y="4643628"/>
                  <a:pt x="1781556" y="4749546"/>
                  <a:pt x="1847088" y="4855464"/>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05200" y="1600200"/>
            <a:ext cx="3276600" cy="369332"/>
          </a:xfrm>
          <a:prstGeom prst="rect">
            <a:avLst/>
          </a:prstGeom>
          <a:noFill/>
        </p:spPr>
        <p:txBody>
          <a:bodyPr wrap="square" rtlCol="0">
            <a:spAutoFit/>
          </a:bodyPr>
          <a:lstStyle/>
          <a:p>
            <a:r>
              <a:rPr lang="en-US" dirty="0" smtClean="0"/>
              <a:t>Sea breeze versus Santa Ana</a:t>
            </a:r>
            <a:endParaRPr lang="en-US" dirty="0"/>
          </a:p>
        </p:txBody>
      </p:sp>
    </p:spTree>
    <p:extLst>
      <p:ext uri="{BB962C8B-B14F-4D97-AF65-F5344CB8AC3E}">
        <p14:creationId xmlns:p14="http://schemas.microsoft.com/office/powerpoint/2010/main" val="20173400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lstStyle/>
          <a:p>
            <a:r>
              <a:rPr lang="en-US" dirty="0" smtClean="0"/>
              <a:t>Wind May 15</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52" t="11956" r="28500" b="6250"/>
          <a:stretch/>
        </p:blipFill>
        <p:spPr bwMode="auto">
          <a:xfrm>
            <a:off x="1295400" y="762000"/>
            <a:ext cx="6785113" cy="598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2057400" y="969264"/>
            <a:ext cx="2769214" cy="5696712"/>
          </a:xfrm>
          <a:custGeom>
            <a:avLst/>
            <a:gdLst>
              <a:gd name="connsiteX0" fmla="*/ 0 w 2769214"/>
              <a:gd name="connsiteY0" fmla="*/ 0 h 5696712"/>
              <a:gd name="connsiteX1" fmla="*/ 530352 w 2769214"/>
              <a:gd name="connsiteY1" fmla="*/ 356616 h 5696712"/>
              <a:gd name="connsiteX2" fmla="*/ 923544 w 2769214"/>
              <a:gd name="connsiteY2" fmla="*/ 768096 h 5696712"/>
              <a:gd name="connsiteX3" fmla="*/ 1088136 w 2769214"/>
              <a:gd name="connsiteY3" fmla="*/ 1225296 h 5696712"/>
              <a:gd name="connsiteX4" fmla="*/ 1216152 w 2769214"/>
              <a:gd name="connsiteY4" fmla="*/ 1609344 h 5696712"/>
              <a:gd name="connsiteX5" fmla="*/ 1517904 w 2769214"/>
              <a:gd name="connsiteY5" fmla="*/ 1783080 h 5696712"/>
              <a:gd name="connsiteX6" fmla="*/ 1984248 w 2769214"/>
              <a:gd name="connsiteY6" fmla="*/ 1801368 h 5696712"/>
              <a:gd name="connsiteX7" fmla="*/ 2295144 w 2769214"/>
              <a:gd name="connsiteY7" fmla="*/ 1947672 h 5696712"/>
              <a:gd name="connsiteX8" fmla="*/ 2322576 w 2769214"/>
              <a:gd name="connsiteY8" fmla="*/ 2359152 h 5696712"/>
              <a:gd name="connsiteX9" fmla="*/ 2194560 w 2769214"/>
              <a:gd name="connsiteY9" fmla="*/ 2752344 h 5696712"/>
              <a:gd name="connsiteX10" fmla="*/ 2249424 w 2769214"/>
              <a:gd name="connsiteY10" fmla="*/ 3127248 h 5696712"/>
              <a:gd name="connsiteX11" fmla="*/ 2386584 w 2769214"/>
              <a:gd name="connsiteY11" fmla="*/ 3392424 h 5696712"/>
              <a:gd name="connsiteX12" fmla="*/ 2532888 w 2769214"/>
              <a:gd name="connsiteY12" fmla="*/ 3749040 h 5696712"/>
              <a:gd name="connsiteX13" fmla="*/ 2660904 w 2769214"/>
              <a:gd name="connsiteY13" fmla="*/ 4114800 h 5696712"/>
              <a:gd name="connsiteX14" fmla="*/ 2734056 w 2769214"/>
              <a:gd name="connsiteY14" fmla="*/ 4489704 h 5696712"/>
              <a:gd name="connsiteX15" fmla="*/ 2761488 w 2769214"/>
              <a:gd name="connsiteY15" fmla="*/ 4800600 h 5696712"/>
              <a:gd name="connsiteX16" fmla="*/ 2596896 w 2769214"/>
              <a:gd name="connsiteY16" fmla="*/ 5084064 h 5696712"/>
              <a:gd name="connsiteX17" fmla="*/ 2359152 w 2769214"/>
              <a:gd name="connsiteY17" fmla="*/ 5394960 h 5696712"/>
              <a:gd name="connsiteX18" fmla="*/ 2103120 w 2769214"/>
              <a:gd name="connsiteY18" fmla="*/ 5696712 h 569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9214" h="5696712">
                <a:moveTo>
                  <a:pt x="0" y="0"/>
                </a:moveTo>
                <a:cubicBezTo>
                  <a:pt x="188214" y="114300"/>
                  <a:pt x="376428" y="228600"/>
                  <a:pt x="530352" y="356616"/>
                </a:cubicBezTo>
                <a:cubicBezTo>
                  <a:pt x="684276" y="484632"/>
                  <a:pt x="830580" y="623316"/>
                  <a:pt x="923544" y="768096"/>
                </a:cubicBezTo>
                <a:cubicBezTo>
                  <a:pt x="1016508" y="912876"/>
                  <a:pt x="1039368" y="1085088"/>
                  <a:pt x="1088136" y="1225296"/>
                </a:cubicBezTo>
                <a:cubicBezTo>
                  <a:pt x="1136904" y="1365504"/>
                  <a:pt x="1144524" y="1516380"/>
                  <a:pt x="1216152" y="1609344"/>
                </a:cubicBezTo>
                <a:cubicBezTo>
                  <a:pt x="1287780" y="1702308"/>
                  <a:pt x="1389888" y="1751076"/>
                  <a:pt x="1517904" y="1783080"/>
                </a:cubicBezTo>
                <a:cubicBezTo>
                  <a:pt x="1645920" y="1815084"/>
                  <a:pt x="1854708" y="1773936"/>
                  <a:pt x="1984248" y="1801368"/>
                </a:cubicBezTo>
                <a:cubicBezTo>
                  <a:pt x="2113788" y="1828800"/>
                  <a:pt x="2238756" y="1854708"/>
                  <a:pt x="2295144" y="1947672"/>
                </a:cubicBezTo>
                <a:cubicBezTo>
                  <a:pt x="2351532" y="2040636"/>
                  <a:pt x="2339340" y="2225040"/>
                  <a:pt x="2322576" y="2359152"/>
                </a:cubicBezTo>
                <a:cubicBezTo>
                  <a:pt x="2305812" y="2493264"/>
                  <a:pt x="2206752" y="2624328"/>
                  <a:pt x="2194560" y="2752344"/>
                </a:cubicBezTo>
                <a:cubicBezTo>
                  <a:pt x="2182368" y="2880360"/>
                  <a:pt x="2217420" y="3020568"/>
                  <a:pt x="2249424" y="3127248"/>
                </a:cubicBezTo>
                <a:cubicBezTo>
                  <a:pt x="2281428" y="3233928"/>
                  <a:pt x="2339340" y="3288792"/>
                  <a:pt x="2386584" y="3392424"/>
                </a:cubicBezTo>
                <a:cubicBezTo>
                  <a:pt x="2433828" y="3496056"/>
                  <a:pt x="2487168" y="3628644"/>
                  <a:pt x="2532888" y="3749040"/>
                </a:cubicBezTo>
                <a:cubicBezTo>
                  <a:pt x="2578608" y="3869436"/>
                  <a:pt x="2627376" y="3991356"/>
                  <a:pt x="2660904" y="4114800"/>
                </a:cubicBezTo>
                <a:cubicBezTo>
                  <a:pt x="2694432" y="4238244"/>
                  <a:pt x="2717292" y="4375404"/>
                  <a:pt x="2734056" y="4489704"/>
                </a:cubicBezTo>
                <a:cubicBezTo>
                  <a:pt x="2750820" y="4604004"/>
                  <a:pt x="2784348" y="4701540"/>
                  <a:pt x="2761488" y="4800600"/>
                </a:cubicBezTo>
                <a:cubicBezTo>
                  <a:pt x="2738628" y="4899660"/>
                  <a:pt x="2663952" y="4985004"/>
                  <a:pt x="2596896" y="5084064"/>
                </a:cubicBezTo>
                <a:cubicBezTo>
                  <a:pt x="2529840" y="5183124"/>
                  <a:pt x="2441448" y="5292852"/>
                  <a:pt x="2359152" y="5394960"/>
                </a:cubicBezTo>
                <a:cubicBezTo>
                  <a:pt x="2276856" y="5497068"/>
                  <a:pt x="2189988" y="5596890"/>
                  <a:pt x="2103120" y="5696712"/>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08961" y="1752600"/>
            <a:ext cx="1066091" cy="1219200"/>
          </a:xfrm>
          <a:prstGeom prst="ellipse">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76400" y="685800"/>
            <a:ext cx="596594" cy="838200"/>
          </a:xfrm>
          <a:prstGeom prst="ellipse">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3606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9328"/>
            <a:ext cx="8229600" cy="1143000"/>
          </a:xfrm>
        </p:spPr>
        <p:txBody>
          <a:bodyPr/>
          <a:lstStyle/>
          <a:p>
            <a:r>
              <a:rPr lang="en-US" dirty="0" smtClean="0"/>
              <a:t>May 15 at 1 pm </a:t>
            </a:r>
            <a:r>
              <a:rPr lang="en-US" dirty="0" err="1" smtClean="0"/>
              <a:t>Cocos</a:t>
            </a:r>
            <a:r>
              <a:rPr lang="en-US" dirty="0" smtClean="0"/>
              <a:t> Fire</a:t>
            </a:r>
            <a:endParaRPr lang="en-US" dirty="0"/>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82" t="11594" r="28703" b="13204"/>
          <a:stretch/>
        </p:blipFill>
        <p:spPr bwMode="auto">
          <a:xfrm>
            <a:off x="762000" y="910107"/>
            <a:ext cx="7837536" cy="593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24200" y="990600"/>
            <a:ext cx="3429000" cy="369332"/>
          </a:xfrm>
          <a:prstGeom prst="rect">
            <a:avLst/>
          </a:prstGeom>
          <a:noFill/>
        </p:spPr>
        <p:txBody>
          <a:bodyPr wrap="square" rtlCol="0">
            <a:spAutoFit/>
          </a:bodyPr>
          <a:lstStyle/>
          <a:p>
            <a:r>
              <a:rPr lang="en-US" b="1" dirty="0" smtClean="0">
                <a:solidFill>
                  <a:srgbClr val="C00000"/>
                </a:solidFill>
              </a:rPr>
              <a:t>Sea Breeze Versus Santa Ana</a:t>
            </a:r>
            <a:endParaRPr lang="en-US" b="1" dirty="0">
              <a:solidFill>
                <a:srgbClr val="C00000"/>
              </a:solidFill>
            </a:endParaRPr>
          </a:p>
        </p:txBody>
      </p:sp>
      <p:sp>
        <p:nvSpPr>
          <p:cNvPr id="5" name="Freeform 4"/>
          <p:cNvSpPr/>
          <p:nvPr/>
        </p:nvSpPr>
        <p:spPr>
          <a:xfrm>
            <a:off x="3026664" y="1024128"/>
            <a:ext cx="3888924" cy="5742432"/>
          </a:xfrm>
          <a:custGeom>
            <a:avLst/>
            <a:gdLst>
              <a:gd name="connsiteX0" fmla="*/ 0 w 3888924"/>
              <a:gd name="connsiteY0" fmla="*/ 0 h 5742432"/>
              <a:gd name="connsiteX1" fmla="*/ 237744 w 3888924"/>
              <a:gd name="connsiteY1" fmla="*/ 521208 h 5742432"/>
              <a:gd name="connsiteX2" fmla="*/ 585216 w 3888924"/>
              <a:gd name="connsiteY2" fmla="*/ 530352 h 5742432"/>
              <a:gd name="connsiteX3" fmla="*/ 978408 w 3888924"/>
              <a:gd name="connsiteY3" fmla="*/ 374904 h 5742432"/>
              <a:gd name="connsiteX4" fmla="*/ 1280160 w 3888924"/>
              <a:gd name="connsiteY4" fmla="*/ 329184 h 5742432"/>
              <a:gd name="connsiteX5" fmla="*/ 1664208 w 3888924"/>
              <a:gd name="connsiteY5" fmla="*/ 521208 h 5742432"/>
              <a:gd name="connsiteX6" fmla="*/ 1609344 w 3888924"/>
              <a:gd name="connsiteY6" fmla="*/ 1042416 h 5742432"/>
              <a:gd name="connsiteX7" fmla="*/ 1810512 w 3888924"/>
              <a:gd name="connsiteY7" fmla="*/ 1335024 h 5742432"/>
              <a:gd name="connsiteX8" fmla="*/ 2121408 w 3888924"/>
              <a:gd name="connsiteY8" fmla="*/ 1682496 h 5742432"/>
              <a:gd name="connsiteX9" fmla="*/ 2496312 w 3888924"/>
              <a:gd name="connsiteY9" fmla="*/ 1856232 h 5742432"/>
              <a:gd name="connsiteX10" fmla="*/ 2825496 w 3888924"/>
              <a:gd name="connsiteY10" fmla="*/ 2029968 h 5742432"/>
              <a:gd name="connsiteX11" fmla="*/ 3044952 w 3888924"/>
              <a:gd name="connsiteY11" fmla="*/ 1965960 h 5742432"/>
              <a:gd name="connsiteX12" fmla="*/ 3246120 w 3888924"/>
              <a:gd name="connsiteY12" fmla="*/ 2167128 h 5742432"/>
              <a:gd name="connsiteX13" fmla="*/ 3118104 w 3888924"/>
              <a:gd name="connsiteY13" fmla="*/ 2478024 h 5742432"/>
              <a:gd name="connsiteX14" fmla="*/ 2907792 w 3888924"/>
              <a:gd name="connsiteY14" fmla="*/ 2770632 h 5742432"/>
              <a:gd name="connsiteX15" fmla="*/ 2944368 w 3888924"/>
              <a:gd name="connsiteY15" fmla="*/ 3054096 h 5742432"/>
              <a:gd name="connsiteX16" fmla="*/ 3108960 w 3888924"/>
              <a:gd name="connsiteY16" fmla="*/ 3154680 h 5742432"/>
              <a:gd name="connsiteX17" fmla="*/ 3127248 w 3888924"/>
              <a:gd name="connsiteY17" fmla="*/ 3593592 h 5742432"/>
              <a:gd name="connsiteX18" fmla="*/ 3072384 w 3888924"/>
              <a:gd name="connsiteY18" fmla="*/ 3941064 h 5742432"/>
              <a:gd name="connsiteX19" fmla="*/ 3200400 w 3888924"/>
              <a:gd name="connsiteY19" fmla="*/ 4306824 h 5742432"/>
              <a:gd name="connsiteX20" fmla="*/ 3483864 w 3888924"/>
              <a:gd name="connsiteY20" fmla="*/ 4818888 h 5742432"/>
              <a:gd name="connsiteX21" fmla="*/ 3822192 w 3888924"/>
              <a:gd name="connsiteY21" fmla="*/ 5029200 h 5742432"/>
              <a:gd name="connsiteX22" fmla="*/ 3886200 w 3888924"/>
              <a:gd name="connsiteY22" fmla="*/ 5340096 h 5742432"/>
              <a:gd name="connsiteX23" fmla="*/ 3776472 w 3888924"/>
              <a:gd name="connsiteY23" fmla="*/ 5614416 h 5742432"/>
              <a:gd name="connsiteX24" fmla="*/ 3685032 w 3888924"/>
              <a:gd name="connsiteY24" fmla="*/ 5742432 h 574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8924" h="5742432">
                <a:moveTo>
                  <a:pt x="0" y="0"/>
                </a:moveTo>
                <a:cubicBezTo>
                  <a:pt x="70104" y="216408"/>
                  <a:pt x="140208" y="432816"/>
                  <a:pt x="237744" y="521208"/>
                </a:cubicBezTo>
                <a:cubicBezTo>
                  <a:pt x="335280" y="609600"/>
                  <a:pt x="461772" y="554736"/>
                  <a:pt x="585216" y="530352"/>
                </a:cubicBezTo>
                <a:cubicBezTo>
                  <a:pt x="708660" y="505968"/>
                  <a:pt x="862584" y="408432"/>
                  <a:pt x="978408" y="374904"/>
                </a:cubicBezTo>
                <a:cubicBezTo>
                  <a:pt x="1094232" y="341376"/>
                  <a:pt x="1165860" y="304800"/>
                  <a:pt x="1280160" y="329184"/>
                </a:cubicBezTo>
                <a:cubicBezTo>
                  <a:pt x="1394460" y="353568"/>
                  <a:pt x="1609344" y="402336"/>
                  <a:pt x="1664208" y="521208"/>
                </a:cubicBezTo>
                <a:cubicBezTo>
                  <a:pt x="1719072" y="640080"/>
                  <a:pt x="1584960" y="906780"/>
                  <a:pt x="1609344" y="1042416"/>
                </a:cubicBezTo>
                <a:cubicBezTo>
                  <a:pt x="1633728" y="1178052"/>
                  <a:pt x="1725168" y="1228344"/>
                  <a:pt x="1810512" y="1335024"/>
                </a:cubicBezTo>
                <a:cubicBezTo>
                  <a:pt x="1895856" y="1441704"/>
                  <a:pt x="2007108" y="1595628"/>
                  <a:pt x="2121408" y="1682496"/>
                </a:cubicBezTo>
                <a:cubicBezTo>
                  <a:pt x="2235708" y="1769364"/>
                  <a:pt x="2378964" y="1798320"/>
                  <a:pt x="2496312" y="1856232"/>
                </a:cubicBezTo>
                <a:cubicBezTo>
                  <a:pt x="2613660" y="1914144"/>
                  <a:pt x="2734056" y="2011680"/>
                  <a:pt x="2825496" y="2029968"/>
                </a:cubicBezTo>
                <a:cubicBezTo>
                  <a:pt x="2916936" y="2048256"/>
                  <a:pt x="2974848" y="1943100"/>
                  <a:pt x="3044952" y="1965960"/>
                </a:cubicBezTo>
                <a:cubicBezTo>
                  <a:pt x="3115056" y="1988820"/>
                  <a:pt x="3233928" y="2081784"/>
                  <a:pt x="3246120" y="2167128"/>
                </a:cubicBezTo>
                <a:cubicBezTo>
                  <a:pt x="3258312" y="2252472"/>
                  <a:pt x="3174492" y="2377440"/>
                  <a:pt x="3118104" y="2478024"/>
                </a:cubicBezTo>
                <a:cubicBezTo>
                  <a:pt x="3061716" y="2578608"/>
                  <a:pt x="2936748" y="2674620"/>
                  <a:pt x="2907792" y="2770632"/>
                </a:cubicBezTo>
                <a:cubicBezTo>
                  <a:pt x="2878836" y="2866644"/>
                  <a:pt x="2910840" y="2990088"/>
                  <a:pt x="2944368" y="3054096"/>
                </a:cubicBezTo>
                <a:cubicBezTo>
                  <a:pt x="2977896" y="3118104"/>
                  <a:pt x="3078480" y="3064764"/>
                  <a:pt x="3108960" y="3154680"/>
                </a:cubicBezTo>
                <a:cubicBezTo>
                  <a:pt x="3139440" y="3244596"/>
                  <a:pt x="3133344" y="3462528"/>
                  <a:pt x="3127248" y="3593592"/>
                </a:cubicBezTo>
                <a:cubicBezTo>
                  <a:pt x="3121152" y="3724656"/>
                  <a:pt x="3060192" y="3822192"/>
                  <a:pt x="3072384" y="3941064"/>
                </a:cubicBezTo>
                <a:cubicBezTo>
                  <a:pt x="3084576" y="4059936"/>
                  <a:pt x="3131820" y="4160520"/>
                  <a:pt x="3200400" y="4306824"/>
                </a:cubicBezTo>
                <a:cubicBezTo>
                  <a:pt x="3268980" y="4453128"/>
                  <a:pt x="3380232" y="4698492"/>
                  <a:pt x="3483864" y="4818888"/>
                </a:cubicBezTo>
                <a:cubicBezTo>
                  <a:pt x="3587496" y="4939284"/>
                  <a:pt x="3755136" y="4942332"/>
                  <a:pt x="3822192" y="5029200"/>
                </a:cubicBezTo>
                <a:cubicBezTo>
                  <a:pt x="3889248" y="5116068"/>
                  <a:pt x="3893820" y="5242560"/>
                  <a:pt x="3886200" y="5340096"/>
                </a:cubicBezTo>
                <a:cubicBezTo>
                  <a:pt x="3878580" y="5437632"/>
                  <a:pt x="3810000" y="5547360"/>
                  <a:pt x="3776472" y="5614416"/>
                </a:cubicBezTo>
                <a:cubicBezTo>
                  <a:pt x="3742944" y="5681472"/>
                  <a:pt x="3713988" y="5711952"/>
                  <a:pt x="3685032" y="5742432"/>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23716" y="3505200"/>
            <a:ext cx="14478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9327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645 am August 20, 2014</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 y="1699040"/>
            <a:ext cx="9157153" cy="5158960"/>
          </a:xfrm>
        </p:spPr>
      </p:pic>
      <p:sp>
        <p:nvSpPr>
          <p:cNvPr id="3" name="TextBox 2"/>
          <p:cNvSpPr txBox="1"/>
          <p:nvPr/>
        </p:nvSpPr>
        <p:spPr>
          <a:xfrm>
            <a:off x="3962400" y="1295400"/>
            <a:ext cx="1066800" cy="369332"/>
          </a:xfrm>
          <a:prstGeom prst="rect">
            <a:avLst/>
          </a:prstGeom>
          <a:solidFill>
            <a:srgbClr val="FFFF00"/>
          </a:solidFill>
        </p:spPr>
        <p:txBody>
          <a:bodyPr wrap="square" rtlCol="0">
            <a:spAutoFit/>
          </a:bodyPr>
          <a:lstStyle/>
          <a:p>
            <a:r>
              <a:rPr lang="en-US" dirty="0" smtClean="0"/>
              <a:t>lightning</a:t>
            </a:r>
            <a:endParaRPr lang="en-US" dirty="0"/>
          </a:p>
        </p:txBody>
      </p:sp>
    </p:spTree>
    <p:extLst>
      <p:ext uri="{BB962C8B-B14F-4D97-AF65-F5344CB8AC3E}">
        <p14:creationId xmlns:p14="http://schemas.microsoft.com/office/powerpoint/2010/main" val="3272471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651296"/>
            <a:ext cx="8034974" cy="6206704"/>
          </a:xfrm>
        </p:spPr>
      </p:pic>
    </p:spTree>
    <p:extLst>
      <p:ext uri="{BB962C8B-B14F-4D97-AF65-F5344CB8AC3E}">
        <p14:creationId xmlns:p14="http://schemas.microsoft.com/office/powerpoint/2010/main" val="1558928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hour lightning plot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055" y="1189037"/>
            <a:ext cx="8916945" cy="5668963"/>
          </a:xfrm>
        </p:spPr>
      </p:pic>
    </p:spTree>
    <p:extLst>
      <p:ext uri="{BB962C8B-B14F-4D97-AF65-F5344CB8AC3E}">
        <p14:creationId xmlns:p14="http://schemas.microsoft.com/office/powerpoint/2010/main" val="12265769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6 hour lightning plot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53921"/>
            <a:ext cx="8017709" cy="5776648"/>
          </a:xfrm>
        </p:spPr>
      </p:pic>
    </p:spTree>
    <p:extLst>
      <p:ext uri="{BB962C8B-B14F-4D97-AF65-F5344CB8AC3E}">
        <p14:creationId xmlns:p14="http://schemas.microsoft.com/office/powerpoint/2010/main" val="4179156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 y="717044"/>
            <a:ext cx="7947118" cy="6140956"/>
          </a:xfrm>
          <a:prstGeom prst="rect">
            <a:avLst/>
          </a:prstGeom>
        </p:spPr>
      </p:pic>
      <p:sp>
        <p:nvSpPr>
          <p:cNvPr id="3" name="Title 2"/>
          <p:cNvSpPr>
            <a:spLocks noGrp="1"/>
          </p:cNvSpPr>
          <p:nvPr>
            <p:ph type="ctrTitle"/>
          </p:nvPr>
        </p:nvSpPr>
        <p:spPr>
          <a:xfrm>
            <a:off x="567488" y="-381000"/>
            <a:ext cx="7772400" cy="1470025"/>
          </a:xfrm>
        </p:spPr>
        <p:txBody>
          <a:bodyPr/>
          <a:lstStyle/>
          <a:p>
            <a:r>
              <a:rPr lang="en-US" dirty="0" smtClean="0"/>
              <a:t>NWS SGX  Service Area</a:t>
            </a:r>
            <a:endParaRPr lang="en-US" dirty="0"/>
          </a:p>
        </p:txBody>
      </p:sp>
      <p:pic>
        <p:nvPicPr>
          <p:cNvPr id="6" name="Picture 7" descr="new_nws_logo_noaa.gif"/>
          <p:cNvPicPr>
            <a:picLocks noChangeAspect="1"/>
          </p:cNvPicPr>
          <p:nvPr>
            <p:custDataLst>
              <p:tags r:id="rId2"/>
            </p:custDataLst>
          </p:nvPr>
        </p:nvPicPr>
        <p:blipFill>
          <a:blip r:embed="rId7" cstate="print"/>
          <a:srcRect/>
          <a:stretch>
            <a:fillRect/>
          </a:stretch>
        </p:blipFill>
        <p:spPr bwMode="auto">
          <a:xfrm>
            <a:off x="7696200" y="-9238"/>
            <a:ext cx="1447800" cy="1452563"/>
          </a:xfrm>
          <a:prstGeom prst="rect">
            <a:avLst/>
          </a:prstGeom>
          <a:noFill/>
          <a:ln w="9525">
            <a:noFill/>
            <a:miter lim="800000"/>
            <a:headEnd/>
            <a:tailEnd/>
          </a:ln>
        </p:spPr>
      </p:pic>
      <p:sp>
        <p:nvSpPr>
          <p:cNvPr id="2" name="TextBox 1"/>
          <p:cNvSpPr txBox="1"/>
          <p:nvPr/>
        </p:nvSpPr>
        <p:spPr>
          <a:xfrm>
            <a:off x="5867400" y="1905000"/>
            <a:ext cx="2095500" cy="646331"/>
          </a:xfrm>
          <a:prstGeom prst="rect">
            <a:avLst/>
          </a:prstGeom>
          <a:noFill/>
        </p:spPr>
        <p:txBody>
          <a:bodyPr wrap="square" rtlCol="0">
            <a:spAutoFit/>
          </a:bodyPr>
          <a:lstStyle/>
          <a:p>
            <a:r>
              <a:rPr lang="en-US" dirty="0" smtClean="0"/>
              <a:t>  </a:t>
            </a:r>
            <a:r>
              <a:rPr lang="en-US" b="1" dirty="0" smtClean="0">
                <a:solidFill>
                  <a:schemeClr val="bg1"/>
                </a:solidFill>
              </a:rPr>
              <a:t>Max Elevation</a:t>
            </a:r>
            <a:br>
              <a:rPr lang="en-US" b="1" dirty="0" smtClean="0">
                <a:solidFill>
                  <a:schemeClr val="bg1"/>
                </a:solidFill>
              </a:rPr>
            </a:br>
            <a:r>
              <a:rPr lang="en-US" b="1" dirty="0" smtClean="0">
                <a:solidFill>
                  <a:schemeClr val="bg1"/>
                </a:solidFill>
              </a:rPr>
              <a:t>11, 400 feet MSL</a:t>
            </a:r>
            <a:endParaRPr lang="en-US" b="1" dirty="0">
              <a:solidFill>
                <a:schemeClr val="bg1"/>
              </a:solidFill>
            </a:endParaRPr>
          </a:p>
        </p:txBody>
      </p:sp>
      <p:cxnSp>
        <p:nvCxnSpPr>
          <p:cNvPr id="7" name="Straight Arrow Connector 6"/>
          <p:cNvCxnSpPr/>
          <p:nvPr/>
        </p:nvCxnSpPr>
        <p:spPr>
          <a:xfrm flipH="1">
            <a:off x="5448300" y="2362200"/>
            <a:ext cx="419100" cy="1891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867400" y="2456765"/>
            <a:ext cx="762000" cy="8960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53200" y="4724400"/>
            <a:ext cx="2095500" cy="646331"/>
          </a:xfrm>
          <a:prstGeom prst="rect">
            <a:avLst/>
          </a:prstGeom>
          <a:noFill/>
        </p:spPr>
        <p:txBody>
          <a:bodyPr wrap="square" rtlCol="0">
            <a:spAutoFit/>
          </a:bodyPr>
          <a:lstStyle/>
          <a:p>
            <a:r>
              <a:rPr lang="en-US" dirty="0" smtClean="0"/>
              <a:t>  </a:t>
            </a:r>
            <a:r>
              <a:rPr lang="en-US" b="1" dirty="0" smtClean="0">
                <a:solidFill>
                  <a:srgbClr val="FFFF00"/>
                </a:solidFill>
              </a:rPr>
              <a:t>Max Elevation</a:t>
            </a:r>
            <a:br>
              <a:rPr lang="en-US" b="1" dirty="0" smtClean="0">
                <a:solidFill>
                  <a:srgbClr val="FFFF00"/>
                </a:solidFill>
              </a:rPr>
            </a:br>
            <a:r>
              <a:rPr lang="en-US" b="1" dirty="0" smtClean="0">
                <a:solidFill>
                  <a:srgbClr val="FFFF00"/>
                </a:solidFill>
              </a:rPr>
              <a:t>6,200 feet MSL</a:t>
            </a:r>
            <a:endParaRPr lang="en-US" b="1" dirty="0">
              <a:solidFill>
                <a:srgbClr val="FFFF00"/>
              </a:solidFill>
            </a:endParaRPr>
          </a:p>
        </p:txBody>
      </p:sp>
      <p:cxnSp>
        <p:nvCxnSpPr>
          <p:cNvPr id="12" name="Straight Arrow Connector 11"/>
          <p:cNvCxnSpPr/>
          <p:nvPr/>
        </p:nvCxnSpPr>
        <p:spPr>
          <a:xfrm flipH="1">
            <a:off x="5905500" y="5034040"/>
            <a:ext cx="838200" cy="1891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6921044" y="5358770"/>
            <a:ext cx="2222956" cy="1667217"/>
          </a:xfrm>
          <a:prstGeom prst="rect">
            <a:avLst/>
          </a:prstGeom>
        </p:spPr>
      </p:pic>
      <p:sp>
        <p:nvSpPr>
          <p:cNvPr id="10" name="TextBox 9"/>
          <p:cNvSpPr txBox="1"/>
          <p:nvPr/>
        </p:nvSpPr>
        <p:spPr>
          <a:xfrm>
            <a:off x="7430008" y="5715000"/>
            <a:ext cx="1752600" cy="369332"/>
          </a:xfrm>
          <a:prstGeom prst="rect">
            <a:avLst/>
          </a:prstGeom>
          <a:noFill/>
        </p:spPr>
        <p:txBody>
          <a:bodyPr wrap="square" rtlCol="0">
            <a:spAutoFit/>
          </a:bodyPr>
          <a:lstStyle/>
          <a:p>
            <a:r>
              <a:rPr lang="en-US" dirty="0" smtClean="0"/>
              <a:t>View from Office</a:t>
            </a:r>
            <a:endParaRPr lang="en-US" dirty="0"/>
          </a:p>
        </p:txBody>
      </p:sp>
      <p:sp>
        <p:nvSpPr>
          <p:cNvPr id="14" name="5-Point Star 13"/>
          <p:cNvSpPr/>
          <p:nvPr/>
        </p:nvSpPr>
        <p:spPr>
          <a:xfrm>
            <a:off x="4318333" y="4911967"/>
            <a:ext cx="270711" cy="21663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8800" y="2627531"/>
            <a:ext cx="2235200" cy="1676400"/>
          </a:xfrm>
          <a:prstGeom prst="rect">
            <a:avLst/>
          </a:prstGeom>
        </p:spPr>
      </p:pic>
    </p:spTree>
    <p:custDataLst>
      <p:tags r:id="rId1"/>
    </p:custDataLst>
    <p:extLst>
      <p:ext uri="{BB962C8B-B14F-4D97-AF65-F5344CB8AC3E}">
        <p14:creationId xmlns:p14="http://schemas.microsoft.com/office/powerpoint/2010/main" val="65516848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048115"/>
            <a:ext cx="3017308" cy="4525963"/>
          </a:xfrm>
        </p:spPr>
      </p:pic>
      <p:sp>
        <p:nvSpPr>
          <p:cNvPr id="2" name="Title 1"/>
          <p:cNvSpPr>
            <a:spLocks noGrp="1"/>
          </p:cNvSpPr>
          <p:nvPr>
            <p:ph type="title"/>
          </p:nvPr>
        </p:nvSpPr>
        <p:spPr>
          <a:xfrm>
            <a:off x="76200" y="-152400"/>
            <a:ext cx="9372600" cy="1316038"/>
          </a:xfrm>
        </p:spPr>
        <p:txBody>
          <a:bodyPr>
            <a:normAutofit fontScale="90000"/>
          </a:bodyPr>
          <a:lstStyle/>
          <a:p>
            <a:r>
              <a:rPr lang="en-US" dirty="0" smtClean="0">
                <a:solidFill>
                  <a:srgbClr val="FF0000"/>
                </a:solidFill>
              </a:rPr>
              <a:t>Significant Lightning</a:t>
            </a:r>
            <a:br>
              <a:rPr lang="en-US" dirty="0" smtClean="0">
                <a:solidFill>
                  <a:srgbClr val="FF0000"/>
                </a:solidFill>
              </a:rPr>
            </a:br>
            <a:r>
              <a:rPr lang="en-US" dirty="0" smtClean="0">
                <a:solidFill>
                  <a:srgbClr val="FF0000"/>
                </a:solidFill>
              </a:rPr>
              <a:t>    Potential </a:t>
            </a:r>
            <a:endParaRPr lang="en-US" dirty="0">
              <a:solidFill>
                <a:srgbClr val="FF0000"/>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22" r="50000" b="10922"/>
          <a:stretch/>
        </p:blipFill>
        <p:spPr bwMode="auto">
          <a:xfrm>
            <a:off x="1447800" y="1029065"/>
            <a:ext cx="6629400" cy="5828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429000" y="2286000"/>
            <a:ext cx="3976923" cy="369332"/>
          </a:xfrm>
          <a:prstGeom prst="rect">
            <a:avLst/>
          </a:prstGeom>
          <a:solidFill>
            <a:schemeClr val="bg1"/>
          </a:solidFill>
        </p:spPr>
        <p:txBody>
          <a:bodyPr wrap="none">
            <a:spAutoFit/>
          </a:bodyPr>
          <a:lstStyle/>
          <a:p>
            <a:r>
              <a:rPr lang="en-US" dirty="0"/>
              <a:t>http://www.spc.noaa.gov/exper/ltgfuel/</a:t>
            </a:r>
          </a:p>
        </p:txBody>
      </p:sp>
    </p:spTree>
    <p:extLst>
      <p:ext uri="{BB962C8B-B14F-4D97-AF65-F5344CB8AC3E}">
        <p14:creationId xmlns:p14="http://schemas.microsoft.com/office/powerpoint/2010/main" val="2160332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871" t="17732" r="17113" b="13265"/>
          <a:stretch/>
        </p:blipFill>
        <p:spPr bwMode="auto">
          <a:xfrm>
            <a:off x="362712" y="24384"/>
            <a:ext cx="8404987" cy="679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020762"/>
          </a:xfrm>
          <a:solidFill>
            <a:schemeClr val="accent1"/>
          </a:solidFill>
        </p:spPr>
        <p:txBody>
          <a:bodyPr>
            <a:normAutofit fontScale="90000"/>
          </a:bodyPr>
          <a:lstStyle/>
          <a:p>
            <a:r>
              <a:rPr lang="en-US" dirty="0" smtClean="0"/>
              <a:t/>
            </a:r>
            <a:br>
              <a:rPr lang="en-US" dirty="0" smtClean="0"/>
            </a:br>
            <a:r>
              <a:rPr lang="en-US" dirty="0" smtClean="0"/>
              <a:t>Flash Flood and Severe Warnings</a:t>
            </a:r>
            <a:br>
              <a:rPr lang="en-US" dirty="0" smtClean="0"/>
            </a:br>
            <a:r>
              <a:rPr lang="en-US" dirty="0" smtClean="0"/>
              <a:t> </a:t>
            </a:r>
            <a:endParaRPr lang="en-US" dirty="0"/>
          </a:p>
        </p:txBody>
      </p:sp>
    </p:spTree>
    <p:extLst>
      <p:ext uri="{BB962C8B-B14F-4D97-AF65-F5344CB8AC3E}">
        <p14:creationId xmlns:p14="http://schemas.microsoft.com/office/powerpoint/2010/main" val="41217710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Main Surge Flash Flood Watches</a:t>
            </a:r>
            <a:br>
              <a:rPr lang="en-US" dirty="0" smtClean="0">
                <a:solidFill>
                  <a:srgbClr val="C00000"/>
                </a:solidFill>
              </a:rPr>
            </a:br>
            <a:r>
              <a:rPr lang="en-US" dirty="0" smtClean="0">
                <a:solidFill>
                  <a:srgbClr val="C00000"/>
                </a:solidFill>
              </a:rPr>
              <a:t>August 2, 2014</a:t>
            </a:r>
            <a:endParaRPr lang="en-US" dirty="0">
              <a:solidFill>
                <a:srgbClr val="C00000"/>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69" r="4815"/>
          <a:stretch/>
        </p:blipFill>
        <p:spPr>
          <a:xfrm>
            <a:off x="2819400" y="1431792"/>
            <a:ext cx="3590544" cy="6235678"/>
          </a:xfrm>
        </p:spPr>
      </p:pic>
    </p:spTree>
    <p:extLst>
      <p:ext uri="{BB962C8B-B14F-4D97-AF65-F5344CB8AC3E}">
        <p14:creationId xmlns:p14="http://schemas.microsoft.com/office/powerpoint/2010/main" val="1605058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73" r="30954" b="7629"/>
          <a:stretch/>
        </p:blipFill>
        <p:spPr bwMode="auto">
          <a:xfrm>
            <a:off x="705439" y="533400"/>
            <a:ext cx="8418136" cy="593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905000" y="1962912"/>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561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 Forecast Page</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13" t="2749" r="11855" b="27836"/>
          <a:stretch/>
        </p:blipFill>
        <p:spPr bwMode="auto">
          <a:xfrm>
            <a:off x="-228600" y="1219200"/>
            <a:ext cx="9879291" cy="476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675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Submitting</a:t>
            </a:r>
            <a:br>
              <a:rPr lang="en-US" dirty="0" smtClean="0"/>
            </a:br>
            <a:r>
              <a:rPr lang="en-US" dirty="0" smtClean="0">
                <a:solidFill>
                  <a:srgbClr val="FF0000"/>
                </a:solidFill>
              </a:rPr>
              <a:t>Call 24/7  858-675-8711 (8707)</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18" t="5819" r="14717" b="16106"/>
          <a:stretch/>
        </p:blipFill>
        <p:spPr bwMode="auto">
          <a:xfrm>
            <a:off x="457200" y="1371600"/>
            <a:ext cx="8493551" cy="535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7733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7" descr="new_nws_logo_noaa.gif"/>
          <p:cNvPicPr>
            <a:picLocks noChangeAspect="1"/>
          </p:cNvPicPr>
          <p:nvPr/>
        </p:nvPicPr>
        <p:blipFill>
          <a:blip r:embed="rId3" cstate="print"/>
          <a:srcRect/>
          <a:stretch>
            <a:fillRect/>
          </a:stretch>
        </p:blipFill>
        <p:spPr bwMode="auto">
          <a:xfrm>
            <a:off x="7696200" y="21864"/>
            <a:ext cx="1447800" cy="1452563"/>
          </a:xfrm>
          <a:prstGeom prst="rect">
            <a:avLst/>
          </a:prstGeom>
          <a:noFill/>
          <a:ln w="9525">
            <a:noFill/>
            <a:miter lim="800000"/>
            <a:headEnd/>
            <a:tailEnd/>
          </a:ln>
        </p:spPr>
      </p:pic>
      <p:pic>
        <p:nvPicPr>
          <p:cNvPr id="3076" name="Picture 3"/>
          <p:cNvPicPr>
            <a:picLocks noChangeAspect="1" noChangeArrowheads="1"/>
          </p:cNvPicPr>
          <p:nvPr/>
        </p:nvPicPr>
        <p:blipFill>
          <a:blip r:embed="rId4" cstate="print"/>
          <a:srcRect/>
          <a:stretch>
            <a:fillRect/>
          </a:stretch>
        </p:blipFill>
        <p:spPr bwMode="auto">
          <a:xfrm>
            <a:off x="76200" y="-6927"/>
            <a:ext cx="1447800" cy="1447800"/>
          </a:xfrm>
          <a:prstGeom prst="rect">
            <a:avLst/>
          </a:prstGeom>
          <a:noFill/>
          <a:ln w="9525">
            <a:noFill/>
            <a:miter lim="800000"/>
            <a:headEnd/>
            <a:tailEnd/>
          </a:ln>
        </p:spPr>
      </p:pic>
      <p:sp>
        <p:nvSpPr>
          <p:cNvPr id="3077" name="Title 5"/>
          <p:cNvSpPr>
            <a:spLocks noGrp="1"/>
          </p:cNvSpPr>
          <p:nvPr>
            <p:ph type="ctrTitle"/>
          </p:nvPr>
        </p:nvSpPr>
        <p:spPr>
          <a:xfrm>
            <a:off x="800100" y="228600"/>
            <a:ext cx="7772400" cy="1470025"/>
          </a:xfrm>
        </p:spPr>
        <p:txBody>
          <a:bodyPr>
            <a:normAutofit fontScale="90000"/>
          </a:bodyPr>
          <a:lstStyle/>
          <a:p>
            <a:r>
              <a:rPr lang="en-US" sz="2700" i="1" dirty="0" smtClean="0">
                <a:solidFill>
                  <a:srgbClr val="002060"/>
                </a:solidFill>
              </a:rPr>
              <a:t>Spot Forecast </a:t>
            </a:r>
            <a:r>
              <a:rPr lang="en-US" sz="2000" i="1" dirty="0"/>
              <a:t/>
            </a:r>
            <a:br>
              <a:rPr lang="en-US" sz="2000" i="1" dirty="0"/>
            </a:br>
            <a:r>
              <a:rPr lang="en-US" i="1" dirty="0" smtClean="0">
                <a:solidFill>
                  <a:srgbClr val="FF0000"/>
                </a:solidFill>
              </a:rPr>
              <a:t>weather.gov/fire</a:t>
            </a:r>
            <a:r>
              <a:rPr lang="en-US" i="1" dirty="0" smtClean="0"/>
              <a:t/>
            </a:r>
            <a:br>
              <a:rPr lang="en-US" i="1" dirty="0" smtClean="0"/>
            </a:br>
            <a:r>
              <a:rPr lang="en-US" sz="2000" i="1" dirty="0" smtClean="0"/>
              <a:t/>
            </a:r>
            <a:br>
              <a:rPr lang="en-US" sz="2000" i="1" dirty="0" smtClean="0"/>
            </a:br>
            <a:endParaRPr lang="en-US" sz="2200" i="1" dirty="0" smtClean="0">
              <a:solidFill>
                <a:srgbClr val="FF0000"/>
              </a:solidFill>
            </a:endParaRPr>
          </a:p>
        </p:txBody>
      </p:sp>
      <p:sp>
        <p:nvSpPr>
          <p:cNvPr id="7" name="Subtitle 6"/>
          <p:cNvSpPr>
            <a:spLocks noGrp="1"/>
          </p:cNvSpPr>
          <p:nvPr>
            <p:ph type="subTitle" idx="1"/>
          </p:nvPr>
        </p:nvSpPr>
        <p:spPr/>
        <p:txBody>
          <a:bodyPr/>
          <a:lstStyle/>
          <a:p>
            <a:endParaRPr lang="en-US"/>
          </a:p>
        </p:txBody>
      </p:sp>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718" t="20594" r="12756" b="4999"/>
          <a:stretch/>
        </p:blipFill>
        <p:spPr bwMode="auto">
          <a:xfrm>
            <a:off x="609600" y="1533709"/>
            <a:ext cx="8265319" cy="510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916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73" t="4349" r="13629" b="8627"/>
          <a:stretch/>
        </p:blipFill>
        <p:spPr bwMode="auto">
          <a:xfrm>
            <a:off x="-152400" y="685800"/>
            <a:ext cx="9334758"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801" y="-32197"/>
            <a:ext cx="8229600" cy="1143000"/>
          </a:xfrm>
        </p:spPr>
        <p:txBody>
          <a:bodyPr/>
          <a:lstStyle/>
          <a:p>
            <a:r>
              <a:rPr lang="en-US" dirty="0" smtClean="0"/>
              <a:t>All in one fire information</a:t>
            </a:r>
            <a:endParaRPr lang="en-US" dirty="0"/>
          </a:p>
        </p:txBody>
      </p:sp>
      <p:sp>
        <p:nvSpPr>
          <p:cNvPr id="4" name="TextBox 3"/>
          <p:cNvSpPr txBox="1"/>
          <p:nvPr/>
        </p:nvSpPr>
        <p:spPr>
          <a:xfrm>
            <a:off x="3143379" y="5257800"/>
            <a:ext cx="2743200" cy="523220"/>
          </a:xfrm>
          <a:prstGeom prst="rect">
            <a:avLst/>
          </a:prstGeom>
          <a:noFill/>
        </p:spPr>
        <p:txBody>
          <a:bodyPr wrap="square" rtlCol="0">
            <a:spAutoFit/>
          </a:bodyPr>
          <a:lstStyle/>
          <a:p>
            <a:r>
              <a:rPr lang="en-US" sz="2800" b="1" dirty="0" smtClean="0">
                <a:solidFill>
                  <a:srgbClr val="FF0000"/>
                </a:solidFill>
              </a:rPr>
              <a:t>Weather.gov/fire</a:t>
            </a:r>
            <a:endParaRPr lang="en-US" sz="2800" b="1" dirty="0">
              <a:solidFill>
                <a:srgbClr val="FF0000"/>
              </a:solidFill>
            </a:endParaRPr>
          </a:p>
        </p:txBody>
      </p:sp>
      <p:sp>
        <p:nvSpPr>
          <p:cNvPr id="5" name="Right Arrow 4"/>
          <p:cNvSpPr/>
          <p:nvPr/>
        </p:nvSpPr>
        <p:spPr>
          <a:xfrm>
            <a:off x="6553200" y="4038600"/>
            <a:ext cx="6858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732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normAutofit fontScale="90000"/>
          </a:bodyPr>
          <a:lstStyle/>
          <a:p>
            <a:pPr algn="ctr"/>
            <a:r>
              <a:rPr lang="en-US" b="1" dirty="0" smtClean="0"/>
              <a:t>Hourly model </a:t>
            </a:r>
            <a:r>
              <a:rPr lang="en-US" b="1" dirty="0"/>
              <a:t>o</a:t>
            </a:r>
            <a:r>
              <a:rPr lang="en-US" b="1" dirty="0" smtClean="0"/>
              <a:t>utput example</a:t>
            </a:r>
            <a:br>
              <a:rPr lang="en-US" b="1" dirty="0" smtClean="0"/>
            </a:br>
            <a:r>
              <a:rPr lang="en-US" b="1" dirty="0" smtClean="0"/>
              <a:t>numerical weather prediction</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886" y="1524000"/>
            <a:ext cx="5674227" cy="4571998"/>
          </a:xfrm>
        </p:spPr>
      </p:pic>
    </p:spTree>
    <p:extLst>
      <p:ext uri="{BB962C8B-B14F-4D97-AF65-F5344CB8AC3E}">
        <p14:creationId xmlns:p14="http://schemas.microsoft.com/office/powerpoint/2010/main" val="63179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normAutofit/>
          </a:bodyPr>
          <a:lstStyle/>
          <a:p>
            <a:pPr algn="ctr"/>
            <a:r>
              <a:rPr lang="en-US" b="1" dirty="0" smtClean="0"/>
              <a:t>Hourly WRF Output Example</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886" y="1524000"/>
            <a:ext cx="5674226" cy="4571998"/>
          </a:xfrm>
        </p:spPr>
      </p:pic>
    </p:spTree>
    <p:extLst>
      <p:ext uri="{BB962C8B-B14F-4D97-AF65-F5344CB8AC3E}">
        <p14:creationId xmlns:p14="http://schemas.microsoft.com/office/powerpoint/2010/main" val="2307071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San Diego County</a:t>
            </a:r>
            <a:br>
              <a:rPr lang="en-US" b="1" dirty="0" smtClean="0"/>
            </a:br>
            <a:r>
              <a:rPr lang="en-US" b="1" dirty="0" smtClean="0"/>
              <a:t>New boundary/zones using GIS</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5985" t="55546" r="14746" b="639"/>
          <a:stretch/>
        </p:blipFill>
        <p:spPr>
          <a:xfrm>
            <a:off x="5164666" y="1930400"/>
            <a:ext cx="3470420" cy="2904066"/>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6551" t="55395" r="15276" b="1495"/>
          <a:stretch/>
        </p:blipFill>
        <p:spPr>
          <a:xfrm>
            <a:off x="635000" y="1905000"/>
            <a:ext cx="3458738" cy="2929466"/>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685948" y="4419600"/>
            <a:ext cx="1219052" cy="369332"/>
          </a:xfrm>
          <a:prstGeom prst="rect">
            <a:avLst/>
          </a:prstGeom>
          <a:solidFill>
            <a:schemeClr val="tx1">
              <a:alpha val="65000"/>
            </a:schemeClr>
          </a:solidFill>
        </p:spPr>
        <p:txBody>
          <a:bodyPr wrap="none" rtlCol="0">
            <a:spAutoFit/>
          </a:bodyPr>
          <a:lstStyle/>
          <a:p>
            <a:r>
              <a:rPr lang="en-US" dirty="0">
                <a:solidFill>
                  <a:schemeClr val="bg1">
                    <a:lumMod val="95000"/>
                    <a:lumOff val="5000"/>
                  </a:schemeClr>
                </a:solidFill>
              </a:rPr>
              <a:t>Old Zones</a:t>
            </a:r>
          </a:p>
        </p:txBody>
      </p:sp>
      <p:sp>
        <p:nvSpPr>
          <p:cNvPr id="11" name="TextBox 10"/>
          <p:cNvSpPr txBox="1"/>
          <p:nvPr/>
        </p:nvSpPr>
        <p:spPr>
          <a:xfrm>
            <a:off x="5195302" y="4431268"/>
            <a:ext cx="1281698" cy="369332"/>
          </a:xfrm>
          <a:prstGeom prst="rect">
            <a:avLst/>
          </a:prstGeom>
          <a:solidFill>
            <a:schemeClr val="tx1">
              <a:alpha val="49000"/>
            </a:schemeClr>
          </a:solidFill>
        </p:spPr>
        <p:txBody>
          <a:bodyPr wrap="none" rtlCol="0">
            <a:spAutoFit/>
          </a:bodyPr>
          <a:lstStyle/>
          <a:p>
            <a:r>
              <a:rPr lang="en-US" dirty="0" smtClean="0">
                <a:solidFill>
                  <a:schemeClr val="bg1">
                    <a:lumMod val="95000"/>
                    <a:lumOff val="5000"/>
                  </a:schemeClr>
                </a:solidFill>
              </a:rPr>
              <a:t>New </a:t>
            </a:r>
            <a:r>
              <a:rPr lang="en-US" dirty="0">
                <a:solidFill>
                  <a:schemeClr val="bg1">
                    <a:lumMod val="95000"/>
                    <a:lumOff val="5000"/>
                  </a:schemeClr>
                </a:solidFill>
              </a:rPr>
              <a:t>Zones</a:t>
            </a:r>
          </a:p>
        </p:txBody>
      </p:sp>
      <p:sp>
        <p:nvSpPr>
          <p:cNvPr id="12" name="TextBox 11"/>
          <p:cNvSpPr txBox="1"/>
          <p:nvPr/>
        </p:nvSpPr>
        <p:spPr>
          <a:xfrm>
            <a:off x="4783848" y="4910667"/>
            <a:ext cx="4197752" cy="923330"/>
          </a:xfrm>
          <a:prstGeom prst="rect">
            <a:avLst/>
          </a:prstGeom>
          <a:solidFill>
            <a:schemeClr val="bg1">
              <a:lumMod val="75000"/>
              <a:lumOff val="25000"/>
              <a:alpha val="40000"/>
            </a:schemeClr>
          </a:solidFill>
        </p:spPr>
        <p:txBody>
          <a:bodyPr wrap="none" rtlCol="0">
            <a:spAutoFit/>
          </a:bodyPr>
          <a:lstStyle/>
          <a:p>
            <a:r>
              <a:rPr lang="en-US" dirty="0" smtClean="0">
                <a:effectLst>
                  <a:outerShdw blurRad="38100" dist="38100" dir="2700000" algn="tl">
                    <a:srgbClr val="000000">
                      <a:alpha val="43137"/>
                    </a:srgbClr>
                  </a:outerShdw>
                </a:effectLst>
              </a:rPr>
              <a:t>Northern and southern portions of SD</a:t>
            </a:r>
          </a:p>
          <a:p>
            <a:r>
              <a:rPr lang="en-US" dirty="0" smtClean="0">
                <a:effectLst>
                  <a:outerShdw blurRad="38100" dist="38100" dir="2700000" algn="tl">
                    <a:srgbClr val="000000">
                      <a:alpha val="43137"/>
                    </a:srgbClr>
                  </a:outerShdw>
                </a:effectLst>
              </a:rPr>
              <a:t>Coast/valley boundary adjusted. </a:t>
            </a:r>
            <a:r>
              <a:rPr lang="en-US" dirty="0" err="1" smtClean="0">
                <a:effectLst>
                  <a:outerShdw blurRad="38100" dist="38100" dir="2700000" algn="tl">
                    <a:srgbClr val="000000">
                      <a:alpha val="43137"/>
                    </a:srgbClr>
                  </a:outerShdw>
                </a:effectLst>
              </a:rPr>
              <a:t>Mtn</a:t>
            </a:r>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Zone no longer cuts across Anza Borrego</a:t>
            </a:r>
          </a:p>
        </p:txBody>
      </p:sp>
    </p:spTree>
    <p:extLst>
      <p:ext uri="{BB962C8B-B14F-4D97-AF65-F5344CB8AC3E}">
        <p14:creationId xmlns:p14="http://schemas.microsoft.com/office/powerpoint/2010/main" val="7142132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normAutofit/>
          </a:bodyPr>
          <a:lstStyle/>
          <a:p>
            <a:pPr algn="ctr"/>
            <a:r>
              <a:rPr lang="en-US" b="1" dirty="0" smtClean="0"/>
              <a:t>Hourly WRF Output Example</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886" y="1524000"/>
            <a:ext cx="5674226" cy="4571997"/>
          </a:xfrm>
        </p:spPr>
      </p:pic>
    </p:spTree>
    <p:extLst>
      <p:ext uri="{BB962C8B-B14F-4D97-AF65-F5344CB8AC3E}">
        <p14:creationId xmlns:p14="http://schemas.microsoft.com/office/powerpoint/2010/main" val="22658952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nowCOAST</a:t>
            </a:r>
            <a:endParaRPr lang="en-US" dirty="0">
              <a:solidFill>
                <a:srgbClr val="FF0000"/>
              </a:solidFill>
            </a:endParaRP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61</a:t>
            </a:fld>
            <a:endParaRPr lang="en-US" dirty="0">
              <a:solidFill>
                <a:srgbClr val="00000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14"/>
          <a:stretch/>
        </p:blipFill>
        <p:spPr bwMode="auto">
          <a:xfrm>
            <a:off x="62038" y="1447800"/>
            <a:ext cx="9081962" cy="480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165204" y="3244334"/>
            <a:ext cx="2813591" cy="369332"/>
          </a:xfrm>
          <a:prstGeom prst="rect">
            <a:avLst/>
          </a:prstGeom>
          <a:solidFill>
            <a:schemeClr val="bg1">
              <a:lumMod val="75000"/>
            </a:schemeClr>
          </a:solidFill>
        </p:spPr>
        <p:txBody>
          <a:bodyPr wrap="none">
            <a:spAutoFit/>
          </a:bodyPr>
          <a:lstStyle/>
          <a:p>
            <a:r>
              <a:rPr lang="en-US" dirty="0"/>
              <a:t>http://nowcoast.noaa.gov/</a:t>
            </a:r>
          </a:p>
        </p:txBody>
      </p:sp>
    </p:spTree>
    <p:extLst>
      <p:ext uri="{BB962C8B-B14F-4D97-AF65-F5344CB8AC3E}">
        <p14:creationId xmlns:p14="http://schemas.microsoft.com/office/powerpoint/2010/main" val="76414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nowCOAST</a:t>
            </a:r>
            <a:r>
              <a:rPr lang="en-US" dirty="0"/>
              <a:t> </a:t>
            </a:r>
            <a:r>
              <a:rPr lang="en-US" dirty="0" smtClean="0"/>
              <a:t>Map Services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62</a:t>
            </a:fld>
            <a:endParaRPr lang="en-US" dirty="0">
              <a:solidFill>
                <a:srgbClr val="00000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78"/>
          <a:stretch/>
        </p:blipFill>
        <p:spPr bwMode="auto">
          <a:xfrm>
            <a:off x="-1" y="1524000"/>
            <a:ext cx="920381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90600" y="3105835"/>
            <a:ext cx="7543800" cy="369332"/>
          </a:xfrm>
          <a:prstGeom prst="rect">
            <a:avLst/>
          </a:prstGeom>
          <a:solidFill>
            <a:schemeClr val="bg1">
              <a:lumMod val="75000"/>
            </a:schemeClr>
          </a:solidFill>
        </p:spPr>
        <p:txBody>
          <a:bodyPr wrap="square">
            <a:spAutoFit/>
          </a:bodyPr>
          <a:lstStyle/>
          <a:p>
            <a:r>
              <a:rPr lang="en-US" dirty="0"/>
              <a:t>http://nowcoast.noaa.gov/help/mapservices.shtml?name=mapservices</a:t>
            </a:r>
          </a:p>
        </p:txBody>
      </p:sp>
    </p:spTree>
    <p:extLst>
      <p:ext uri="{BB962C8B-B14F-4D97-AF65-F5344CB8AC3E}">
        <p14:creationId xmlns:p14="http://schemas.microsoft.com/office/powerpoint/2010/main" val="402141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63</a:t>
            </a:fld>
            <a:endParaRPr lang="en-US" dirty="0">
              <a:solidFill>
                <a:srgbClr val="000000"/>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27" r="44441" b="21324"/>
          <a:stretch/>
        </p:blipFill>
        <p:spPr bwMode="auto">
          <a:xfrm>
            <a:off x="3372" y="0"/>
            <a:ext cx="914677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4706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64</a:t>
            </a:fld>
            <a:endParaRPr lang="en-US" dirty="0">
              <a:solidFill>
                <a:srgbClr val="000000"/>
              </a:solidFill>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88" r="44282"/>
          <a:stretch/>
        </p:blipFill>
        <p:spPr bwMode="auto">
          <a:xfrm>
            <a:off x="1066800" y="0"/>
            <a:ext cx="72270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1289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65</a:t>
            </a:fld>
            <a:endParaRPr lang="en-US" dirty="0">
              <a:solidFill>
                <a:srgbClr val="000000"/>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27" r="48439"/>
          <a:stretch/>
        </p:blipFill>
        <p:spPr bwMode="auto">
          <a:xfrm>
            <a:off x="1303676" y="0"/>
            <a:ext cx="66973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99876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River Forecasts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66</a:t>
            </a:fld>
            <a:endParaRPr lang="en-US"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791564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62200" y="3276600"/>
            <a:ext cx="4343400" cy="369332"/>
          </a:xfrm>
          <a:prstGeom prst="rect">
            <a:avLst/>
          </a:prstGeom>
          <a:solidFill>
            <a:schemeClr val="bg1">
              <a:lumMod val="85000"/>
            </a:schemeClr>
          </a:solidFill>
        </p:spPr>
        <p:txBody>
          <a:bodyPr wrap="square" rtlCol="0">
            <a:spAutoFit/>
          </a:bodyPr>
          <a:lstStyle/>
          <a:p>
            <a:r>
              <a:rPr lang="en-US" dirty="0"/>
              <a:t>http://water.weather.gov/ahps/index.php</a:t>
            </a:r>
          </a:p>
        </p:txBody>
      </p:sp>
    </p:spTree>
    <p:extLst>
      <p:ext uri="{BB962C8B-B14F-4D97-AF65-F5344CB8AC3E}">
        <p14:creationId xmlns:p14="http://schemas.microsoft.com/office/powerpoint/2010/main" val="137053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NWS River Forecasts</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67</a:t>
            </a:fld>
            <a:endParaRPr lang="en-US" dirty="0">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 y="1524000"/>
            <a:ext cx="8620125"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86000" y="3105835"/>
            <a:ext cx="5105400" cy="369332"/>
          </a:xfrm>
          <a:prstGeom prst="rect">
            <a:avLst/>
          </a:prstGeom>
          <a:solidFill>
            <a:schemeClr val="bg1">
              <a:lumMod val="85000"/>
            </a:schemeClr>
          </a:solidFill>
        </p:spPr>
        <p:txBody>
          <a:bodyPr wrap="square">
            <a:spAutoFit/>
          </a:bodyPr>
          <a:lstStyle/>
          <a:p>
            <a:r>
              <a:rPr lang="en-US" dirty="0"/>
              <a:t>http://water.weather.gov/ahps/download.php</a:t>
            </a:r>
          </a:p>
        </p:txBody>
      </p:sp>
      <p:sp>
        <p:nvSpPr>
          <p:cNvPr id="7" name="Rectangle 6"/>
          <p:cNvSpPr/>
          <p:nvPr/>
        </p:nvSpPr>
        <p:spPr>
          <a:xfrm>
            <a:off x="6477000" y="2286000"/>
            <a:ext cx="1066800" cy="3048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0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dirty="0" smtClean="0"/>
              <a:t>NWS ESRI Story Map Sample</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a:xfrm>
            <a:off x="6553200" y="6248400"/>
            <a:ext cx="2133600" cy="476250"/>
          </a:xfrm>
        </p:spPr>
        <p:txBody>
          <a:bodyPr/>
          <a:lstStyle/>
          <a:p>
            <a:pPr>
              <a:defRPr/>
            </a:pPr>
            <a:fld id="{02C9889C-BFFD-4F33-8AF7-373435A2DAAD}" type="slidenum">
              <a:rPr lang="en-US" smtClean="0">
                <a:solidFill>
                  <a:srgbClr val="000000"/>
                </a:solidFill>
              </a:rPr>
              <a:pPr>
                <a:defRPr/>
              </a:pPr>
              <a:t>68</a:t>
            </a:fld>
            <a:endParaRPr lang="en-US" dirty="0">
              <a:solidFill>
                <a:srgbClr val="000000"/>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51"/>
          <a:stretch/>
        </p:blipFill>
        <p:spPr bwMode="auto">
          <a:xfrm>
            <a:off x="0" y="1447800"/>
            <a:ext cx="9147388" cy="483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6227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Creating ESRI Story Maps</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First step is to sign up for a NOAA </a:t>
            </a:r>
            <a:r>
              <a:rPr lang="en-US" b="1" u="sng" dirty="0" smtClean="0"/>
              <a:t>ArcGIS online </a:t>
            </a:r>
            <a:r>
              <a:rPr lang="en-US" dirty="0" smtClean="0"/>
              <a:t>account through the NOAA GeoPlatform</a:t>
            </a:r>
          </a:p>
          <a:p>
            <a:pPr lvl="1"/>
            <a:endParaRPr lang="en-US" dirty="0" smtClean="0"/>
          </a:p>
          <a:p>
            <a:pPr marL="411163" lvl="1" indent="0">
              <a:buNone/>
            </a:pPr>
            <a:r>
              <a:rPr lang="en-US" dirty="0" smtClean="0">
                <a:hlinkClick r:id="rId2"/>
              </a:rPr>
              <a:t>https</a:t>
            </a:r>
            <a:r>
              <a:rPr lang="en-US" dirty="0">
                <a:hlinkClick r:id="rId2"/>
              </a:rPr>
              <a:t>://sites.google.com/a/noaa.gov/gis-community/esri-ela/arcgis-online</a:t>
            </a:r>
            <a:endParaRPr lang="en-US" dirty="0"/>
          </a:p>
          <a:p>
            <a:endParaRPr lang="en-US" dirty="0" smtClean="0"/>
          </a:p>
          <a:p>
            <a:r>
              <a:rPr lang="en-US" dirty="0" smtClean="0"/>
              <a:t>ArcGIS </a:t>
            </a:r>
            <a:r>
              <a:rPr lang="en-US" dirty="0"/>
              <a:t>Online </a:t>
            </a:r>
            <a:r>
              <a:rPr lang="en-US" dirty="0" smtClean="0"/>
              <a:t>allows you to </a:t>
            </a:r>
            <a:r>
              <a:rPr lang="en-US" dirty="0"/>
              <a:t>create interactive </a:t>
            </a:r>
            <a:r>
              <a:rPr lang="en-US" b="1" u="sng" dirty="0"/>
              <a:t>web </a:t>
            </a:r>
            <a:r>
              <a:rPr lang="en-US" b="1" u="sng" dirty="0" smtClean="0"/>
              <a:t>maps</a:t>
            </a:r>
            <a:r>
              <a:rPr lang="en-US" dirty="0" smtClean="0"/>
              <a:t> that </a:t>
            </a:r>
            <a:r>
              <a:rPr lang="en-US" dirty="0"/>
              <a:t>you can share with anyone. </a:t>
            </a:r>
            <a:endParaRPr lang="en-US" dirty="0" smtClean="0"/>
          </a:p>
          <a:p>
            <a:pPr lvl="1"/>
            <a:r>
              <a:rPr lang="en-US" dirty="0" smtClean="0"/>
              <a:t>Build web maps like you do in ArcGIS desktop</a:t>
            </a:r>
          </a:p>
          <a:p>
            <a:pPr lvl="1"/>
            <a:endParaRPr lang="en-US" dirty="0" smtClean="0"/>
          </a:p>
          <a:p>
            <a:endParaRPr lang="en-US" dirty="0"/>
          </a:p>
        </p:txBody>
      </p:sp>
    </p:spTree>
    <p:extLst>
      <p:ext uri="{BB962C8B-B14F-4D97-AF65-F5344CB8AC3E}">
        <p14:creationId xmlns:p14="http://schemas.microsoft.com/office/powerpoint/2010/main" val="749443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4" name="Rectangle 4"/>
          <p:cNvSpPr>
            <a:spLocks noChangeArrowheads="1"/>
          </p:cNvSpPr>
          <p:nvPr/>
        </p:nvSpPr>
        <p:spPr bwMode="auto">
          <a:xfrm>
            <a:off x="1447800" y="7883"/>
            <a:ext cx="670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4800" b="1" dirty="0">
                <a:solidFill>
                  <a:srgbClr val="FF0000"/>
                </a:solidFill>
                <a:latin typeface="+mj-lt"/>
              </a:rPr>
              <a:t>NWS </a:t>
            </a:r>
            <a:r>
              <a:rPr lang="en-US" sz="4800" b="1" dirty="0" smtClean="0">
                <a:solidFill>
                  <a:srgbClr val="FF0000"/>
                </a:solidFill>
                <a:latin typeface="+mj-lt"/>
              </a:rPr>
              <a:t>Operations</a:t>
            </a:r>
            <a:endParaRPr lang="en-US" sz="4800" b="1" dirty="0">
              <a:solidFill>
                <a:srgbClr val="FF0000"/>
              </a:solidFill>
              <a:latin typeface="+mj-lt"/>
            </a:endParaRPr>
          </a:p>
        </p:txBody>
      </p:sp>
      <p:sp>
        <p:nvSpPr>
          <p:cNvPr id="256005" name="Rectangle 5"/>
          <p:cNvSpPr>
            <a:spLocks noChangeArrowheads="1"/>
          </p:cNvSpPr>
          <p:nvPr/>
        </p:nvSpPr>
        <p:spPr bwMode="auto">
          <a:xfrm>
            <a:off x="85641" y="2262035"/>
            <a:ext cx="6324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spcBef>
                <a:spcPct val="20000"/>
              </a:spcBef>
              <a:buSzPct val="80000"/>
              <a:buFont typeface="Arial" pitchFamily="34" charset="0"/>
              <a:buChar char="•"/>
            </a:pPr>
            <a:r>
              <a:rPr lang="en-US" sz="2400" dirty="0" smtClean="0">
                <a:latin typeface="Calibri" pitchFamily="34" charset="0"/>
                <a:cs typeface="Calibri" pitchFamily="34" charset="0"/>
              </a:rPr>
              <a:t>Event-based Watches and Warnings</a:t>
            </a:r>
          </a:p>
          <a:p>
            <a:pPr marL="457200" indent="-457200">
              <a:spcBef>
                <a:spcPct val="20000"/>
              </a:spcBef>
              <a:buSzPct val="80000"/>
              <a:buFont typeface="Arial" pitchFamily="34" charset="0"/>
              <a:buChar char="•"/>
            </a:pPr>
            <a:r>
              <a:rPr lang="en-US" sz="2400" dirty="0" smtClean="0">
                <a:latin typeface="Calibri" pitchFamily="34" charset="0"/>
                <a:cs typeface="Calibri" pitchFamily="34" charset="0"/>
              </a:rPr>
              <a:t>Forecast Operations</a:t>
            </a:r>
            <a:endParaRPr lang="en-US" sz="2400" dirty="0">
              <a:latin typeface="Calibri" pitchFamily="34" charset="0"/>
              <a:cs typeface="Calibri" pitchFamily="34" charset="0"/>
            </a:endParaRPr>
          </a:p>
          <a:p>
            <a:pPr marL="800100" lvl="1" indent="-342900">
              <a:spcBef>
                <a:spcPct val="20000"/>
              </a:spcBef>
              <a:buSzPct val="80000"/>
              <a:buFont typeface="Arial" pitchFamily="34" charset="0"/>
              <a:buChar char="•"/>
            </a:pPr>
            <a:r>
              <a:rPr lang="en-US" dirty="0">
                <a:latin typeface="Calibri" pitchFamily="34" charset="0"/>
                <a:cs typeface="Calibri" pitchFamily="34" charset="0"/>
              </a:rPr>
              <a:t>Public, Aviation, Marine, </a:t>
            </a:r>
            <a:r>
              <a:rPr lang="en-US" dirty="0" smtClean="0">
                <a:latin typeface="Calibri" pitchFamily="34" charset="0"/>
                <a:cs typeface="Calibri" pitchFamily="34" charset="0"/>
              </a:rPr>
              <a:t>and Fire Wx</a:t>
            </a:r>
            <a:endParaRPr lang="en-US" dirty="0">
              <a:latin typeface="Calibri" pitchFamily="34" charset="0"/>
              <a:cs typeface="Calibri" pitchFamily="34" charset="0"/>
            </a:endParaRPr>
          </a:p>
          <a:p>
            <a:pPr marL="457200" indent="-457200">
              <a:spcBef>
                <a:spcPct val="20000"/>
              </a:spcBef>
              <a:buSzPct val="80000"/>
              <a:buFont typeface="Arial" pitchFamily="34" charset="0"/>
              <a:buChar char="•"/>
            </a:pPr>
            <a:r>
              <a:rPr lang="en-US" sz="2400" dirty="0">
                <a:latin typeface="Calibri" pitchFamily="34" charset="0"/>
                <a:cs typeface="Calibri" pitchFamily="34" charset="0"/>
              </a:rPr>
              <a:t>Public Service Unit</a:t>
            </a:r>
          </a:p>
          <a:p>
            <a:pPr marL="800100" lvl="1" indent="-342900">
              <a:spcBef>
                <a:spcPct val="20000"/>
              </a:spcBef>
              <a:buSzPct val="80000"/>
              <a:buFont typeface="Arial" pitchFamily="34" charset="0"/>
              <a:buChar char="•"/>
            </a:pPr>
            <a:r>
              <a:rPr lang="en-US" dirty="0" smtClean="0">
                <a:latin typeface="Calibri" pitchFamily="34" charset="0"/>
                <a:cs typeface="Calibri" pitchFamily="34" charset="0"/>
              </a:rPr>
              <a:t>Climate, Media Interviews</a:t>
            </a:r>
            <a:endParaRPr lang="en-US" dirty="0">
              <a:latin typeface="Calibri" pitchFamily="34" charset="0"/>
              <a:cs typeface="Calibri" pitchFamily="34" charset="0"/>
            </a:endParaRPr>
          </a:p>
          <a:p>
            <a:pPr marL="457200" indent="-457200">
              <a:spcBef>
                <a:spcPct val="20000"/>
              </a:spcBef>
              <a:buSzPct val="80000"/>
              <a:buFont typeface="Arial" pitchFamily="34" charset="0"/>
              <a:buChar char="•"/>
            </a:pPr>
            <a:r>
              <a:rPr lang="en-US" sz="2400" dirty="0">
                <a:latin typeface="Calibri" pitchFamily="34" charset="0"/>
                <a:cs typeface="Calibri" pitchFamily="34" charset="0"/>
              </a:rPr>
              <a:t>NOAA Weather </a:t>
            </a:r>
            <a:r>
              <a:rPr lang="en-US" sz="2400" dirty="0" smtClean="0">
                <a:latin typeface="Calibri" pitchFamily="34" charset="0"/>
                <a:cs typeface="Calibri" pitchFamily="34" charset="0"/>
              </a:rPr>
              <a:t>Radio All-Hazards </a:t>
            </a:r>
            <a:r>
              <a:rPr lang="en-US" sz="2400" dirty="0">
                <a:latin typeface="Calibri" pitchFamily="34" charset="0"/>
                <a:cs typeface="Calibri" pitchFamily="34" charset="0"/>
              </a:rPr>
              <a:t>Broadcast</a:t>
            </a:r>
          </a:p>
          <a:p>
            <a:pPr marL="800100" lvl="1" indent="-342900">
              <a:spcBef>
                <a:spcPct val="20000"/>
              </a:spcBef>
              <a:buSzPct val="80000"/>
              <a:buFont typeface="Arial" pitchFamily="34" charset="0"/>
              <a:buChar char="•"/>
            </a:pPr>
            <a:r>
              <a:rPr lang="en-US" dirty="0">
                <a:latin typeface="Calibri" pitchFamily="34" charset="0"/>
                <a:cs typeface="Calibri" pitchFamily="34" charset="0"/>
              </a:rPr>
              <a:t>EAS </a:t>
            </a:r>
            <a:r>
              <a:rPr lang="en-US" dirty="0" smtClean="0">
                <a:latin typeface="Calibri" pitchFamily="34" charset="0"/>
                <a:cs typeface="Calibri" pitchFamily="34" charset="0"/>
              </a:rPr>
              <a:t>activation</a:t>
            </a:r>
            <a:endParaRPr lang="en-US" dirty="0">
              <a:latin typeface="Calibri" pitchFamily="34" charset="0"/>
              <a:cs typeface="Calibri" pitchFamily="34" charset="0"/>
            </a:endParaRPr>
          </a:p>
          <a:p>
            <a:pPr marL="457200" indent="-457200">
              <a:spcBef>
                <a:spcPct val="20000"/>
              </a:spcBef>
              <a:buSzPct val="80000"/>
              <a:buFont typeface="Arial" pitchFamily="34" charset="0"/>
              <a:buChar char="•"/>
            </a:pPr>
            <a:r>
              <a:rPr lang="en-US" sz="2400" dirty="0">
                <a:latin typeface="Calibri" pitchFamily="34" charset="0"/>
                <a:cs typeface="Calibri" pitchFamily="34" charset="0"/>
              </a:rPr>
              <a:t>Digital Forecast Database</a:t>
            </a:r>
          </a:p>
        </p:txBody>
      </p:sp>
      <p:sp>
        <p:nvSpPr>
          <p:cNvPr id="3" name="TextBox 2"/>
          <p:cNvSpPr txBox="1"/>
          <p:nvPr/>
        </p:nvSpPr>
        <p:spPr>
          <a:xfrm>
            <a:off x="304800" y="1143000"/>
            <a:ext cx="8534400" cy="707886"/>
          </a:xfrm>
          <a:prstGeom prst="rect">
            <a:avLst/>
          </a:prstGeom>
          <a:noFill/>
        </p:spPr>
        <p:txBody>
          <a:bodyPr wrap="square" rtlCol="0">
            <a:spAutoFit/>
          </a:bodyPr>
          <a:lstStyle/>
          <a:p>
            <a:pPr>
              <a:defRPr/>
            </a:pPr>
            <a:r>
              <a:rPr lang="en-US" sz="2000" b="1" dirty="0">
                <a:solidFill>
                  <a:srgbClr val="FF0000"/>
                </a:solidFill>
                <a:effectLst>
                  <a:outerShdw blurRad="38100" dist="38100" dir="2700000" algn="tl">
                    <a:srgbClr val="000000">
                      <a:alpha val="80000"/>
                    </a:srgbClr>
                  </a:outerShdw>
                </a:effectLst>
              </a:rPr>
              <a:t>Mission:</a:t>
            </a:r>
            <a:r>
              <a:rPr lang="en-US" sz="2000" dirty="0"/>
              <a:t>  </a:t>
            </a:r>
            <a:r>
              <a:rPr lang="en-US" sz="2000" b="1" i="1" dirty="0">
                <a:solidFill>
                  <a:srgbClr val="002060"/>
                </a:solidFill>
              </a:rPr>
              <a:t>Provide weather forecasts and warnings to protect lives and property; and for the enhancement of the national economy</a:t>
            </a:r>
          </a:p>
        </p:txBody>
      </p:sp>
    </p:spTree>
    <p:extLst>
      <p:ext uri="{BB962C8B-B14F-4D97-AF65-F5344CB8AC3E}">
        <p14:creationId xmlns:p14="http://schemas.microsoft.com/office/powerpoint/2010/main" val="15563151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 Map Apps</a:t>
            </a:r>
            <a:endParaRPr lang="en-US" dirty="0"/>
          </a:p>
        </p:txBody>
      </p:sp>
      <p:sp>
        <p:nvSpPr>
          <p:cNvPr id="3" name="Content Placeholder 2"/>
          <p:cNvSpPr>
            <a:spLocks noGrp="1"/>
          </p:cNvSpPr>
          <p:nvPr>
            <p:ph idx="1"/>
          </p:nvPr>
        </p:nvSpPr>
        <p:spPr/>
        <p:txBody>
          <a:bodyPr/>
          <a:lstStyle/>
          <a:p>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462"/>
          <a:stretch/>
        </p:blipFill>
        <p:spPr bwMode="auto">
          <a:xfrm>
            <a:off x="76200" y="1515069"/>
            <a:ext cx="8285013" cy="259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9251"/>
          <a:stretch/>
        </p:blipFill>
        <p:spPr bwMode="auto">
          <a:xfrm>
            <a:off x="76200" y="3933914"/>
            <a:ext cx="8306180" cy="261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8600" y="6166366"/>
            <a:ext cx="4114800" cy="369332"/>
          </a:xfrm>
          <a:prstGeom prst="rect">
            <a:avLst/>
          </a:prstGeom>
          <a:noFill/>
        </p:spPr>
        <p:txBody>
          <a:bodyPr wrap="square" rtlCol="0">
            <a:spAutoFit/>
          </a:bodyPr>
          <a:lstStyle/>
          <a:p>
            <a:pPr fontAlgn="base">
              <a:spcBef>
                <a:spcPct val="0"/>
              </a:spcBef>
              <a:spcAft>
                <a:spcPct val="0"/>
              </a:spcAft>
            </a:pPr>
            <a:r>
              <a:rPr lang="en-US" dirty="0">
                <a:solidFill>
                  <a:prstClr val="black"/>
                </a:solidFill>
                <a:cs typeface="Arial" charset="0"/>
              </a:rPr>
              <a:t>http://storymaps.arcgis.com/en/app-list/</a:t>
            </a:r>
          </a:p>
        </p:txBody>
      </p:sp>
    </p:spTree>
    <p:extLst>
      <p:ext uri="{BB962C8B-B14F-4D97-AF65-F5344CB8AC3E}">
        <p14:creationId xmlns:p14="http://schemas.microsoft.com/office/powerpoint/2010/main" val="42677101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GeoPlatform</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71</a:t>
            </a:fld>
            <a:endParaRPr lang="en-US" dirty="0">
              <a:solidFill>
                <a:srgbClr val="000000"/>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22" r="24405" b="22200"/>
          <a:stretch/>
        </p:blipFill>
        <p:spPr bwMode="auto">
          <a:xfrm>
            <a:off x="0" y="1600200"/>
            <a:ext cx="9170268"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635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Hurricane Tracks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72</a:t>
            </a:fld>
            <a:endParaRPr lang="en-US" dirty="0">
              <a:solidFill>
                <a:srgbClr val="00000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63"/>
          <a:stretch/>
        </p:blipFill>
        <p:spPr bwMode="auto">
          <a:xfrm>
            <a:off x="0" y="1432290"/>
            <a:ext cx="9144000" cy="481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5064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8229600" cy="1143000"/>
          </a:xfrm>
        </p:spPr>
        <p:txBody>
          <a:bodyPr/>
          <a:lstStyle/>
          <a:p>
            <a:r>
              <a:rPr lang="en-US" sz="3200" dirty="0" smtClean="0"/>
              <a:t>Snow – National Operational Hydrologic Remote Sensing Center (NOHRSC)</a:t>
            </a:r>
            <a:endParaRPr lang="en-US" sz="32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73</a:t>
            </a:fld>
            <a:endParaRPr lang="en-US" dirty="0">
              <a:solidFill>
                <a:srgbClr val="00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20"/>
          <a:stretch/>
        </p:blipFill>
        <p:spPr bwMode="auto">
          <a:xfrm>
            <a:off x="13487" y="1569854"/>
            <a:ext cx="9130513" cy="483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062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a:t>
            </a:r>
            <a:endParaRPr lang="en-US" dirty="0"/>
          </a:p>
        </p:txBody>
      </p:sp>
      <p:sp>
        <p:nvSpPr>
          <p:cNvPr id="6" name="Content Placeholder 5"/>
          <p:cNvSpPr>
            <a:spLocks noGrp="1"/>
          </p:cNvSpPr>
          <p:nvPr>
            <p:ph idx="1"/>
          </p:nvPr>
        </p:nvSpPr>
        <p:spPr>
          <a:xfrm>
            <a:off x="-30345" y="1493837"/>
            <a:ext cx="9144000" cy="4983163"/>
          </a:xfrm>
        </p:spPr>
        <p:txBody>
          <a:bodyPr/>
          <a:lstStyle/>
          <a:p>
            <a:r>
              <a:rPr lang="en-US" sz="1600" dirty="0"/>
              <a:t>www.weather.gov/losangeles</a:t>
            </a:r>
          </a:p>
          <a:p>
            <a:r>
              <a:rPr lang="en-US" sz="1600" dirty="0"/>
              <a:t>http://www.wrh.noaa.gov/gis/index.php</a:t>
            </a:r>
          </a:p>
          <a:p>
            <a:r>
              <a:rPr lang="en-US" sz="1600" dirty="0"/>
              <a:t>http://www.wrh.noaa.gov/gis/shape.php?area=lox</a:t>
            </a:r>
          </a:p>
          <a:p>
            <a:r>
              <a:rPr lang="en-US" sz="1600" dirty="0"/>
              <a:t>http://www.wrh.noaa.gov/wrh/whv/</a:t>
            </a:r>
          </a:p>
          <a:p>
            <a:r>
              <a:rPr lang="en-US" sz="1600" dirty="0"/>
              <a:t>http://nowcoast.noaa.gov/</a:t>
            </a:r>
          </a:p>
          <a:p>
            <a:r>
              <a:rPr lang="en-US" sz="1600" dirty="0"/>
              <a:t>http://nowcoast.noaa.gov/help/mapservices.shtml?name=mapservices</a:t>
            </a:r>
          </a:p>
          <a:p>
            <a:r>
              <a:rPr lang="en-US" sz="1600" dirty="0"/>
              <a:t>http://preview.weather.gov/edd/</a:t>
            </a:r>
          </a:p>
          <a:p>
            <a:r>
              <a:rPr lang="en-US" sz="1600" dirty="0"/>
              <a:t>http://www.nws.noaa.gov/gis</a:t>
            </a:r>
            <a:r>
              <a:rPr lang="en-US" sz="1600" dirty="0" smtClean="0"/>
              <a:t>/</a:t>
            </a:r>
          </a:p>
          <a:p>
            <a:r>
              <a:rPr lang="en-US" sz="1600" dirty="0"/>
              <a:t>http://water.weather.gov/ahps/index.php</a:t>
            </a:r>
          </a:p>
          <a:p>
            <a:endParaRPr lang="en-US" sz="1600" dirty="0" smtClean="0"/>
          </a:p>
          <a:p>
            <a:r>
              <a:rPr lang="en-US" sz="1600" dirty="0"/>
              <a:t>http://www.arcgis.com/apps/MapTour/?appid=eb49479ee5df472dac002ba4c9193d1a</a:t>
            </a:r>
          </a:p>
          <a:p>
            <a:r>
              <a:rPr lang="en-US" sz="1600" dirty="0"/>
              <a:t>http://www.arcgis.com/apps/StorytellingSwipe/?</a:t>
            </a:r>
            <a:r>
              <a:rPr lang="en-US" sz="1600" dirty="0" smtClean="0"/>
              <a:t>appid=f9994ab96ce64259a4789b6ef20996c1</a:t>
            </a:r>
          </a:p>
          <a:p>
            <a:r>
              <a:rPr lang="en-US" sz="1600" dirty="0"/>
              <a:t>http://www.arcgis.com/apps/OnePane/azuretwitter/index.html?appid=1dded698095b494e8c6ce8014abfb41e</a:t>
            </a:r>
            <a:endParaRPr lang="en-US" sz="1600" dirty="0" smtClean="0"/>
          </a:p>
          <a:p>
            <a:r>
              <a:rPr lang="en-US" sz="1600" dirty="0"/>
              <a:t>https://noaa.maps.arcgis.com/home</a:t>
            </a:r>
            <a:r>
              <a:rPr lang="en-US" sz="1600" dirty="0" smtClean="0"/>
              <a:t>/</a:t>
            </a:r>
          </a:p>
          <a:p>
            <a:r>
              <a:rPr lang="en-US" sz="1600" dirty="0" smtClean="0"/>
              <a:t>http</a:t>
            </a:r>
            <a:r>
              <a:rPr lang="en-US" sz="1600" dirty="0"/>
              <a:t>://</a:t>
            </a:r>
            <a:r>
              <a:rPr lang="en-US" sz="1600" dirty="0" smtClean="0"/>
              <a:t>csc.noaa.gov/hurricanes/</a:t>
            </a:r>
          </a:p>
          <a:p>
            <a:r>
              <a:rPr lang="en-US" sz="1600" dirty="0"/>
              <a:t>http://www.nohrsc.noaa.gov/interactive/html/map.html</a:t>
            </a:r>
          </a:p>
        </p:txBody>
      </p:sp>
      <p:sp>
        <p:nvSpPr>
          <p:cNvPr id="5" name="Slide Number Placeholder 4"/>
          <p:cNvSpPr>
            <a:spLocks noGrp="1"/>
          </p:cNvSpPr>
          <p:nvPr>
            <p:ph type="sldNum" sz="quarter" idx="12"/>
          </p:nvPr>
        </p:nvSpPr>
        <p:spPr/>
        <p:txBody>
          <a:bodyPr/>
          <a:lstStyle/>
          <a:p>
            <a:pPr>
              <a:defRPr/>
            </a:pPr>
            <a:fld id="{02C9889C-BFFD-4F33-8AF7-373435A2DAAD}" type="slidenum">
              <a:rPr lang="en-US" smtClean="0">
                <a:solidFill>
                  <a:srgbClr val="000000"/>
                </a:solidFill>
              </a:rPr>
              <a:pPr>
                <a:defRPr/>
              </a:pPr>
              <a:t>74</a:t>
            </a:fld>
            <a:endParaRPr lang="en-US" dirty="0">
              <a:solidFill>
                <a:srgbClr val="000000"/>
              </a:solidFill>
            </a:endParaRPr>
          </a:p>
        </p:txBody>
      </p:sp>
    </p:spTree>
    <p:extLst>
      <p:ext uri="{BB962C8B-B14F-4D97-AF65-F5344CB8AC3E}">
        <p14:creationId xmlns:p14="http://schemas.microsoft.com/office/powerpoint/2010/main" val="661685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idx="1"/>
          </p:nvPr>
        </p:nvSpPr>
        <p:spPr/>
        <p:txBody>
          <a:bodyPr/>
          <a:lstStyle/>
          <a:p>
            <a:r>
              <a:rPr lang="en-US" dirty="0" smtClean="0"/>
              <a:t>Accessibility to NWS GIS data and tools is important to users</a:t>
            </a:r>
          </a:p>
          <a:p>
            <a:r>
              <a:rPr lang="en-US" dirty="0" smtClean="0"/>
              <a:t>NWS GIS Tools developed collaboratively with users </a:t>
            </a:r>
          </a:p>
          <a:p>
            <a:r>
              <a:rPr lang="en-US" dirty="0" smtClean="0"/>
              <a:t>NWS GIS data is a key component for improving decision support services to users of NWS forecasts</a:t>
            </a:r>
            <a:endParaRPr lang="en-US" dirty="0"/>
          </a:p>
        </p:txBody>
      </p:sp>
      <p:sp>
        <p:nvSpPr>
          <p:cNvPr id="4" name="Slide Number Placeholder 3"/>
          <p:cNvSpPr>
            <a:spLocks noGrp="1"/>
          </p:cNvSpPr>
          <p:nvPr>
            <p:ph type="sldNum" sz="quarter" idx="12"/>
          </p:nvPr>
        </p:nvSpPr>
        <p:spPr/>
        <p:txBody>
          <a:bodyPr/>
          <a:lstStyle/>
          <a:p>
            <a:pPr>
              <a:defRPr/>
            </a:pPr>
            <a:fld id="{AC310F5A-E170-4B5F-972F-3278B967FFCF}" type="slidenum">
              <a:rPr lang="en-US" smtClean="0">
                <a:solidFill>
                  <a:srgbClr val="000000"/>
                </a:solidFill>
              </a:rPr>
              <a:pPr>
                <a:defRPr/>
              </a:pPr>
              <a:t>75</a:t>
            </a:fld>
            <a:endParaRPr lang="en-US" dirty="0">
              <a:solidFill>
                <a:srgbClr val="000000"/>
              </a:solidFill>
            </a:endParaRPr>
          </a:p>
        </p:txBody>
      </p:sp>
    </p:spTree>
    <p:extLst>
      <p:ext uri="{BB962C8B-B14F-4D97-AF65-F5344CB8AC3E}">
        <p14:creationId xmlns:p14="http://schemas.microsoft.com/office/powerpoint/2010/main" val="3658603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57200" y="1935540"/>
            <a:ext cx="8153400" cy="1569660"/>
          </a:xfrm>
          <a:prstGeom prst="rect">
            <a:avLst/>
          </a:prstGeom>
          <a:noFill/>
        </p:spPr>
        <p:txBody>
          <a:bodyPr wrap="square" rtlCol="0">
            <a:spAutoFit/>
          </a:bodyPr>
          <a:lstStyle/>
          <a:p>
            <a:pPr algn="ctr"/>
            <a:r>
              <a:rPr lang="en-US" sz="4800" b="1" dirty="0" smtClean="0">
                <a:solidFill>
                  <a:prstClr val="black"/>
                </a:solidFill>
              </a:rPr>
              <a:t>Steps Toward Impact-Based Decision Support Services</a:t>
            </a:r>
            <a:endParaRPr lang="en-US" sz="4800" b="1" dirty="0">
              <a:solidFill>
                <a:prstClr val="black"/>
              </a:solidFill>
            </a:endParaRPr>
          </a:p>
        </p:txBody>
      </p:sp>
      <p:sp>
        <p:nvSpPr>
          <p:cNvPr id="4" name="Subtitle 3"/>
          <p:cNvSpPr>
            <a:spLocks noGrp="1"/>
          </p:cNvSpPr>
          <p:nvPr>
            <p:ph type="subTitle" idx="1"/>
          </p:nvPr>
        </p:nvSpPr>
        <p:spPr>
          <a:xfrm>
            <a:off x="1371600" y="4267200"/>
            <a:ext cx="6400800" cy="1371600"/>
          </a:xfrm>
        </p:spPr>
        <p:txBody>
          <a:bodyPr/>
          <a:lstStyle/>
          <a:p>
            <a:r>
              <a:rPr lang="en-US" dirty="0" smtClean="0">
                <a:solidFill>
                  <a:schemeClr val="bg2">
                    <a:lumMod val="50000"/>
                  </a:schemeClr>
                </a:solidFill>
              </a:rPr>
              <a:t>NWS Tools You Can Use</a:t>
            </a:r>
            <a:endParaRPr lang="en-US" dirty="0">
              <a:solidFill>
                <a:schemeClr val="bg2">
                  <a:lumMod val="50000"/>
                </a:schemeClr>
              </a:solidFill>
            </a:endParaRPr>
          </a:p>
        </p:txBody>
      </p:sp>
    </p:spTree>
    <p:extLst>
      <p:ext uri="{BB962C8B-B14F-4D97-AF65-F5344CB8AC3E}">
        <p14:creationId xmlns:p14="http://schemas.microsoft.com/office/powerpoint/2010/main" val="88855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901" y="1466985"/>
            <a:ext cx="6302598" cy="539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52400"/>
            <a:ext cx="6934200" cy="1143000"/>
          </a:xfrm>
        </p:spPr>
        <p:txBody>
          <a:bodyPr>
            <a:normAutofit fontScale="90000"/>
          </a:bodyPr>
          <a:lstStyle/>
          <a:p>
            <a:pPr algn="l"/>
            <a:r>
              <a:rPr lang="en-US" b="1" dirty="0" smtClean="0"/>
              <a:t>Weather Story Images – </a:t>
            </a:r>
            <a:br>
              <a:rPr lang="en-US" b="1" dirty="0" smtClean="0"/>
            </a:br>
            <a:r>
              <a:rPr lang="en-US" b="1" dirty="0" smtClean="0"/>
              <a:t>Prior To and During Storms</a:t>
            </a:r>
            <a:endParaRPr lang="en-US" b="1" dirty="0"/>
          </a:p>
        </p:txBody>
      </p:sp>
      <p:sp>
        <p:nvSpPr>
          <p:cNvPr id="4" name="Oval 3"/>
          <p:cNvSpPr/>
          <p:nvPr/>
        </p:nvSpPr>
        <p:spPr>
          <a:xfrm>
            <a:off x="3962400" y="2057400"/>
            <a:ext cx="1752600" cy="914400"/>
          </a:xfrm>
          <a:prstGeom prst="ellipse">
            <a:avLst/>
          </a:prstGeom>
          <a:noFill/>
          <a:ln w="50800">
            <a:solidFill>
              <a:srgbClr val="FF0000"/>
            </a:solidFill>
          </a:ln>
          <a:effectLst>
            <a:outerShdw blurRad="50800" dist="38100" dir="5400000" algn="t" rotWithShape="0">
              <a:prstClr val="black">
                <a:alpha val="7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urved Left Arrow 4"/>
          <p:cNvSpPr/>
          <p:nvPr/>
        </p:nvSpPr>
        <p:spPr>
          <a:xfrm>
            <a:off x="6165201" y="304800"/>
            <a:ext cx="2369199" cy="2819400"/>
          </a:xfrm>
          <a:prstGeom prst="curvedLeftArrow">
            <a:avLst>
              <a:gd name="adj1" fmla="val 25000"/>
              <a:gd name="adj2" fmla="val 50000"/>
              <a:gd name="adj3" fmla="val 29324"/>
            </a:avLst>
          </a:prstGeom>
          <a:solidFill>
            <a:srgbClr val="FF0000"/>
          </a:solidFill>
          <a:ln>
            <a:solidFill>
              <a:schemeClr val="tx1"/>
            </a:solidFill>
          </a:ln>
          <a:effectLst>
            <a:outerShdw blurRad="63500" dist="114300" dir="6600000" algn="t"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TextBox 2"/>
          <p:cNvSpPr txBox="1"/>
          <p:nvPr/>
        </p:nvSpPr>
        <p:spPr>
          <a:xfrm>
            <a:off x="6096000" y="4191000"/>
            <a:ext cx="3013269" cy="1200329"/>
          </a:xfrm>
          <a:prstGeom prst="rect">
            <a:avLst/>
          </a:prstGeom>
          <a:solidFill>
            <a:srgbClr val="FF0000"/>
          </a:solidFill>
          <a:ln w="19050">
            <a:solidFill>
              <a:schemeClr val="tx1"/>
            </a:solidFill>
          </a:ln>
          <a:effectLst>
            <a:outerShdw blurRad="50800" dist="38100" dir="5400000" algn="t" rotWithShape="0">
              <a:prstClr val="black">
                <a:alpha val="40000"/>
              </a:prstClr>
            </a:outerShdw>
          </a:effectLst>
        </p:spPr>
        <p:txBody>
          <a:bodyPr wrap="square" rtlCol="0">
            <a:spAutoFit/>
          </a:bodyPr>
          <a:lstStyle/>
          <a:p>
            <a:r>
              <a:rPr lang="en-US" dirty="0" smtClean="0">
                <a:solidFill>
                  <a:prstClr val="white"/>
                </a:solidFill>
              </a:rPr>
              <a:t>Also look for headline information here – may show up as a large red banner during urgent situations</a:t>
            </a:r>
            <a:endParaRPr lang="en-US" dirty="0">
              <a:solidFill>
                <a:prstClr val="white"/>
              </a:solidFill>
            </a:endParaRPr>
          </a:p>
        </p:txBody>
      </p:sp>
      <p:sp>
        <p:nvSpPr>
          <p:cNvPr id="7" name="Bent Arrow 6"/>
          <p:cNvSpPr/>
          <p:nvPr/>
        </p:nvSpPr>
        <p:spPr>
          <a:xfrm rot="16200000">
            <a:off x="3048003" y="1904998"/>
            <a:ext cx="2362199" cy="3733801"/>
          </a:xfrm>
          <a:prstGeom prst="bentArrow">
            <a:avLst>
              <a:gd name="adj1" fmla="val 9864"/>
              <a:gd name="adj2" fmla="val 15990"/>
              <a:gd name="adj3" fmla="val 25473"/>
              <a:gd name="adj4" fmla="val 44666"/>
            </a:avLst>
          </a:prstGeom>
          <a:solidFill>
            <a:srgbClr val="FF0000"/>
          </a:solidFill>
          <a:ln w="19050">
            <a:solidFill>
              <a:schemeClr val="tx1"/>
            </a:solidFill>
          </a:ln>
          <a:effectLst>
            <a:outerShdw blurRad="76200" dist="63500" dir="72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17084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7463"/>
            <a:ext cx="8353840" cy="6951663"/>
          </a:xfrm>
          <a:prstGeom prst="rect">
            <a:avLst/>
          </a:prstGeom>
          <a:ln w="9525">
            <a:no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7231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990"/>
          <a:stretch/>
        </p:blipFill>
        <p:spPr bwMode="auto">
          <a:xfrm>
            <a:off x="17731" y="846369"/>
            <a:ext cx="9131389" cy="524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57200"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prstClr val="black"/>
                </a:solidFill>
              </a:rPr>
              <a:t>Heads Up Email</a:t>
            </a:r>
            <a:endParaRPr lang="en-US" sz="4800" b="1" dirty="0">
              <a:solidFill>
                <a:prstClr val="black"/>
              </a:solidFill>
            </a:endParaRPr>
          </a:p>
        </p:txBody>
      </p:sp>
      <p:cxnSp>
        <p:nvCxnSpPr>
          <p:cNvPr id="4" name="Straight Connector 3"/>
          <p:cNvCxnSpPr/>
          <p:nvPr/>
        </p:nvCxnSpPr>
        <p:spPr>
          <a:xfrm>
            <a:off x="381000" y="27432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 y="6019800"/>
            <a:ext cx="7848600" cy="523220"/>
          </a:xfrm>
          <a:prstGeom prst="rect">
            <a:avLst/>
          </a:prstGeom>
          <a:noFill/>
        </p:spPr>
        <p:txBody>
          <a:bodyPr wrap="square" rtlCol="0">
            <a:spAutoFit/>
          </a:bodyPr>
          <a:lstStyle/>
          <a:p>
            <a:pPr algn="ctr"/>
            <a:r>
              <a:rPr lang="en-US" sz="2800" b="1" dirty="0" smtClean="0">
                <a:solidFill>
                  <a:srgbClr val="FF0000"/>
                </a:solidFill>
              </a:rPr>
              <a:t>To be on this list - eric.boldt@noaa.gov</a:t>
            </a:r>
            <a:endParaRPr lang="en-US" sz="2800" b="1" dirty="0">
              <a:solidFill>
                <a:srgbClr val="FF0000"/>
              </a:solidFill>
            </a:endParaRPr>
          </a:p>
        </p:txBody>
      </p:sp>
    </p:spTree>
    <p:extLst>
      <p:ext uri="{BB962C8B-B14F-4D97-AF65-F5344CB8AC3E}">
        <p14:creationId xmlns:p14="http://schemas.microsoft.com/office/powerpoint/2010/main" val="2411030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t>Operations Floor</a:t>
            </a:r>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964194" y="1143000"/>
            <a:ext cx="7467600" cy="5600700"/>
          </a:xfrm>
          <a:prstGeom prst="rect">
            <a:avLst/>
          </a:prstGeom>
        </p:spPr>
      </p:pic>
      <p:sp>
        <p:nvSpPr>
          <p:cNvPr id="7" name="TextBox 6"/>
          <p:cNvSpPr txBox="1"/>
          <p:nvPr/>
        </p:nvSpPr>
        <p:spPr>
          <a:xfrm>
            <a:off x="5334000" y="2819400"/>
            <a:ext cx="2819400" cy="369332"/>
          </a:xfrm>
          <a:prstGeom prst="rect">
            <a:avLst/>
          </a:prstGeom>
          <a:noFill/>
        </p:spPr>
        <p:txBody>
          <a:bodyPr wrap="square" rtlCol="0">
            <a:spAutoFit/>
          </a:bodyPr>
          <a:lstStyle/>
          <a:p>
            <a:r>
              <a:rPr lang="en-US" dirty="0" smtClean="0">
                <a:solidFill>
                  <a:srgbClr val="FF0000"/>
                </a:solidFill>
              </a:rPr>
              <a:t>We look out the window!</a:t>
            </a:r>
            <a:endParaRPr lang="en-US" dirty="0">
              <a:solidFill>
                <a:srgbClr val="FF0000"/>
              </a:solidFill>
            </a:endParaRPr>
          </a:p>
        </p:txBody>
      </p:sp>
      <p:pic>
        <p:nvPicPr>
          <p:cNvPr id="4" name="Picture 3"/>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9525" y="4155798"/>
            <a:ext cx="3602936" cy="2702202"/>
          </a:xfrm>
          <a:prstGeom prst="rect">
            <a:avLst/>
          </a:prstGeom>
        </p:spPr>
      </p:pic>
      <p:sp>
        <p:nvSpPr>
          <p:cNvPr id="8" name="TextBox 7"/>
          <p:cNvSpPr txBox="1"/>
          <p:nvPr/>
        </p:nvSpPr>
        <p:spPr>
          <a:xfrm>
            <a:off x="1371600" y="4267200"/>
            <a:ext cx="1219200" cy="369332"/>
          </a:xfrm>
          <a:prstGeom prst="rect">
            <a:avLst/>
          </a:prstGeom>
          <a:noFill/>
        </p:spPr>
        <p:txBody>
          <a:bodyPr wrap="square" rtlCol="0">
            <a:spAutoFit/>
          </a:bodyPr>
          <a:lstStyle/>
          <a:p>
            <a:r>
              <a:rPr lang="en-US" dirty="0" smtClean="0">
                <a:solidFill>
                  <a:srgbClr val="FFFF00"/>
                </a:solidFill>
              </a:rPr>
              <a:t>View!</a:t>
            </a:r>
            <a:endParaRPr lang="en-US" dirty="0">
              <a:solidFill>
                <a:srgbClr val="FFFF00"/>
              </a:solidFill>
            </a:endParaRPr>
          </a:p>
        </p:txBody>
      </p:sp>
    </p:spTree>
    <p:custDataLst>
      <p:tags r:id="rId1"/>
    </p:custDataLst>
    <p:extLst>
      <p:ext uri="{BB962C8B-B14F-4D97-AF65-F5344CB8AC3E}">
        <p14:creationId xmlns:p14="http://schemas.microsoft.com/office/powerpoint/2010/main" val="403447851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“Live” GoToWebinar Briefings</a:t>
            </a:r>
            <a:endParaRPr lang="en-US" b="1" dirty="0"/>
          </a:p>
        </p:txBody>
      </p:sp>
      <p:sp>
        <p:nvSpPr>
          <p:cNvPr id="3" name="Content Placeholder 2"/>
          <p:cNvSpPr>
            <a:spLocks noGrp="1"/>
          </p:cNvSpPr>
          <p:nvPr>
            <p:ph idx="1"/>
          </p:nvPr>
        </p:nvSpPr>
        <p:spPr>
          <a:xfrm>
            <a:off x="457200" y="1219200"/>
            <a:ext cx="8229600" cy="1905000"/>
          </a:xfrm>
        </p:spPr>
        <p:txBody>
          <a:bodyPr/>
          <a:lstStyle/>
          <a:p>
            <a:r>
              <a:rPr lang="en-US" dirty="0" smtClean="0"/>
              <a:t>Major winter storms with multiple impacts</a:t>
            </a:r>
          </a:p>
          <a:p>
            <a:r>
              <a:rPr lang="en-US" dirty="0" smtClean="0"/>
              <a:t>Virtual weather briefing by PC and phone</a:t>
            </a:r>
          </a:p>
          <a:p>
            <a:r>
              <a:rPr lang="en-US" dirty="0" smtClean="0"/>
              <a:t>Email notification – usually 24-hrs in advance</a:t>
            </a:r>
            <a:endParaRPr lang="en-US" dirty="0"/>
          </a:p>
        </p:txBody>
      </p:sp>
      <p:pic>
        <p:nvPicPr>
          <p:cNvPr id="37890" name="Picture 2"/>
          <p:cNvPicPr>
            <a:picLocks noChangeAspect="1" noChangeArrowheads="1"/>
          </p:cNvPicPr>
          <p:nvPr/>
        </p:nvPicPr>
        <p:blipFill>
          <a:blip r:embed="rId2" cstate="print"/>
          <a:srcRect b="6561"/>
          <a:stretch>
            <a:fillRect/>
          </a:stretch>
        </p:blipFill>
        <p:spPr bwMode="auto">
          <a:xfrm>
            <a:off x="1143000" y="3431628"/>
            <a:ext cx="6705600" cy="2855064"/>
          </a:xfrm>
          <a:prstGeom prst="rect">
            <a:avLst/>
          </a:prstGeom>
          <a:noFill/>
          <a:ln w="9525">
            <a:noFill/>
            <a:miter lim="800000"/>
            <a:headEnd/>
            <a:tailEnd/>
          </a:ln>
          <a:effectLst>
            <a:outerShdw blurRad="279400" dist="139700" dir="2700000" algn="ctr" rotWithShape="0">
              <a:schemeClr val="tx1">
                <a:alpha val="70000"/>
              </a:schemeClr>
            </a:outerShdw>
          </a:effectLst>
        </p:spPr>
      </p:pic>
    </p:spTree>
    <p:extLst>
      <p:ext uri="{BB962C8B-B14F-4D97-AF65-F5344CB8AC3E}">
        <p14:creationId xmlns:p14="http://schemas.microsoft.com/office/powerpoint/2010/main" val="349982711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l="29657" t="6873" r="6626" b="11800"/>
          <a:stretch>
            <a:fillRect/>
          </a:stretch>
        </p:blipFill>
        <p:spPr bwMode="auto">
          <a:xfrm>
            <a:off x="152400" y="0"/>
            <a:ext cx="4876801" cy="6858000"/>
          </a:xfrm>
          <a:prstGeom prst="rect">
            <a:avLst/>
          </a:prstGeom>
          <a:noFill/>
          <a:ln w="9525">
            <a:noFill/>
            <a:miter lim="800000"/>
            <a:headEnd/>
            <a:tailEnd/>
          </a:ln>
          <a:effectLst>
            <a:outerShdw blurRad="215900" dist="101600" dir="3000000" algn="ctr" rotWithShape="0">
              <a:schemeClr val="tx1">
                <a:alpha val="74000"/>
              </a:schemeClr>
            </a:outerShdw>
          </a:effectLst>
        </p:spPr>
      </p:pic>
      <p:sp>
        <p:nvSpPr>
          <p:cNvPr id="5" name="TextBox 4"/>
          <p:cNvSpPr txBox="1"/>
          <p:nvPr/>
        </p:nvSpPr>
        <p:spPr>
          <a:xfrm>
            <a:off x="5334000" y="838200"/>
            <a:ext cx="3733800" cy="4832092"/>
          </a:xfrm>
          <a:prstGeom prst="rect">
            <a:avLst/>
          </a:prstGeom>
          <a:noFill/>
        </p:spPr>
        <p:txBody>
          <a:bodyPr wrap="square" rtlCol="0">
            <a:spAutoFit/>
          </a:bodyPr>
          <a:lstStyle/>
          <a:p>
            <a:r>
              <a:rPr lang="en-US" sz="3200" b="1" dirty="0" smtClean="0">
                <a:solidFill>
                  <a:prstClr val="black"/>
                </a:solidFill>
              </a:rPr>
              <a:t>Simple text message, plus iNWS will give you a visual of the warning area with radar overlay, and the full text. </a:t>
            </a:r>
          </a:p>
          <a:p>
            <a:endParaRPr lang="en-US" sz="3200" b="1" dirty="0" smtClean="0">
              <a:solidFill>
                <a:prstClr val="black"/>
              </a:solidFill>
            </a:endParaRPr>
          </a:p>
          <a:p>
            <a:r>
              <a:rPr lang="en-US" sz="2800" b="1" i="1" dirty="0" smtClean="0">
                <a:solidFill>
                  <a:prstClr val="black"/>
                </a:solidFill>
              </a:rPr>
              <a:t>Example: Lockwood Valley flash flood Saturday, Oct. 2, 2010</a:t>
            </a:r>
            <a:endParaRPr lang="en-US" sz="2800" b="1" i="1" dirty="0">
              <a:solidFill>
                <a:prstClr val="black"/>
              </a:solidFill>
            </a:endParaRPr>
          </a:p>
        </p:txBody>
      </p:sp>
      <p:cxnSp>
        <p:nvCxnSpPr>
          <p:cNvPr id="7" name="Straight Arrow Connector 6"/>
          <p:cNvCxnSpPr/>
          <p:nvPr/>
        </p:nvCxnSpPr>
        <p:spPr>
          <a:xfrm flipH="1" flipV="1">
            <a:off x="2362200" y="1676401"/>
            <a:ext cx="2971800" cy="685799"/>
          </a:xfrm>
          <a:prstGeom prst="straightConnector1">
            <a:avLst/>
          </a:prstGeom>
          <a:ln w="22225">
            <a:solidFill>
              <a:srgbClr val="FF0000"/>
            </a:solidFill>
            <a:tailEnd type="arrow"/>
          </a:ln>
          <a:effectLst>
            <a:outerShdw blurRad="1143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00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0"/>
            <a:ext cx="8229600" cy="906959"/>
          </a:xfrm>
        </p:spPr>
        <p:txBody>
          <a:bodyPr anchor="t">
            <a:normAutofit fontScale="90000"/>
          </a:bodyPr>
          <a:lstStyle/>
          <a:p>
            <a:pPr algn="ctr">
              <a:defRPr/>
            </a:pPr>
            <a:r>
              <a:rPr lang="en-US" sz="5400" b="1" dirty="0" smtClean="0"/>
              <a:t>Mobile Webpage</a:t>
            </a:r>
            <a:endParaRPr lang="en-US" sz="5400" b="1" dirty="0"/>
          </a:p>
        </p:txBody>
      </p:sp>
      <p:sp>
        <p:nvSpPr>
          <p:cNvPr id="3" name="Content Placeholder 2"/>
          <p:cNvSpPr>
            <a:spLocks noGrp="1"/>
          </p:cNvSpPr>
          <p:nvPr>
            <p:ph sz="quarter" idx="4294967295"/>
          </p:nvPr>
        </p:nvSpPr>
        <p:spPr>
          <a:xfrm>
            <a:off x="304800" y="2209800"/>
            <a:ext cx="3962400" cy="3657600"/>
          </a:xfrm>
          <a:prstGeom prst="rect">
            <a:avLst/>
          </a:prstGeom>
        </p:spPr>
        <p:txBody>
          <a:bodyPr>
            <a:noAutofit/>
          </a:bodyPr>
          <a:lstStyle/>
          <a:p>
            <a:pPr marL="457200" indent="-457200">
              <a:buFont typeface="Arial" pitchFamily="34" charset="0"/>
              <a:buChar char="•"/>
              <a:defRPr/>
            </a:pPr>
            <a:r>
              <a:rPr lang="en-US" sz="2800" dirty="0" smtClean="0"/>
              <a:t>NWS forecasts, watches, advisories, and warnings for southern California</a:t>
            </a:r>
          </a:p>
          <a:p>
            <a:pPr marL="457200" indent="-457200">
              <a:buFont typeface="Arial" pitchFamily="34" charset="0"/>
              <a:buChar char="•"/>
              <a:defRPr/>
            </a:pPr>
            <a:r>
              <a:rPr lang="en-US" sz="2800" dirty="0" smtClean="0"/>
              <a:t>Observations</a:t>
            </a:r>
          </a:p>
          <a:p>
            <a:pPr marL="457200" indent="-457200">
              <a:buFont typeface="Arial" pitchFamily="34" charset="0"/>
              <a:buChar char="•"/>
              <a:defRPr/>
            </a:pPr>
            <a:r>
              <a:rPr lang="en-US" sz="2800" dirty="0" smtClean="0"/>
              <a:t>Radar and satellite imagery</a:t>
            </a:r>
          </a:p>
        </p:txBody>
      </p:sp>
      <p:sp>
        <p:nvSpPr>
          <p:cNvPr id="46085" name="TextBox 5"/>
          <p:cNvSpPr txBox="1">
            <a:spLocks noChangeArrowheads="1"/>
          </p:cNvSpPr>
          <p:nvPr/>
        </p:nvSpPr>
        <p:spPr bwMode="auto">
          <a:xfrm>
            <a:off x="759065" y="906959"/>
            <a:ext cx="7625870" cy="769441"/>
          </a:xfrm>
          <a:prstGeom prst="rect">
            <a:avLst/>
          </a:prstGeom>
          <a:solidFill>
            <a:srgbClr val="FFFF00"/>
          </a:solidFill>
          <a:ln w="9525">
            <a:noFill/>
            <a:miter lim="800000"/>
            <a:headEnd/>
            <a:tailEnd/>
          </a:ln>
        </p:spPr>
        <p:txBody>
          <a:bodyPr wrap="none">
            <a:spAutoFit/>
          </a:bodyPr>
          <a:lstStyle/>
          <a:p>
            <a:pPr fontAlgn="base">
              <a:spcBef>
                <a:spcPct val="0"/>
              </a:spcBef>
              <a:spcAft>
                <a:spcPct val="0"/>
              </a:spcAft>
              <a:defRPr/>
            </a:pPr>
            <a:r>
              <a:rPr lang="en-US" sz="4400" b="1" dirty="0" smtClean="0">
                <a:solidFill>
                  <a:prstClr val="black"/>
                </a:solidFill>
              </a:rPr>
              <a:t>weather.gov/losangeles/mobile</a:t>
            </a:r>
            <a:endParaRPr lang="en-US" sz="4400" b="1" dirty="0">
              <a:solidFill>
                <a:prstClr val="black"/>
              </a:solidFill>
            </a:endParaRPr>
          </a:p>
        </p:txBody>
      </p:sp>
      <p:pic>
        <p:nvPicPr>
          <p:cNvPr id="50182" name="Picture 3"/>
          <p:cNvPicPr>
            <a:picLocks noChangeAspect="1" noChangeArrowheads="1"/>
          </p:cNvPicPr>
          <p:nvPr/>
        </p:nvPicPr>
        <p:blipFill>
          <a:blip r:embed="rId2" cstate="print"/>
          <a:srcRect/>
          <a:stretch>
            <a:fillRect/>
          </a:stretch>
        </p:blipFill>
        <p:spPr bwMode="auto">
          <a:xfrm rot="917863">
            <a:off x="5745499" y="3161137"/>
            <a:ext cx="3027843" cy="3256236"/>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82" r="11505" b="13089"/>
          <a:stretch/>
        </p:blipFill>
        <p:spPr bwMode="auto">
          <a:xfrm rot="21332226">
            <a:off x="4347563" y="2294404"/>
            <a:ext cx="2334856" cy="411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766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274357"/>
            <a:ext cx="2514600" cy="1143000"/>
          </a:xfrm>
        </p:spPr>
        <p:txBody>
          <a:bodyPr/>
          <a:lstStyle/>
          <a:p>
            <a:r>
              <a:rPr lang="en-US" b="1" dirty="0" smtClean="0"/>
              <a:t>Twitter</a:t>
            </a:r>
            <a:endParaRPr lang="en-US" b="1" dirty="0"/>
          </a:p>
        </p:txBody>
      </p:sp>
      <p:sp>
        <p:nvSpPr>
          <p:cNvPr id="3" name="Content Placeholder 2"/>
          <p:cNvSpPr>
            <a:spLocks noGrp="1"/>
          </p:cNvSpPr>
          <p:nvPr>
            <p:ph sz="quarter" idx="4294967295"/>
          </p:nvPr>
        </p:nvSpPr>
        <p:spPr>
          <a:xfrm>
            <a:off x="155575" y="1828800"/>
            <a:ext cx="4416425" cy="4114800"/>
          </a:xfrm>
          <a:prstGeom prst="rect">
            <a:avLst/>
          </a:prstGeom>
        </p:spPr>
        <p:txBody>
          <a:bodyPr>
            <a:normAutofit fontScale="92500"/>
          </a:bodyPr>
          <a:lstStyle/>
          <a:p>
            <a:r>
              <a:rPr lang="en-US" dirty="0" smtClean="0"/>
              <a:t>Follow us at:</a:t>
            </a:r>
            <a:br>
              <a:rPr lang="en-US" dirty="0" smtClean="0"/>
            </a:br>
            <a:r>
              <a:rPr lang="en-US" sz="4300" b="1" dirty="0" smtClean="0">
                <a:solidFill>
                  <a:srgbClr val="FF0000"/>
                </a:solidFill>
              </a:rPr>
              <a:t>@NWSLosAngeles</a:t>
            </a:r>
            <a:r>
              <a:rPr lang="en-US" dirty="0" smtClean="0"/>
              <a:t/>
            </a:r>
            <a:br>
              <a:rPr lang="en-US" dirty="0" smtClean="0"/>
            </a:br>
            <a:r>
              <a:rPr lang="en-US" dirty="0" smtClean="0"/>
              <a:t/>
            </a:r>
            <a:br>
              <a:rPr lang="en-US" dirty="0" smtClean="0"/>
            </a:br>
            <a:r>
              <a:rPr lang="en-US" dirty="0" smtClean="0"/>
              <a:t>Weather information, short-fused weather updates, info on watches and warnings, relay of partner news, etc.</a:t>
            </a:r>
            <a:endParaRPr lang="en-US" dirty="0"/>
          </a:p>
        </p:txBody>
      </p:sp>
      <p:sp>
        <p:nvSpPr>
          <p:cNvPr id="4" name="AutoShape 4" descr="data:image/jpeg;base64,/9j/4AAQSkZJRgABAQAAAQABAAD/2wCEAAkGBhISDxAPDRAQDQ4REhAQEBAPGBcQDQ4PFRAVFRMQFBcXGygeFxkjGRISHzIgLycpLSwvFSA9NTAqNSgrLCkBCQoKDgwOGg8PGiklHSUpLDUqNTMsLSwpKiksKSwpKSksKSwpNCkpLCksLDUsKjUsLCk1LCksLCkpKSwpLCopLP/AABEIAIwAjAMBIgACEQEDEQH/xAAcAAACAgMBAQAAAAAAAAAAAAAAAwQGAQUHAgj/xAA4EAABAwMBBAcGBQQDAAAAAAABAAIDBBESEwUGITEHQVFhcYGhFCIyQlKRM2KCscEjY3LRQ0RT/8QAGQEAAgMBAAAAAAAAAAAAAAAAAAMBAgUE/8QAJBEAAgICAgEEAwEAAAAAAAAAAAECEQMSBDEhE0Fh8CJSkXH/2gAMAwEAAhEDEQA/AOhaiNRRdVGqtUzyVqI1FF1UaqAJWojUUXVRqoAlaiNRRdVGqgCVqI1FF1UaqAJWojUUXVRqoAlaiNRRdVGqgCVqI1FF1UaqAJWojUUXVRqoAh6yNZQdZGsrUBO1ljWUAzrwalTRFmy1lnWWtFSvYnRQWT9ZGsoOsjWUUSTtZY11AdUJTqpTRFmy9oR7QtfSsklNoWPlI54C4HieQU07AqwL6D/ItJ/dQ3FdslJvo966zrrVzPcx2MjXRu+l4LT681gVamiLNtro11qhVL22pRQWbPWRrKAJ1nWUUSQtZYMyh6qwZVeilkh862+6exhVvlDyQyNg4jmHvvj9sXGyrE0yvfRW8GKp+rUZfww4fylZm4wbQzGk5eSs7VopKaUxTCx5tcPhkb9TfTwSGVK6ztfY0VTGY523HNrhwew/U09S5dvBurPSXcf60H/swcGj84+Xx5KmLMp+H2WyYnHyujwKhZM61DapezUrpoSTZKlb/dHdo1JM01xTtNgBwMrusX6mj+VTi8uIa3i5xDWjtc42HqQu57PomwxMhZ8MbQ0d9hz81zcjI4Kl7jsMNnbGU9O1jQyNoY0cmtFgExCFmnaRa/ZsczMJmB7e/mO8HmCqnF0bjMl9Q4xXOLWtAkx6gXE2v5K7LxMy7SAS0kWyb8Q7xdMjklHwmUlBS7KDvVLT0kfstM0CV4/qvJu9sf0knkT2dnkqrHOrhvHLR0AOnE2auku5plJle2//ACvLr+XaqG2oLiXOJc5xJc48S4niSVoYHcfvk5Mvhm1bMvWqte2Re9VOoVZD1VgyLTQ7XPJ482/6UxlW13wkHu5FN1E7DZpFZOjPbjYax0Mhsypa1gJ5CVpJZ98nD7KpzPVi3P3Nj2hBPeV9PURSNDXtGTcHMBbk24+YO4ggpGZLR7dD8Teyo7OjFa3YNPUxxCOtkjnkbwEsYLTI3te08neZv3LZrIZooq+2ej2lnu5gNNIfmitiT3sPD9lUK7oyq2fhPiqB3Xjcf0m49V1dCbHPOPuLliizitHu1Ww1NO+WkmwZPC5xaA8YiRpJ90nqXaQs2QoyZXkqyYQUOgQhCUMBR9oyFsMrmmxbG9wPYQ0kFSFrN56oR0NVIeTYZPVpH8qUrZD8I4K2qfIdSVzpJH+897uLnOI4kqZE5a2n6h2WUvWDR7xA8VuJGU5E4SLOotTNtYD4AXHtPAKE/aEhN8rdwAsrai9xeCCxOwRgnUc+wkyuHInw5qzdHG9opK205DIKhrYpHngGOBJjee67nC/5lXXMUaWNKyY1KLTG48ji7R9S3QuQbib618MUbJaOo2hR/BHLC0vmiDTYt7HAcrGxFutdYoqsSMDw2RgPyytMbx4g8Vh5Mbg6ZswyKatD0IQljAQhCABCEIAFRel/bOjs8RNPv1EjYwPyN9958LAD9QV6XCOlTbgqdoFjDeOla6Fp6jISDKR5ho/SujjQ2yL4EZ56wZU2TuPXbw4L0G9vFZjjTgxbkUY0pCcEYJ2CMFNFNh2CME7BGKvQqxBYkyRqWQlPCGiyZaejHe5tJM+nqHY005Dg88GwzAWyP5XCwJ6sQu1tXzI+NWHd7pGq6JgjBZUU7R7scxIwHY144tH3sszk8Vye0ezS4/JUVrLo72haHdTeGari1ZaOSjYQMTI4OMne0WBx7yAt6FltOLpmmmmrRlCEKCQQhaveDeCKjhdPUOsBwa0fHI+3BjR1lSk26RDaStmr3/3tFFSnAj2mXJkDeu9vekPc248yFwaGLxPeeJJ7STzK2e3dty1tQ6oqODjwYxvFkTOpjfXj1lIjiW3xsHpx89mLyM+7+DyyNMwTQxGK7KOLYTgjBOwRgigsdgsFqfisFivQqyK4KxbM6P5qludNPSys6yHHJp7HNxuCtG+NeYJ5IniSF7opByewlrrdnDmO5UyRk1+LpjsUop/krLpTdDkp/Hqo4x/bYXuPmSAPVW7YfR3RUxD2x68o5ST2e4HtAti3yCpGzelaqjAFRHHVAdd9KT7gEE+SstF0uUbvxWTwHvaJG+RYT+yyM0eS/D6+Ptmthlxl5Xfz9ovAWVVmdJmzj/2Lf5MeD6hLl6Udnt5Svf8A4xvPrZcfo5P1f8Oz1sf7L+ltusXXONodMkY4UtLJIfqmcIm+Nm5E+iqe2d/q6pu0y+zxn5Ke7LjsLviPonQ4eSXaoTPmY49eTpW9XSDT0YLGkVFTxAhYeDT/AHHfKPXuXHtt7ZmrJtapdk7iGNHCOJv0sHV+5UWKl6gLDsHJSo4Fp4OLHH59zMz8qWT/AARFApDY05sa9YrtSOFysTgjBOxRiiiticEYJ2KMUUFjcUYp2KMFehViCxLdEpeCMEUTsa59Olupls9NYMKrqXWQ1XsqBSraaKNFRoT6prm0qa2mU7SWdNW1KvIyM2FexGn4IwU0V2E4oxTsUYooixOKMU7FGKKCxOKMU7FGCKCxmKMU2yLK9CrFYoxTbIsigsVijFNsiyKCxWKMU2yLIoLFYoxTbIsigsVijFNsiyKCxWKMU2yLIoLFYoxTbIsigsVijFNsiyKCz//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 name="AutoShape 6" descr="data:image/jpeg;base64,/9j/4AAQSkZJRgABAQAAAQABAAD/2wCEAAkGBhISDxAPDRAQDQ4REhAQEBAPGBcQDQ4PFRAVFRMQFBcXGygeFxkjGRISHzIgLycpLSwvFSA9NTAqNSgrLCkBCQoKDgwOGg8PGiklHSUpLDUqNTMsLSwpKiksKSwpKSksKSwpNCkpLCksLDUsKjUsLCk1LCksLCkpKSwpLCopLP/AABEIAIwAjAMBIgACEQEDEQH/xAAcAAACAgMBAQAAAAAAAAAAAAAAAwQGAQUHAgj/xAA4EAABAwMBBAcGBQQDAAAAAAABAAIDBBESEwUGITEHQVFhcYGhFCIyQlKRM2KCscEjY3LRQ0RT/8QAGQEAAgMBAAAAAAAAAAAAAAAAAAMBAgUE/8QAJBEAAgICAgEEAwEAAAAAAAAAAAECEQMSBDEhE0Fh8CJSkXH/2gAMAwEAAhEDEQA/AOhaiNRRdVGqtUzyVqI1FF1UaqAJWojUUXVRqoAlaiNRRdVGqgCVqI1FF1UaqAJWojUUXVRqoAlaiNRRdVGqgCVqI1FF1UaqAJWojUUXVRqoAh6yNZQdZGsrUBO1ljWUAzrwalTRFmy1lnWWtFSvYnRQWT9ZGsoOsjWUUSTtZY11AdUJTqpTRFmy9oR7QtfSsklNoWPlI54C4HieQU07AqwL6D/ItJ/dQ3FdslJvo966zrrVzPcx2MjXRu+l4LT681gVamiLNtro11qhVL22pRQWbPWRrKAJ1nWUUSQtZYMyh6qwZVeilkh862+6exhVvlDyQyNg4jmHvvj9sXGyrE0yvfRW8GKp+rUZfww4fylZm4wbQzGk5eSs7VopKaUxTCx5tcPhkb9TfTwSGVK6ztfY0VTGY523HNrhwew/U09S5dvBurPSXcf60H/swcGj84+Xx5KmLMp+H2WyYnHyujwKhZM61DapezUrpoSTZKlb/dHdo1JM01xTtNgBwMrusX6mj+VTi8uIa3i5xDWjtc42HqQu57PomwxMhZ8MbQ0d9hz81zcjI4Kl7jsMNnbGU9O1jQyNoY0cmtFgExCFmnaRa/ZsczMJmB7e/mO8HmCqnF0bjMl9Q4xXOLWtAkx6gXE2v5K7LxMy7SAS0kWyb8Q7xdMjklHwmUlBS7KDvVLT0kfstM0CV4/qvJu9sf0knkT2dnkqrHOrhvHLR0AOnE2auku5plJle2//ACvLr+XaqG2oLiXOJc5xJc48S4niSVoYHcfvk5Mvhm1bMvWqte2Re9VOoVZD1VgyLTQ7XPJ482/6UxlW13wkHu5FN1E7DZpFZOjPbjYax0Mhsypa1gJ5CVpJZ98nD7KpzPVi3P3Nj2hBPeV9PURSNDXtGTcHMBbk24+YO4ggpGZLR7dD8Teyo7OjFa3YNPUxxCOtkjnkbwEsYLTI3te08neZv3LZrIZooq+2ej2lnu5gNNIfmitiT3sPD9lUK7oyq2fhPiqB3Xjcf0m49V1dCbHPOPuLliizitHu1Ww1NO+WkmwZPC5xaA8YiRpJ90nqXaQs2QoyZXkqyYQUOgQhCUMBR9oyFsMrmmxbG9wPYQ0kFSFrN56oR0NVIeTYZPVpH8qUrZD8I4K2qfIdSVzpJH+897uLnOI4kqZE5a2n6h2WUvWDR7xA8VuJGU5E4SLOotTNtYD4AXHtPAKE/aEhN8rdwAsrai9xeCCxOwRgnUc+wkyuHInw5qzdHG9opK205DIKhrYpHngGOBJjee67nC/5lXXMUaWNKyY1KLTG48ji7R9S3QuQbib618MUbJaOo2hR/BHLC0vmiDTYt7HAcrGxFutdYoqsSMDw2RgPyytMbx4g8Vh5Mbg6ZswyKatD0IQljAQhCABCEIAFRel/bOjs8RNPv1EjYwPyN9958LAD9QV6XCOlTbgqdoFjDeOla6Fp6jISDKR5ho/SujjQ2yL4EZ56wZU2TuPXbw4L0G9vFZjjTgxbkUY0pCcEYJ2CMFNFNh2CME7BGKvQqxBYkyRqWQlPCGiyZaejHe5tJM+nqHY005Dg88GwzAWyP5XCwJ6sQu1tXzI+NWHd7pGq6JgjBZUU7R7scxIwHY144tH3sszk8Vye0ezS4/JUVrLo72haHdTeGari1ZaOSjYQMTI4OMne0WBx7yAt6FltOLpmmmmrRlCEKCQQhaveDeCKjhdPUOsBwa0fHI+3BjR1lSk26RDaStmr3/3tFFSnAj2mXJkDeu9vekPc248yFwaGLxPeeJJ7STzK2e3dty1tQ6oqODjwYxvFkTOpjfXj1lIjiW3xsHpx89mLyM+7+DyyNMwTQxGK7KOLYTgjBOwRgigsdgsFqfisFivQqyK4KxbM6P5qludNPSys6yHHJp7HNxuCtG+NeYJ5IniSF7opByewlrrdnDmO5UyRk1+LpjsUop/krLpTdDkp/Hqo4x/bYXuPmSAPVW7YfR3RUxD2x68o5ST2e4HtAti3yCpGzelaqjAFRHHVAdd9KT7gEE+SstF0uUbvxWTwHvaJG+RYT+yyM0eS/D6+Ptmthlxl5Xfz9ovAWVVmdJmzj/2Lf5MeD6hLl6Udnt5Svf8A4xvPrZcfo5P1f8Oz1sf7L+ltusXXONodMkY4UtLJIfqmcIm+Nm5E+iqe2d/q6pu0y+zxn5Ke7LjsLviPonQ4eSXaoTPmY49eTpW9XSDT0YLGkVFTxAhYeDT/AHHfKPXuXHtt7ZmrJtapdk7iGNHCOJv0sHV+5UWKl6gLDsHJSo4Fp4OLHH59zMz8qWT/AARFApDY05sa9YrtSOFysTgjBOxRiiiticEYJ2KMUUFjcUYp2KMFehViCxLdEpeCMEUTsa59Olupls9NYMKrqXWQ1XsqBSraaKNFRoT6prm0qa2mU7SWdNW1KvIyM2FexGn4IwU0V2E4oxTsUYooixOKMU7FGKKCxOKMU7FGCKCxmKMU2yLK9CrFYoxTbIsigsVijFNsiyKCxWKMU2yLIoLFYoxTbIsigsVijFNsiyKCxWKMU2yLIoLFYoxTbIsigsVijFNsiyKCz//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7178"/>
            <a:ext cx="1333500" cy="133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610100" y="76199"/>
            <a:ext cx="4457700" cy="6669537"/>
            <a:chOff x="4572000" y="76199"/>
            <a:chExt cx="4457700" cy="666953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
              <a:ext cx="4457700" cy="6669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8933"/>
            <a:stretch/>
          </p:blipFill>
          <p:spPr bwMode="auto">
            <a:xfrm>
              <a:off x="4572001" y="76199"/>
              <a:ext cx="4456710" cy="2682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4667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152400"/>
            <a:ext cx="2495550" cy="1535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a:spLocks noGrp="1"/>
          </p:cNvSpPr>
          <p:nvPr>
            <p:ph sz="quarter" idx="4294967295"/>
          </p:nvPr>
        </p:nvSpPr>
        <p:spPr>
          <a:xfrm>
            <a:off x="304800" y="1645920"/>
            <a:ext cx="8534400" cy="1066800"/>
          </a:xfrm>
          <a:prstGeom prst="rect">
            <a:avLst/>
          </a:prstGeom>
        </p:spPr>
        <p:txBody>
          <a:bodyPr>
            <a:normAutofit/>
          </a:bodyPr>
          <a:lstStyle/>
          <a:p>
            <a:pPr algn="ctr"/>
            <a:r>
              <a:rPr lang="en-US" dirty="0" smtClean="0"/>
              <a:t>Subscribe and/or watch </a:t>
            </a:r>
            <a:r>
              <a:rPr lang="en-US" b="1" dirty="0" smtClean="0"/>
              <a:t>NWSLosAngeles</a:t>
            </a:r>
            <a:r>
              <a:rPr lang="en-US" dirty="0" smtClean="0"/>
              <a:t/>
            </a:r>
            <a:br>
              <a:rPr lang="en-US" dirty="0" smtClean="0"/>
            </a:br>
            <a:endParaRPr lang="en-US" dirty="0"/>
          </a:p>
        </p:txBody>
      </p:sp>
      <p:sp>
        <p:nvSpPr>
          <p:cNvPr id="9" name="Content Placeholder 2"/>
          <p:cNvSpPr txBox="1">
            <a:spLocks/>
          </p:cNvSpPr>
          <p:nvPr/>
        </p:nvSpPr>
        <p:spPr>
          <a:xfrm>
            <a:off x="152399" y="2667066"/>
            <a:ext cx="3429001" cy="312420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ct val="20000"/>
              </a:spcBef>
              <a:spcAft>
                <a:spcPts val="600"/>
              </a:spcAft>
              <a:buClr>
                <a:schemeClr val="tx2"/>
              </a:buClr>
              <a:buFontTx/>
              <a:buNone/>
              <a:defRPr sz="3200" b="0" kern="1200" spc="30" baseline="0">
                <a:solidFill>
                  <a:schemeClr val="tx1"/>
                </a:solidFill>
                <a:latin typeface="Arial" pitchFamily="34" charset="0"/>
                <a:ea typeface="+mn-ea"/>
                <a:cs typeface="Arial" pitchFamily="34" charset="0"/>
              </a:defRPr>
            </a:lvl1pPr>
            <a:lvl2pPr marL="457200" indent="0" algn="l" defTabSz="914400" rtl="0" eaLnBrk="1" latinLnBrk="0" hangingPunct="1">
              <a:lnSpc>
                <a:spcPct val="100000"/>
              </a:lnSpc>
              <a:spcBef>
                <a:spcPct val="20000"/>
              </a:spcBef>
              <a:spcAft>
                <a:spcPts val="600"/>
              </a:spcAft>
              <a:buClr>
                <a:schemeClr val="tx2"/>
              </a:buClr>
              <a:buFontTx/>
              <a:buNone/>
              <a:defRPr sz="2800" b="0" kern="1200" spc="30" baseline="0">
                <a:solidFill>
                  <a:schemeClr val="tx2">
                    <a:lumMod val="60000"/>
                    <a:lumOff val="40000"/>
                  </a:schemeClr>
                </a:solidFill>
                <a:latin typeface="Arial" pitchFamily="34" charset="0"/>
                <a:ea typeface="+mn-ea"/>
                <a:cs typeface="Arial" pitchFamily="34" charset="0"/>
              </a:defRPr>
            </a:lvl2pPr>
            <a:lvl3pPr marL="914400" indent="0" algn="l" defTabSz="914400" rtl="0" eaLnBrk="1" latinLnBrk="0" hangingPunct="1">
              <a:lnSpc>
                <a:spcPct val="100000"/>
              </a:lnSpc>
              <a:spcBef>
                <a:spcPct val="20000"/>
              </a:spcBef>
              <a:spcAft>
                <a:spcPts val="600"/>
              </a:spcAft>
              <a:buClr>
                <a:schemeClr val="tx2"/>
              </a:buClr>
              <a:buFontTx/>
              <a:buNone/>
              <a:defRPr sz="2400" b="0" kern="1200" spc="30" baseline="0">
                <a:solidFill>
                  <a:schemeClr val="tx2">
                    <a:lumMod val="60000"/>
                    <a:lumOff val="40000"/>
                  </a:schemeClr>
                </a:solidFill>
                <a:latin typeface="Arial" pitchFamily="34" charset="0"/>
                <a:ea typeface="+mn-ea"/>
                <a:cs typeface="Arial" pitchFamily="34" charset="0"/>
              </a:defRPr>
            </a:lvl3pPr>
            <a:lvl4pPr marL="1371600" indent="0" algn="l" defTabSz="914400" rtl="0" eaLnBrk="1" latinLnBrk="0" hangingPunct="1">
              <a:lnSpc>
                <a:spcPct val="100000"/>
              </a:lnSpc>
              <a:spcBef>
                <a:spcPct val="20000"/>
              </a:spcBef>
              <a:spcAft>
                <a:spcPts val="600"/>
              </a:spcAft>
              <a:buClr>
                <a:schemeClr val="tx2"/>
              </a:buClr>
              <a:buFontTx/>
              <a:buNone/>
              <a:defRPr sz="2400" b="0" kern="1200" spc="30" baseline="0">
                <a:solidFill>
                  <a:schemeClr val="tx2">
                    <a:lumMod val="60000"/>
                    <a:lumOff val="40000"/>
                  </a:schemeClr>
                </a:solidFill>
                <a:latin typeface="Arial" pitchFamily="34" charset="0"/>
                <a:ea typeface="+mn-ea"/>
                <a:cs typeface="Arial" pitchFamily="34" charset="0"/>
              </a:defRPr>
            </a:lvl4pPr>
            <a:lvl5pPr marL="1828800" indent="0" algn="l" defTabSz="914400" rtl="0" eaLnBrk="1" latinLnBrk="0" hangingPunct="1">
              <a:lnSpc>
                <a:spcPct val="100000"/>
              </a:lnSpc>
              <a:spcBef>
                <a:spcPct val="20000"/>
              </a:spcBef>
              <a:spcAft>
                <a:spcPts val="600"/>
              </a:spcAft>
              <a:buClr>
                <a:schemeClr val="tx2"/>
              </a:buClr>
              <a:buFontTx/>
              <a:buNone/>
              <a:defRPr sz="2400" b="0" kern="1200" spc="30" baseline="0">
                <a:solidFill>
                  <a:schemeClr val="tx2">
                    <a:lumMod val="60000"/>
                    <a:lumOff val="40000"/>
                  </a:schemeClr>
                </a:solidFill>
                <a:latin typeface="Arial" pitchFamily="34" charset="0"/>
                <a:ea typeface="+mn-ea"/>
                <a:cs typeface="Arial" pitchFamily="34" charset="0"/>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buClr>
                <a:srgbClr val="1F497D"/>
              </a:buClr>
            </a:pPr>
            <a:r>
              <a:rPr lang="en-US" sz="2800" dirty="0" smtClean="0">
                <a:solidFill>
                  <a:prstClr val="black"/>
                </a:solidFill>
                <a:latin typeface="Calibri"/>
              </a:rPr>
              <a:t>Recorded weather briefings, outlooks, and educational information</a:t>
            </a:r>
            <a:endParaRPr lang="en-US" sz="2800" dirty="0">
              <a:solidFill>
                <a:prstClr val="black"/>
              </a:solidFill>
              <a:latin typeface="Calibri"/>
            </a:endParaRP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43200"/>
            <a:ext cx="5762059"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121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0"/>
            <a:ext cx="8229600" cy="914400"/>
          </a:xfrm>
        </p:spPr>
        <p:txBody>
          <a:bodyPr/>
          <a:lstStyle/>
          <a:p>
            <a:pPr eaLnBrk="1" hangingPunct="1"/>
            <a:r>
              <a:rPr lang="en-US" altLang="en-US" sz="4800" b="1" dirty="0" smtClean="0">
                <a:solidFill>
                  <a:schemeClr val="bg1"/>
                </a:solidFill>
              </a:rPr>
              <a:t>NWS Alert Information</a:t>
            </a:r>
          </a:p>
        </p:txBody>
      </p:sp>
      <p:sp>
        <p:nvSpPr>
          <p:cNvPr id="3" name="Rectangle 5"/>
          <p:cNvSpPr>
            <a:spLocks noChangeArrowheads="1"/>
          </p:cNvSpPr>
          <p:nvPr/>
        </p:nvSpPr>
        <p:spPr bwMode="auto">
          <a:xfrm>
            <a:off x="304800" y="990600"/>
            <a:ext cx="8807669" cy="5334000"/>
          </a:xfrm>
          <a:prstGeom prst="rect">
            <a:avLst/>
          </a:prstGeom>
          <a:noFill/>
          <a:ln w="9525">
            <a:noFill/>
            <a:miter lim="800000"/>
            <a:headEnd/>
            <a:tailEnd/>
          </a:ln>
        </p:spPr>
        <p:txBody>
          <a:bodyPr/>
          <a:lstStyle/>
          <a:p>
            <a:pPr marL="342900" indent="-342900" fontAlgn="base">
              <a:spcBef>
                <a:spcPct val="20000"/>
              </a:spcBef>
              <a:spcAft>
                <a:spcPct val="0"/>
              </a:spcAft>
              <a:buClr>
                <a:prstClr val="white"/>
              </a:buClr>
              <a:buSzPct val="70000"/>
              <a:buFont typeface="Wingdings" pitchFamily="2" charset="2"/>
              <a:buChar char="n"/>
              <a:defRPr/>
            </a:pPr>
            <a:r>
              <a:rPr lang="en-US" sz="2600" b="1" dirty="0">
                <a:solidFill>
                  <a:srgbClr val="66FF33"/>
                </a:solidFill>
                <a:latin typeface="Arial" charset="0"/>
              </a:rPr>
              <a:t>Hazardous Weather </a:t>
            </a:r>
            <a:r>
              <a:rPr lang="en-US" sz="2600" b="1" dirty="0" smtClean="0">
                <a:solidFill>
                  <a:srgbClr val="66FF33"/>
                </a:solidFill>
                <a:latin typeface="Arial" charset="0"/>
              </a:rPr>
              <a:t>Outlook / Special </a:t>
            </a:r>
            <a:r>
              <a:rPr lang="en-US" sz="2600" b="1" dirty="0">
                <a:solidFill>
                  <a:srgbClr val="66FF33"/>
                </a:solidFill>
                <a:latin typeface="Arial" charset="0"/>
              </a:rPr>
              <a:t>Weather </a:t>
            </a:r>
            <a:r>
              <a:rPr lang="en-US" sz="2600" b="1" dirty="0" smtClean="0">
                <a:solidFill>
                  <a:srgbClr val="66FF33"/>
                </a:solidFill>
                <a:latin typeface="Arial" charset="0"/>
              </a:rPr>
              <a:t>Statement</a:t>
            </a:r>
          </a:p>
          <a:p>
            <a:pPr marL="1257300" lvl="2" indent="-342900" fontAlgn="base">
              <a:spcBef>
                <a:spcPct val="20000"/>
              </a:spcBef>
              <a:spcAft>
                <a:spcPct val="0"/>
              </a:spcAft>
              <a:buClr>
                <a:prstClr val="white"/>
              </a:buClr>
              <a:buSzPct val="70000"/>
              <a:buFont typeface="Wingdings" pitchFamily="2" charset="2"/>
              <a:buChar char="n"/>
              <a:defRPr/>
            </a:pPr>
            <a:r>
              <a:rPr lang="en-US" sz="2200" b="1" dirty="0" smtClean="0">
                <a:solidFill>
                  <a:prstClr val="white"/>
                </a:solidFill>
                <a:latin typeface="Arial" charset="0"/>
              </a:rPr>
              <a:t>Several </a:t>
            </a:r>
            <a:r>
              <a:rPr lang="en-US" sz="2200" b="1" dirty="0">
                <a:solidFill>
                  <a:prstClr val="white"/>
                </a:solidFill>
                <a:latin typeface="Arial" charset="0"/>
              </a:rPr>
              <a:t>days in advance of approaching weather </a:t>
            </a:r>
            <a:r>
              <a:rPr lang="en-US" sz="2200" b="1" dirty="0" smtClean="0">
                <a:solidFill>
                  <a:prstClr val="white"/>
                </a:solidFill>
                <a:latin typeface="Arial" charset="0"/>
              </a:rPr>
              <a:t>system</a:t>
            </a:r>
            <a:endParaRPr lang="en-US" sz="2200" b="1" dirty="0">
              <a:solidFill>
                <a:prstClr val="white"/>
              </a:solidFill>
              <a:latin typeface="Arial" charset="0"/>
            </a:endParaRPr>
          </a:p>
          <a:p>
            <a:pPr marL="342900" indent="-342900" fontAlgn="base">
              <a:spcBef>
                <a:spcPct val="20000"/>
              </a:spcBef>
              <a:spcAft>
                <a:spcPct val="0"/>
              </a:spcAft>
              <a:buClr>
                <a:prstClr val="white"/>
              </a:buClr>
              <a:buSzPct val="70000"/>
              <a:buFont typeface="Wingdings" pitchFamily="2" charset="2"/>
              <a:buChar char="n"/>
              <a:defRPr/>
            </a:pPr>
            <a:r>
              <a:rPr lang="en-US" sz="2600" b="1" dirty="0">
                <a:solidFill>
                  <a:srgbClr val="FFFF00"/>
                </a:solidFill>
                <a:latin typeface="Arial" charset="0"/>
              </a:rPr>
              <a:t>Watch</a:t>
            </a:r>
            <a:r>
              <a:rPr lang="en-US" sz="2600" dirty="0">
                <a:solidFill>
                  <a:prstClr val="black"/>
                </a:solidFill>
                <a:latin typeface="Arial" charset="0"/>
              </a:rPr>
              <a:t> </a:t>
            </a:r>
            <a:r>
              <a:rPr lang="en-US" sz="2600" b="1" dirty="0" smtClean="0">
                <a:solidFill>
                  <a:srgbClr val="FFFF00"/>
                </a:solidFill>
                <a:latin typeface="Arial" charset="0"/>
              </a:rPr>
              <a:t>(1-3 days ahead)</a:t>
            </a:r>
            <a:endParaRPr lang="en-US" sz="2600" b="1" dirty="0" smtClean="0">
              <a:solidFill>
                <a:prstClr val="black"/>
              </a:solidFill>
              <a:latin typeface="Arial" charset="0"/>
            </a:endParaRPr>
          </a:p>
          <a:p>
            <a:pPr marL="1257300" lvl="2" indent="-342900" fontAlgn="base">
              <a:spcBef>
                <a:spcPct val="20000"/>
              </a:spcBef>
              <a:spcAft>
                <a:spcPct val="0"/>
              </a:spcAft>
              <a:buClr>
                <a:prstClr val="white"/>
              </a:buClr>
              <a:buSzPct val="70000"/>
              <a:buFont typeface="Wingdings" pitchFamily="2" charset="2"/>
              <a:buChar char="n"/>
              <a:defRPr/>
            </a:pPr>
            <a:r>
              <a:rPr lang="en-US" sz="2200" b="1" i="1" dirty="0" smtClean="0">
                <a:solidFill>
                  <a:prstClr val="white"/>
                </a:solidFill>
                <a:latin typeface="Arial" charset="0"/>
              </a:rPr>
              <a:t>Potential</a:t>
            </a:r>
            <a:r>
              <a:rPr lang="en-US" sz="2200" b="1" dirty="0" smtClean="0">
                <a:solidFill>
                  <a:prstClr val="white"/>
                </a:solidFill>
                <a:latin typeface="Arial" charset="0"/>
              </a:rPr>
              <a:t> of life </a:t>
            </a:r>
            <a:r>
              <a:rPr lang="en-US" sz="2200" b="1" dirty="0">
                <a:solidFill>
                  <a:prstClr val="white"/>
                </a:solidFill>
                <a:latin typeface="Arial" charset="0"/>
              </a:rPr>
              <a:t>or property-threatening weather </a:t>
            </a:r>
            <a:r>
              <a:rPr lang="en-US" sz="2200" b="1" dirty="0" smtClean="0">
                <a:solidFill>
                  <a:prstClr val="white"/>
                </a:solidFill>
                <a:latin typeface="Arial" charset="0"/>
              </a:rPr>
              <a:t>hazard. </a:t>
            </a:r>
            <a:r>
              <a:rPr lang="en-US" sz="2200" b="1" dirty="0">
                <a:solidFill>
                  <a:prstClr val="white"/>
                </a:solidFill>
                <a:latin typeface="Arial" charset="0"/>
              </a:rPr>
              <a:t>Conditions </a:t>
            </a:r>
            <a:r>
              <a:rPr lang="en-US" sz="2200" b="1" dirty="0" smtClean="0">
                <a:solidFill>
                  <a:prstClr val="white"/>
                </a:solidFill>
                <a:latin typeface="Arial" charset="0"/>
              </a:rPr>
              <a:t>favorable </a:t>
            </a:r>
            <a:r>
              <a:rPr lang="en-US" sz="2200" b="1" dirty="0">
                <a:solidFill>
                  <a:prstClr val="white"/>
                </a:solidFill>
                <a:latin typeface="Arial" charset="0"/>
              </a:rPr>
              <a:t>but there is still some uncertainty.</a:t>
            </a:r>
          </a:p>
          <a:p>
            <a:pPr marL="342900" indent="-342900" fontAlgn="base">
              <a:spcBef>
                <a:spcPct val="20000"/>
              </a:spcBef>
              <a:spcAft>
                <a:spcPct val="0"/>
              </a:spcAft>
              <a:buClr>
                <a:prstClr val="white"/>
              </a:buClr>
              <a:buSzPct val="70000"/>
              <a:buFont typeface="Wingdings" pitchFamily="2" charset="2"/>
              <a:buChar char="n"/>
              <a:defRPr/>
            </a:pPr>
            <a:r>
              <a:rPr lang="en-US" sz="2600" b="1" dirty="0">
                <a:solidFill>
                  <a:srgbClr val="FF0000"/>
                </a:solidFill>
                <a:latin typeface="Arial" charset="0"/>
              </a:rPr>
              <a:t>Warning</a:t>
            </a:r>
            <a:r>
              <a:rPr lang="en-US" sz="2600" dirty="0">
                <a:solidFill>
                  <a:prstClr val="black"/>
                </a:solidFill>
                <a:latin typeface="Arial" charset="0"/>
              </a:rPr>
              <a:t> </a:t>
            </a:r>
            <a:r>
              <a:rPr lang="en-US" sz="2600" b="1" dirty="0" smtClean="0">
                <a:solidFill>
                  <a:srgbClr val="FF0000"/>
                </a:solidFill>
                <a:latin typeface="Arial" charset="0"/>
              </a:rPr>
              <a:t>(minutes to 1 day ahead)</a:t>
            </a:r>
            <a:endParaRPr lang="en-US" sz="2600" b="1" dirty="0" smtClean="0">
              <a:solidFill>
                <a:prstClr val="black"/>
              </a:solidFill>
              <a:latin typeface="Arial" charset="0"/>
            </a:endParaRPr>
          </a:p>
          <a:p>
            <a:pPr marL="1257300" lvl="2" indent="-342900" fontAlgn="base">
              <a:spcBef>
                <a:spcPct val="20000"/>
              </a:spcBef>
              <a:spcAft>
                <a:spcPct val="0"/>
              </a:spcAft>
              <a:buClr>
                <a:prstClr val="white"/>
              </a:buClr>
              <a:buSzPct val="70000"/>
              <a:buFont typeface="Wingdings" pitchFamily="2" charset="2"/>
              <a:buChar char="n"/>
              <a:defRPr/>
            </a:pPr>
            <a:r>
              <a:rPr lang="en-US" sz="2200" b="1" dirty="0" smtClean="0">
                <a:solidFill>
                  <a:prstClr val="white"/>
                </a:solidFill>
                <a:latin typeface="Arial" charset="0"/>
              </a:rPr>
              <a:t>Life </a:t>
            </a:r>
            <a:r>
              <a:rPr lang="en-US" sz="2200" b="1" dirty="0">
                <a:solidFill>
                  <a:prstClr val="white"/>
                </a:solidFill>
                <a:latin typeface="Arial" charset="0"/>
              </a:rPr>
              <a:t>or property-threatening weather hazard is </a:t>
            </a:r>
            <a:r>
              <a:rPr lang="en-US" sz="2200" b="1" dirty="0" smtClean="0">
                <a:solidFill>
                  <a:prstClr val="white"/>
                </a:solidFill>
                <a:latin typeface="Arial" charset="0"/>
              </a:rPr>
              <a:t>occurring or imminent.  </a:t>
            </a:r>
          </a:p>
          <a:p>
            <a:pPr marL="342900" indent="-342900" fontAlgn="base">
              <a:spcBef>
                <a:spcPct val="20000"/>
              </a:spcBef>
              <a:spcAft>
                <a:spcPct val="0"/>
              </a:spcAft>
              <a:buClr>
                <a:prstClr val="white"/>
              </a:buClr>
              <a:buSzPct val="70000"/>
              <a:buFont typeface="Wingdings" pitchFamily="2" charset="2"/>
              <a:buChar char="n"/>
              <a:defRPr/>
            </a:pPr>
            <a:r>
              <a:rPr lang="en-US" sz="2600" b="1" dirty="0" smtClean="0">
                <a:solidFill>
                  <a:srgbClr val="FF9900"/>
                </a:solidFill>
                <a:latin typeface="Arial" charset="0"/>
              </a:rPr>
              <a:t>Advisory</a:t>
            </a:r>
            <a:r>
              <a:rPr lang="en-US" sz="2600" b="1" dirty="0" smtClean="0">
                <a:solidFill>
                  <a:srgbClr val="FF6600"/>
                </a:solidFill>
                <a:latin typeface="Arial" charset="0"/>
              </a:rPr>
              <a:t> </a:t>
            </a:r>
            <a:r>
              <a:rPr lang="en-US" sz="2600" b="1" dirty="0" smtClean="0">
                <a:solidFill>
                  <a:srgbClr val="FF9900"/>
                </a:solidFill>
                <a:latin typeface="Arial" charset="0"/>
              </a:rPr>
              <a:t>(minutes to 1 day ahead)</a:t>
            </a:r>
            <a:endParaRPr lang="en-US" sz="2600" b="1" dirty="0" smtClean="0">
              <a:solidFill>
                <a:srgbClr val="FF6600"/>
              </a:solidFill>
              <a:latin typeface="Arial" charset="0"/>
            </a:endParaRPr>
          </a:p>
          <a:p>
            <a:pPr marL="1257300" lvl="2" indent="-342900" fontAlgn="base">
              <a:spcBef>
                <a:spcPct val="20000"/>
              </a:spcBef>
              <a:spcAft>
                <a:spcPct val="0"/>
              </a:spcAft>
              <a:buClr>
                <a:prstClr val="white"/>
              </a:buClr>
              <a:buSzPct val="70000"/>
              <a:buFont typeface="Wingdings" pitchFamily="2" charset="2"/>
              <a:buChar char="n"/>
              <a:defRPr/>
            </a:pPr>
            <a:r>
              <a:rPr lang="en-US" sz="2200" b="1" i="1" dirty="0" smtClean="0">
                <a:solidFill>
                  <a:prstClr val="white"/>
                </a:solidFill>
                <a:latin typeface="Arial" charset="0"/>
              </a:rPr>
              <a:t>Nuisance</a:t>
            </a:r>
            <a:r>
              <a:rPr lang="en-US" sz="2200" b="1" dirty="0" smtClean="0">
                <a:solidFill>
                  <a:prstClr val="white"/>
                </a:solidFill>
                <a:latin typeface="Arial" charset="0"/>
              </a:rPr>
              <a:t> </a:t>
            </a:r>
            <a:r>
              <a:rPr lang="en-US" sz="2200" b="1" dirty="0">
                <a:solidFill>
                  <a:prstClr val="white"/>
                </a:solidFill>
                <a:latin typeface="Arial" charset="0"/>
              </a:rPr>
              <a:t>level weather hazard is occurring or </a:t>
            </a:r>
            <a:r>
              <a:rPr lang="en-US" sz="2200" b="1" dirty="0" smtClean="0">
                <a:solidFill>
                  <a:prstClr val="white"/>
                </a:solidFill>
                <a:latin typeface="Arial" charset="0"/>
              </a:rPr>
              <a:t>imminent. </a:t>
            </a:r>
            <a:endParaRPr lang="en-US" sz="2200" b="1" dirty="0">
              <a:solidFill>
                <a:prstClr val="white"/>
              </a:solidFill>
              <a:latin typeface="Arial" charset="0"/>
            </a:endParaRPr>
          </a:p>
        </p:txBody>
      </p:sp>
    </p:spTree>
    <p:extLst>
      <p:ext uri="{BB962C8B-B14F-4D97-AF65-F5344CB8AC3E}">
        <p14:creationId xmlns:p14="http://schemas.microsoft.com/office/powerpoint/2010/main" val="809481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9144000" cy="6858000"/>
          </a:xfrm>
          <a:prstGeom prst="rect">
            <a:avLst/>
          </a:prstGeom>
          <a:gradFill flip="none" rotWithShape="1">
            <a:gsLst>
              <a:gs pos="0">
                <a:schemeClr val="tx1"/>
              </a:gs>
              <a:gs pos="55000">
                <a:schemeClr val="accent1">
                  <a:shade val="67500"/>
                  <a:satMod val="115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274290"/>
            <a:ext cx="5715026" cy="630942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chemeClr val="accent6"/>
                </a:solidFill>
                <a:effectLst>
                  <a:outerShdw blurRad="63500" dir="3600000" algn="tl" rotWithShape="0">
                    <a:srgbClr val="000000">
                      <a:alpha val="70000"/>
                    </a:srgbClr>
                  </a:outerShdw>
                </a:effectLst>
                <a:latin typeface="Berlin Sans FB Demi" panose="020E0802020502020306" pitchFamily="34" charset="0"/>
              </a:rPr>
              <a:t>NWS  SAN  DIEGO</a:t>
            </a:r>
          </a:p>
          <a:p>
            <a:pPr algn="ctr"/>
            <a:r>
              <a:rPr lang="en-US" sz="5400" b="0" cap="none" spc="0" dirty="0" smtClean="0">
                <a:ln w="18415" cmpd="sng">
                  <a:solidFill>
                    <a:srgbClr val="FFFFFF"/>
                  </a:solidFill>
                  <a:prstDash val="solid"/>
                </a:ln>
                <a:solidFill>
                  <a:schemeClr val="accent6"/>
                </a:solidFill>
                <a:effectLst>
                  <a:outerShdw blurRad="63500" dir="3600000" algn="tl" rotWithShape="0">
                    <a:srgbClr val="000000">
                      <a:alpha val="70000"/>
                    </a:srgbClr>
                  </a:outerShdw>
                </a:effectLst>
                <a:latin typeface="Berlin Sans FB Demi" panose="020E0802020502020306" pitchFamily="34" charset="0"/>
              </a:rPr>
              <a:t>LOCAL  GIS  USE</a:t>
            </a:r>
          </a:p>
          <a:p>
            <a:pPr algn="ct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Presented by:</a:t>
            </a:r>
          </a:p>
          <a:p>
            <a:pPr algn="ctr"/>
            <a:r>
              <a:rPr lang="en-US" sz="2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NWS Meteorologist James Thomas</a:t>
            </a:r>
            <a:endParaRPr lang="en-U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descr="J:\GIS_FOR_WX_STORY\GFE_Forecast_StormTotalQPF\TotalQPFFcst_201403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62200"/>
            <a:ext cx="4208929"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474" y="2362200"/>
            <a:ext cx="4352925" cy="3352800"/>
          </a:xfrm>
          <a:prstGeom prst="rect">
            <a:avLst/>
          </a:prstGeom>
        </p:spPr>
      </p:pic>
    </p:spTree>
    <p:extLst>
      <p:ext uri="{BB962C8B-B14F-4D97-AF65-F5344CB8AC3E}">
        <p14:creationId xmlns:p14="http://schemas.microsoft.com/office/powerpoint/2010/main" val="41257625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gradFill flip="none" rotWithShape="1">
            <a:gsLst>
              <a:gs pos="0">
                <a:schemeClr val="tx1"/>
              </a:gs>
              <a:gs pos="55000">
                <a:schemeClr val="accent1">
                  <a:shade val="67500"/>
                  <a:satMod val="115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4007"/>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457200" y="403670"/>
            <a:ext cx="8305800" cy="13489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1800" y="1900648"/>
            <a:ext cx="8331200" cy="4862870"/>
          </a:xfrm>
          <a:prstGeom prst="rect">
            <a:avLst/>
          </a:prstGeom>
          <a:solidFill>
            <a:schemeClr val="tx1"/>
          </a:solidFill>
        </p:spPr>
        <p:txBody>
          <a:bodyPr wrap="square" rtlCol="0">
            <a:spAutoFit/>
          </a:bodyPr>
          <a:lstStyle/>
          <a:p>
            <a:r>
              <a:rPr lang="en-US" sz="2400" b="1" dirty="0" smtClean="0">
                <a:solidFill>
                  <a:schemeClr val="bg1"/>
                </a:solidFill>
              </a:rPr>
              <a:t>Forecast GIS database…</a:t>
            </a:r>
          </a:p>
          <a:p>
            <a:endParaRPr lang="en-US" b="1" dirty="0" smtClean="0">
              <a:solidFill>
                <a:schemeClr val="bg1"/>
              </a:solidFill>
            </a:endParaRPr>
          </a:p>
          <a:p>
            <a:r>
              <a:rPr lang="en-US" sz="2000" b="1" dirty="0"/>
              <a:t>	</a:t>
            </a:r>
            <a:r>
              <a:rPr lang="en-US" sz="2000" b="1" dirty="0" smtClean="0">
                <a:solidFill>
                  <a:srgbClr val="FFFF00"/>
                </a:solidFill>
              </a:rPr>
              <a:t>Source: </a:t>
            </a:r>
            <a:r>
              <a:rPr lang="en-US" b="1" dirty="0" smtClean="0">
                <a:solidFill>
                  <a:schemeClr val="bg1"/>
                </a:solidFill>
              </a:rPr>
              <a:t>NWS NDFD forecast grids</a:t>
            </a:r>
          </a:p>
          <a:p>
            <a:r>
              <a:rPr lang="en-US" sz="2000" b="1" dirty="0">
                <a:solidFill>
                  <a:schemeClr val="bg1"/>
                </a:solidFill>
              </a:rPr>
              <a:t>	</a:t>
            </a:r>
            <a:r>
              <a:rPr lang="en-US" sz="2000" b="1" dirty="0" smtClean="0">
                <a:solidFill>
                  <a:srgbClr val="FFFF00"/>
                </a:solidFill>
              </a:rPr>
              <a:t>Time Frame: </a:t>
            </a:r>
            <a:r>
              <a:rPr lang="en-US" b="1" dirty="0" smtClean="0">
                <a:solidFill>
                  <a:schemeClr val="bg1"/>
                </a:solidFill>
              </a:rPr>
              <a:t>User input on local AWIPS machine</a:t>
            </a:r>
          </a:p>
          <a:p>
            <a:r>
              <a:rPr lang="en-US" sz="2000" b="1" dirty="0">
                <a:solidFill>
                  <a:schemeClr val="bg1"/>
                </a:solidFill>
              </a:rPr>
              <a:t> </a:t>
            </a:r>
            <a:r>
              <a:rPr lang="en-US" sz="2000" b="1" dirty="0" smtClean="0">
                <a:solidFill>
                  <a:schemeClr val="bg1"/>
                </a:solidFill>
              </a:rPr>
              <a:t>               </a:t>
            </a:r>
            <a:r>
              <a:rPr lang="en-US" sz="2000" b="1" dirty="0" smtClean="0">
                <a:solidFill>
                  <a:srgbClr val="FFFF00"/>
                </a:solidFill>
              </a:rPr>
              <a:t>Type: </a:t>
            </a:r>
            <a:r>
              <a:rPr lang="en-US" b="1" dirty="0" smtClean="0">
                <a:solidFill>
                  <a:schemeClr val="bg1"/>
                </a:solidFill>
              </a:rPr>
              <a:t>Net CDF 2.5 km raster grids are converted into table form in model </a:t>
            </a:r>
          </a:p>
          <a:p>
            <a:r>
              <a:rPr lang="en-US" b="1" dirty="0" smtClean="0">
                <a:solidFill>
                  <a:schemeClr val="bg1"/>
                </a:solidFill>
              </a:rPr>
              <a:t>	            builder and are interpolated in by the natural neighbors tool</a:t>
            </a:r>
          </a:p>
          <a:p>
            <a:r>
              <a:rPr lang="en-US" b="1" dirty="0">
                <a:solidFill>
                  <a:schemeClr val="bg1"/>
                </a:solidFill>
              </a:rPr>
              <a:t> </a:t>
            </a:r>
            <a:r>
              <a:rPr lang="en-US" b="1" dirty="0" smtClean="0">
                <a:solidFill>
                  <a:schemeClr val="bg1"/>
                </a:solidFill>
              </a:rPr>
              <a:t>                             in ArcMap GIS</a:t>
            </a:r>
          </a:p>
          <a:p>
            <a:endParaRPr lang="en-US" b="1" dirty="0" smtClean="0">
              <a:solidFill>
                <a:schemeClr val="bg1"/>
              </a:solidFill>
            </a:endParaRPr>
          </a:p>
          <a:p>
            <a:endParaRPr lang="en-US" b="1" dirty="0">
              <a:solidFill>
                <a:schemeClr val="bg1"/>
              </a:solidFill>
            </a:endParaRPr>
          </a:p>
          <a:p>
            <a:endParaRPr lang="en-US" b="1" dirty="0">
              <a:solidFill>
                <a:schemeClr val="bg1"/>
              </a:solidFill>
            </a:endParaRPr>
          </a:p>
          <a:p>
            <a:r>
              <a:rPr lang="en-US" sz="2400" b="1" dirty="0" smtClean="0">
                <a:solidFill>
                  <a:schemeClr val="bg1"/>
                </a:solidFill>
              </a:rPr>
              <a:t>Observed GIS Rainfall database…</a:t>
            </a:r>
          </a:p>
          <a:p>
            <a:endParaRPr lang="en-US" b="1" dirty="0" smtClean="0">
              <a:solidFill>
                <a:schemeClr val="bg1"/>
              </a:solidFill>
            </a:endParaRPr>
          </a:p>
          <a:p>
            <a:r>
              <a:rPr lang="en-US" b="1" dirty="0" smtClean="0">
                <a:solidFill>
                  <a:srgbClr val="FFFF00"/>
                </a:solidFill>
              </a:rPr>
              <a:t>          </a:t>
            </a:r>
            <a:r>
              <a:rPr lang="en-US" sz="2000" b="1" dirty="0" smtClean="0">
                <a:solidFill>
                  <a:srgbClr val="FFFF00"/>
                </a:solidFill>
              </a:rPr>
              <a:t>Source: </a:t>
            </a:r>
            <a:r>
              <a:rPr lang="en-US" b="1" dirty="0" smtClean="0">
                <a:solidFill>
                  <a:schemeClr val="bg1"/>
                </a:solidFill>
              </a:rPr>
              <a:t>Hydro-database… includes Alert stream gauges, </a:t>
            </a:r>
          </a:p>
          <a:p>
            <a:r>
              <a:rPr lang="en-US" b="1" dirty="0">
                <a:solidFill>
                  <a:schemeClr val="bg1"/>
                </a:solidFill>
              </a:rPr>
              <a:t> </a:t>
            </a:r>
            <a:r>
              <a:rPr lang="en-US" b="1" dirty="0" smtClean="0">
                <a:solidFill>
                  <a:schemeClr val="bg1"/>
                </a:solidFill>
              </a:rPr>
              <a:t>                       NWS </a:t>
            </a:r>
            <a:r>
              <a:rPr lang="en-US" b="1" dirty="0" err="1" smtClean="0">
                <a:solidFill>
                  <a:schemeClr val="bg1"/>
                </a:solidFill>
              </a:rPr>
              <a:t>Mesonets</a:t>
            </a:r>
            <a:r>
              <a:rPr lang="en-US" b="1" dirty="0" smtClean="0">
                <a:solidFill>
                  <a:schemeClr val="bg1"/>
                </a:solidFill>
              </a:rPr>
              <a:t>, ASOS, </a:t>
            </a:r>
            <a:r>
              <a:rPr lang="en-US" b="1" dirty="0" err="1" smtClean="0">
                <a:solidFill>
                  <a:schemeClr val="bg1"/>
                </a:solidFill>
              </a:rPr>
              <a:t>CoCoRaHS</a:t>
            </a:r>
            <a:r>
              <a:rPr lang="en-US" b="1" dirty="0" smtClean="0">
                <a:solidFill>
                  <a:schemeClr val="bg1"/>
                </a:solidFill>
              </a:rPr>
              <a:t> network, </a:t>
            </a:r>
          </a:p>
          <a:p>
            <a:r>
              <a:rPr lang="en-US" b="1" dirty="0">
                <a:solidFill>
                  <a:schemeClr val="bg1"/>
                </a:solidFill>
              </a:rPr>
              <a:t> </a:t>
            </a:r>
            <a:r>
              <a:rPr lang="en-US" b="1" dirty="0" smtClean="0">
                <a:solidFill>
                  <a:schemeClr val="bg1"/>
                </a:solidFill>
              </a:rPr>
              <a:t>                       and RAWS stations. Over 400 stations in all.</a:t>
            </a:r>
          </a:p>
          <a:p>
            <a:r>
              <a:rPr lang="en-US" sz="2000" b="1" dirty="0">
                <a:solidFill>
                  <a:srgbClr val="FFFF00"/>
                </a:solidFill>
              </a:rPr>
              <a:t> </a:t>
            </a:r>
            <a:r>
              <a:rPr lang="en-US" sz="2000" b="1" dirty="0" smtClean="0">
                <a:solidFill>
                  <a:srgbClr val="FFFF00"/>
                </a:solidFill>
              </a:rPr>
              <a:t>         Type:    </a:t>
            </a:r>
            <a:r>
              <a:rPr lang="en-US" b="1" dirty="0" smtClean="0">
                <a:solidFill>
                  <a:schemeClr val="bg1"/>
                </a:solidFill>
              </a:rPr>
              <a:t>Microsoft Excel files in table form and interpolated in GIS </a:t>
            </a:r>
            <a:endParaRPr lang="en-US" b="1" dirty="0">
              <a:solidFill>
                <a:schemeClr val="bg1"/>
              </a:solidFill>
            </a:endParaRPr>
          </a:p>
        </p:txBody>
      </p:sp>
      <p:sp>
        <p:nvSpPr>
          <p:cNvPr id="5" name="Rectangle 4"/>
          <p:cNvSpPr/>
          <p:nvPr/>
        </p:nvSpPr>
        <p:spPr>
          <a:xfrm>
            <a:off x="431800" y="1900648"/>
            <a:ext cx="8331200" cy="2214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1800" y="4522940"/>
            <a:ext cx="8331200" cy="2214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0343" y="306049"/>
            <a:ext cx="5719514" cy="144655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Forecast</a:t>
            </a: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And Observed </a:t>
            </a:r>
          </a:p>
          <a:p>
            <a:pPr algn="ctr"/>
            <a:r>
              <a:rPr lang="en-US"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GIS Maps</a:t>
            </a: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endParaRPr lang="en-US"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9758070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4007"/>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87153" y="2286000"/>
            <a:ext cx="7746160" cy="258532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EXAMPLES OF LOCAL NWS</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FORECAST GIS GRAPHICS</a:t>
            </a:r>
          </a:p>
          <a:p>
            <a:pPr algn="ct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1923992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4007"/>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94295" y="76200"/>
            <a:ext cx="6099362"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Forecast High Temperatures</a:t>
            </a:r>
            <a:endParaRPr lang="en-US"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4099" name="Picture 3" descr="J:\GIS_FOR_WX_STORY\GFE_Forecast_MaxT\MaxTempFcst_201506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90600"/>
            <a:ext cx="8848381" cy="572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29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
            <a:ext cx="7772400" cy="1470025"/>
          </a:xfrm>
        </p:spPr>
        <p:txBody>
          <a:bodyPr/>
          <a:lstStyle/>
          <a:p>
            <a:r>
              <a:rPr lang="en-US" dirty="0" smtClean="0"/>
              <a:t>View of operations</a:t>
            </a:r>
            <a:br>
              <a:rPr lang="en-US" dirty="0" smtClean="0"/>
            </a:br>
            <a:r>
              <a:rPr lang="en-US" dirty="0" smtClean="0"/>
              <a:t>Situational awareness</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524000" y="1676400"/>
            <a:ext cx="6527800" cy="4895850"/>
          </a:xfrm>
          <a:prstGeom prst="rect">
            <a:avLst/>
          </a:prstGeom>
        </p:spPr>
      </p:pic>
    </p:spTree>
    <p:custDataLst>
      <p:tags r:id="rId1"/>
    </p:custDataLst>
    <p:extLst>
      <p:ext uri="{BB962C8B-B14F-4D97-AF65-F5344CB8AC3E}">
        <p14:creationId xmlns:p14="http://schemas.microsoft.com/office/powerpoint/2010/main" val="294392273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4007"/>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42898" y="76200"/>
            <a:ext cx="6002156"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Forecast Low Temperatures</a:t>
            </a:r>
            <a:endParaRPr lang="en-US"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4100" name="Picture 4" descr="J:\GIS_FOR_WX_STORY\GFE_Forecast_MinT\MinTempFcst_201512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70" y="914400"/>
            <a:ext cx="887505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612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91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51289" y="76200"/>
            <a:ext cx="6785384"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Forecast Santa Ana Wind Event</a:t>
            </a:r>
            <a:endParaRPr lang="en-US"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122" name="Picture 2" descr="J:\GIS_FOR_WX_STORY\GFE_Forecast_MaxGust\MaxGustFcst_201501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70" y="990600"/>
            <a:ext cx="8875059"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543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4007"/>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87153" y="2286000"/>
            <a:ext cx="7746160" cy="258532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EXAMPLES OF LOCAL NWS</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OBSERVED GIS GRAPHICS</a:t>
            </a:r>
          </a:p>
          <a:p>
            <a:pPr algn="ct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2663361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b="40909"/>
          <a:stretch/>
        </p:blipFill>
        <p:spPr>
          <a:xfrm>
            <a:off x="0" y="1828800"/>
            <a:ext cx="9067800" cy="2971800"/>
          </a:xfrm>
          <a:prstGeom prst="rect">
            <a:avLst/>
          </a:prstGeom>
        </p:spPr>
      </p:pic>
      <p:sp>
        <p:nvSpPr>
          <p:cNvPr id="5" name="Rectangle 4"/>
          <p:cNvSpPr/>
          <p:nvPr/>
        </p:nvSpPr>
        <p:spPr>
          <a:xfrm>
            <a:off x="-35860" y="0"/>
            <a:ext cx="9179859"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6755" y="41701"/>
            <a:ext cx="8170505"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Plotting Observed Rainfall Data</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TextBox 6"/>
          <p:cNvSpPr txBox="1"/>
          <p:nvPr/>
        </p:nvSpPr>
        <p:spPr>
          <a:xfrm>
            <a:off x="1143000" y="1205154"/>
            <a:ext cx="6472862" cy="400110"/>
          </a:xfrm>
          <a:prstGeom prst="rect">
            <a:avLst/>
          </a:prstGeom>
          <a:noFill/>
        </p:spPr>
        <p:txBody>
          <a:bodyPr wrap="none" rtlCol="0">
            <a:spAutoFit/>
          </a:bodyPr>
          <a:lstStyle/>
          <a:p>
            <a:r>
              <a:rPr lang="en-US" sz="2000" b="1" dirty="0" smtClean="0"/>
              <a:t>Variables used…Amount, LAT, and LON (format seen below)</a:t>
            </a:r>
            <a:endParaRPr lang="en-US" sz="2000" b="1" dirty="0"/>
          </a:p>
        </p:txBody>
      </p:sp>
      <p:sp>
        <p:nvSpPr>
          <p:cNvPr id="9" name="Down Arrow 8"/>
          <p:cNvSpPr/>
          <p:nvPr/>
        </p:nvSpPr>
        <p:spPr>
          <a:xfrm>
            <a:off x="5943600" y="1529959"/>
            <a:ext cx="242316" cy="26983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7086600" y="1547440"/>
            <a:ext cx="242316" cy="26983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44439" y="1529959"/>
            <a:ext cx="242316" cy="26983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4826000"/>
            <a:ext cx="9067800" cy="203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65931" y="5029200"/>
            <a:ext cx="7458067" cy="1661993"/>
          </a:xfrm>
          <a:prstGeom prst="rect">
            <a:avLst/>
          </a:prstGeom>
          <a:noFill/>
        </p:spPr>
        <p:txBody>
          <a:bodyPr wrap="none" rtlCol="0">
            <a:spAutoFit/>
          </a:bodyPr>
          <a:lstStyle/>
          <a:p>
            <a:r>
              <a:rPr lang="en-US" dirty="0" smtClean="0">
                <a:solidFill>
                  <a:schemeClr val="bg1"/>
                </a:solidFill>
              </a:rPr>
              <a:t>IDW interpolation  - Inverse distance weighting</a:t>
            </a:r>
          </a:p>
          <a:p>
            <a:endParaRPr lang="en-US" dirty="0" smtClean="0">
              <a:solidFill>
                <a:schemeClr val="bg1"/>
              </a:solidFill>
            </a:endParaRPr>
          </a:p>
          <a:p>
            <a:r>
              <a:rPr lang="en-US" sz="1600" dirty="0">
                <a:solidFill>
                  <a:schemeClr val="bg1"/>
                </a:solidFill>
              </a:rPr>
              <a:t>An interpolation technique that estimates cell values in a raster from a set of </a:t>
            </a:r>
            <a:endParaRPr lang="en-US" sz="1600" dirty="0" smtClean="0">
              <a:solidFill>
                <a:schemeClr val="bg1"/>
              </a:solidFill>
            </a:endParaRPr>
          </a:p>
          <a:p>
            <a:r>
              <a:rPr lang="en-US" sz="1600" dirty="0" smtClean="0">
                <a:solidFill>
                  <a:schemeClr val="bg1"/>
                </a:solidFill>
              </a:rPr>
              <a:t>sample </a:t>
            </a:r>
            <a:r>
              <a:rPr lang="en-US" sz="1600" dirty="0">
                <a:solidFill>
                  <a:schemeClr val="bg1"/>
                </a:solidFill>
              </a:rPr>
              <a:t>points that have been weighted so that the farther a sampled point is </a:t>
            </a:r>
            <a:endParaRPr lang="en-US" sz="1600" dirty="0" smtClean="0">
              <a:solidFill>
                <a:schemeClr val="bg1"/>
              </a:solidFill>
            </a:endParaRPr>
          </a:p>
          <a:p>
            <a:r>
              <a:rPr lang="en-US" sz="1600" dirty="0" smtClean="0">
                <a:solidFill>
                  <a:schemeClr val="bg1"/>
                </a:solidFill>
              </a:rPr>
              <a:t>from </a:t>
            </a:r>
            <a:r>
              <a:rPr lang="en-US" sz="1600" dirty="0">
                <a:solidFill>
                  <a:schemeClr val="bg1"/>
                </a:solidFill>
              </a:rPr>
              <a:t>the cell being evaluated, the less weight it has in the calculation of the cell's value.</a:t>
            </a:r>
          </a:p>
          <a:p>
            <a:endParaRPr lang="en-US" dirty="0">
              <a:solidFill>
                <a:schemeClr val="bg1"/>
              </a:solidFill>
            </a:endParaRPr>
          </a:p>
        </p:txBody>
      </p:sp>
    </p:spTree>
    <p:extLst>
      <p:ext uri="{BB962C8B-B14F-4D97-AF65-F5344CB8AC3E}">
        <p14:creationId xmlns:p14="http://schemas.microsoft.com/office/powerpoint/2010/main" val="33393955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70671" y="76200"/>
            <a:ext cx="7546618"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Example of Observed Precipitation</a:t>
            </a:r>
            <a:endParaRPr lang="en-US"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4" name="Picture 2" descr="C:\Users\sgx.forecaster\Desktop\ra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 y="1066800"/>
            <a:ext cx="9142858" cy="579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4706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james.a.thomas\Desktop\w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 y="428"/>
            <a:ext cx="9142858" cy="685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5243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sgx.forecaster\Desktop\lightn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143000"/>
            <a:ext cx="8221132"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3198" y="76200"/>
            <a:ext cx="8501558"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Example of Observed Lightning Density</a:t>
            </a:r>
            <a:endParaRPr lang="en-US"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220880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0"/>
            <a:ext cx="9144000" cy="6858000"/>
          </a:xfrm>
          <a:prstGeom prst="rect">
            <a:avLst/>
          </a:prstGeom>
          <a:gradFill flip="none" rotWithShape="1">
            <a:gsLst>
              <a:gs pos="0">
                <a:schemeClr val="tx1"/>
              </a:gs>
              <a:gs pos="55000">
                <a:schemeClr val="accent1">
                  <a:shade val="67500"/>
                  <a:satMod val="115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2700"/>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457200" y="403670"/>
            <a:ext cx="8305800" cy="13489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41416" y="403670"/>
            <a:ext cx="5137367" cy="144655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How Are These Maps</a:t>
            </a:r>
          </a:p>
          <a:p>
            <a:pPr algn="ctr"/>
            <a:r>
              <a:rPr lang="en-US"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Being Utilized?</a:t>
            </a:r>
            <a:endParaRPr lang="en-US"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TextBox 9"/>
          <p:cNvSpPr txBox="1"/>
          <p:nvPr/>
        </p:nvSpPr>
        <p:spPr>
          <a:xfrm>
            <a:off x="762000" y="2133600"/>
            <a:ext cx="6982104" cy="4401205"/>
          </a:xfrm>
          <a:prstGeom prst="rect">
            <a:avLst/>
          </a:prstGeom>
          <a:noFill/>
        </p:spPr>
        <p:txBody>
          <a:bodyPr wrap="none" rtlCol="0">
            <a:spAutoFit/>
          </a:bodyPr>
          <a:lstStyle/>
          <a:p>
            <a:r>
              <a:rPr lang="en-US" sz="2000" b="1" dirty="0" smtClean="0">
                <a:solidFill>
                  <a:schemeClr val="bg1"/>
                </a:solidFill>
              </a:rPr>
              <a:t>*Post as NWS Weather Story</a:t>
            </a:r>
          </a:p>
          <a:p>
            <a:r>
              <a:rPr lang="en-US" sz="2000" b="1" dirty="0">
                <a:solidFill>
                  <a:schemeClr val="bg1"/>
                </a:solidFill>
              </a:rPr>
              <a:t>	</a:t>
            </a:r>
            <a:r>
              <a:rPr lang="en-US" sz="2000" b="1" dirty="0" smtClean="0">
                <a:solidFill>
                  <a:srgbClr val="FFFF00"/>
                </a:solidFill>
              </a:rPr>
              <a:t>Audience: </a:t>
            </a:r>
            <a:r>
              <a:rPr lang="en-US" sz="2000" b="1" dirty="0" smtClean="0">
                <a:solidFill>
                  <a:schemeClr val="bg1"/>
                </a:solidFill>
              </a:rPr>
              <a:t>Public, Media, EMs</a:t>
            </a:r>
          </a:p>
          <a:p>
            <a:endParaRPr lang="en-US" sz="2000" b="1" dirty="0" smtClean="0">
              <a:solidFill>
                <a:schemeClr val="bg1"/>
              </a:solidFill>
            </a:endParaRPr>
          </a:p>
          <a:p>
            <a:endParaRPr lang="en-US" sz="2000" b="1" dirty="0">
              <a:solidFill>
                <a:schemeClr val="bg1"/>
              </a:solidFill>
            </a:endParaRPr>
          </a:p>
          <a:p>
            <a:r>
              <a:rPr lang="en-US" sz="2000" b="1" dirty="0" smtClean="0">
                <a:solidFill>
                  <a:schemeClr val="bg1"/>
                </a:solidFill>
              </a:rPr>
              <a:t>*Post to NWS Social Media Sites including Facebook and Twitter</a:t>
            </a:r>
          </a:p>
          <a:p>
            <a:r>
              <a:rPr lang="en-US" sz="2000" b="1" dirty="0">
                <a:solidFill>
                  <a:schemeClr val="bg1"/>
                </a:solidFill>
              </a:rPr>
              <a:t> </a:t>
            </a:r>
            <a:r>
              <a:rPr lang="en-US" sz="2000" b="1" dirty="0" smtClean="0">
                <a:solidFill>
                  <a:schemeClr val="bg1"/>
                </a:solidFill>
              </a:rPr>
              <a:t>                </a:t>
            </a:r>
            <a:r>
              <a:rPr lang="en-US" sz="2000" b="1" dirty="0" smtClean="0">
                <a:solidFill>
                  <a:srgbClr val="FFFF00"/>
                </a:solidFill>
              </a:rPr>
              <a:t>Audience: </a:t>
            </a:r>
            <a:r>
              <a:rPr lang="en-US" sz="2000" b="1" dirty="0" smtClean="0">
                <a:solidFill>
                  <a:schemeClr val="bg1"/>
                </a:solidFill>
              </a:rPr>
              <a:t>Public, Media</a:t>
            </a:r>
          </a:p>
          <a:p>
            <a:endParaRPr lang="en-US" sz="2000" b="1" dirty="0" smtClean="0">
              <a:solidFill>
                <a:schemeClr val="bg1"/>
              </a:solidFill>
            </a:endParaRPr>
          </a:p>
          <a:p>
            <a:endParaRPr lang="en-US" sz="2000" b="1" dirty="0">
              <a:solidFill>
                <a:schemeClr val="bg1"/>
              </a:solidFill>
            </a:endParaRPr>
          </a:p>
          <a:p>
            <a:r>
              <a:rPr lang="en-US" sz="2000" b="1" dirty="0" smtClean="0">
                <a:solidFill>
                  <a:schemeClr val="bg1"/>
                </a:solidFill>
              </a:rPr>
              <a:t>*Attach to Partners email</a:t>
            </a:r>
          </a:p>
          <a:p>
            <a:r>
              <a:rPr lang="en-US" sz="2000" b="1" dirty="0">
                <a:solidFill>
                  <a:schemeClr val="bg1"/>
                </a:solidFill>
              </a:rPr>
              <a:t>	</a:t>
            </a:r>
            <a:r>
              <a:rPr lang="en-US" sz="2000" b="1" dirty="0" smtClean="0">
                <a:solidFill>
                  <a:srgbClr val="FFFF00"/>
                </a:solidFill>
              </a:rPr>
              <a:t>Audience: </a:t>
            </a:r>
            <a:r>
              <a:rPr lang="en-US" sz="2000" b="1" dirty="0" smtClean="0">
                <a:solidFill>
                  <a:schemeClr val="bg1"/>
                </a:solidFill>
              </a:rPr>
              <a:t>Media, EMs</a:t>
            </a:r>
          </a:p>
          <a:p>
            <a:endParaRPr lang="en-US" sz="2000" b="1" dirty="0" smtClean="0">
              <a:solidFill>
                <a:schemeClr val="bg1"/>
              </a:solidFill>
            </a:endParaRPr>
          </a:p>
          <a:p>
            <a:endParaRPr lang="en-US" sz="2000" b="1" dirty="0">
              <a:solidFill>
                <a:schemeClr val="bg1"/>
              </a:solidFill>
            </a:endParaRPr>
          </a:p>
          <a:p>
            <a:r>
              <a:rPr lang="en-US" sz="2000" b="1" dirty="0" smtClean="0">
                <a:solidFill>
                  <a:schemeClr val="bg1"/>
                </a:solidFill>
              </a:rPr>
              <a:t>*Featured in NWS U-tube briefing videos</a:t>
            </a:r>
          </a:p>
          <a:p>
            <a:r>
              <a:rPr lang="en-US" sz="2000" b="1" dirty="0">
                <a:solidFill>
                  <a:schemeClr val="bg1"/>
                </a:solidFill>
              </a:rPr>
              <a:t>	</a:t>
            </a:r>
            <a:r>
              <a:rPr lang="en-US" sz="2000" b="1" dirty="0" smtClean="0">
                <a:solidFill>
                  <a:srgbClr val="FFFF00"/>
                </a:solidFill>
              </a:rPr>
              <a:t>Audience: </a:t>
            </a:r>
            <a:r>
              <a:rPr lang="en-US" sz="2000" b="1" dirty="0" smtClean="0">
                <a:solidFill>
                  <a:schemeClr val="bg1"/>
                </a:solidFill>
              </a:rPr>
              <a:t>Public, Media, EMs</a:t>
            </a:r>
            <a:endParaRPr lang="en-US" sz="2000" b="1" dirty="0">
              <a:solidFill>
                <a:schemeClr val="bg1"/>
              </a:solidFill>
            </a:endParaRPr>
          </a:p>
        </p:txBody>
      </p:sp>
      <p:pic>
        <p:nvPicPr>
          <p:cNvPr id="11" name="Content Placeholder 10"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8800" y="4267200"/>
            <a:ext cx="3347691" cy="2196126"/>
          </a:xfrm>
        </p:spPr>
      </p:pic>
    </p:spTree>
    <p:extLst>
      <p:ext uri="{BB962C8B-B14F-4D97-AF65-F5344CB8AC3E}">
        <p14:creationId xmlns:p14="http://schemas.microsoft.com/office/powerpoint/2010/main" val="3670195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D" val="283"/>
  <p:tag name="ELAPSEDTIME" val="20.4"/>
  <p:tag name="ANNOTATION_COUNT" val="0"/>
  <p:tag name="ARTICULATE_SLIDE_GUID" val="1ca00bde-9381-4cc2-a318-a3f9468d625c"/>
  <p:tag name="ARTICULATE_SLIDE_NAV" val="1"/>
</p:tagLst>
</file>

<file path=ppt/tags/tag10.xml><?xml version="1.0" encoding="utf-8"?>
<p:tagLst xmlns:a="http://schemas.openxmlformats.org/drawingml/2006/main" xmlns:r="http://schemas.openxmlformats.org/officeDocument/2006/relationships" xmlns:p="http://schemas.openxmlformats.org/presentationml/2006/main">
  <p:tag name="AUDIO_ID" val="291"/>
  <p:tag name="ELAPSEDTIME" val="31.4"/>
  <p:tag name="ANNOTATION_COUNT" val="0"/>
  <p:tag name="ARTICULATE_SLIDE_GUID" val="9549a727-5c8b-43ae-b12f-4d04c857c5c4"/>
  <p:tag name="ARTICULATE_SLIDE_NAV" val="6"/>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HWXebmMg_files\slide0001_image001.jpg"/>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WYbVOr9c_files\slide0001_image001.jpg"/>
</p:tagLst>
</file>

<file path=ppt/tags/tag13.xml><?xml version="1.0" encoding="utf-8"?>
<p:tagLst xmlns:a="http://schemas.openxmlformats.org/drawingml/2006/main" xmlns:r="http://schemas.openxmlformats.org/officeDocument/2006/relationships" xmlns:p="http://schemas.openxmlformats.org/presentationml/2006/main">
  <p:tag name="AUDIO_ID" val="256"/>
  <p:tag name="ELAPSEDTIME" val="44.3"/>
  <p:tag name="ANNOTATION_COUNT" val="0"/>
  <p:tag name="ARTICULATE_SLIDE_GUID" val="22935af4-e468-4ff4-a4ea-5331a67d5131"/>
  <p:tag name="ARTICULATE_SLIDE_NAV" val="7"/>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q9bd6v1Q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UDIO_ID" val="336"/>
  <p:tag name="ELAPSEDTIME" val="21.5"/>
  <p:tag name="ANNOTATION_COUNT" val="0"/>
  <p:tag name="ARTICULATE_SLIDE_GUID" val="0b8f3006-19b9-4438-b748-12e515ad3a96"/>
  <p:tag name="ARTICULATE_SLIDE_NAV" val="131"/>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xml><?xml version="1.0" encoding="utf-8"?>
<p:tagLst xmlns:a="http://schemas.openxmlformats.org/drawingml/2006/main" xmlns:r="http://schemas.openxmlformats.org/officeDocument/2006/relationships" xmlns:p="http://schemas.openxmlformats.org/presentationml/2006/main">
  <p:tag name="AUDIO_ID" val="381"/>
  <p:tag name="ELAPSEDTIME" val="13.2"/>
  <p:tag name="ANNOTATION_COUNT" val="0"/>
  <p:tag name="ARTICULATE_SLIDE_GUID" val="905173ec-d622-44c9-9c77-0c6474eeb656"/>
  <p:tag name="ARTICULATE_SLIDE_NAV" val="141"/>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m1Qib4yF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VihsAHcQ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AUDIO_ID" val="343"/>
  <p:tag name="ELAPSEDTIME" val="11.2"/>
  <p:tag name="ANNOTATION_COUNT" val="0"/>
  <p:tag name="ARTICULATE_SLIDE_GUID" val="544c3c83-1ab2-4a81-a44b-050a65804008"/>
  <p:tag name="ARTICULATE_SLIDE_NAV" val="138"/>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iJqBWv6I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xml><?xml version="1.0" encoding="utf-8"?>
<p:tagLst xmlns:a="http://schemas.openxmlformats.org/drawingml/2006/main" xmlns:r="http://schemas.openxmlformats.org/officeDocument/2006/relationships" xmlns:p="http://schemas.openxmlformats.org/presentationml/2006/main">
  <p:tag name="AUDIO_ID" val="414"/>
  <p:tag name="ELAPSEDTIME" val="17.9"/>
  <p:tag name="ANNOTATION_COUNT" val="0"/>
  <p:tag name="ARTICULATE_SLIDE_GUID" val="e4f4d004-6c30-4a34-a031-f978d33c6656"/>
  <p:tag name="ARTICULATE_SLIDE_NAV" val="139"/>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10yiI2YH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OM3X1m7f_files\slide0001_image001.jp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UDIO_ID" val="383"/>
  <p:tag name="ELAPSEDTIME" val="44.7"/>
  <p:tag name="ANNOTATION_COUNT" val="0"/>
  <p:tag name="ARTICULATE_SLIDE_GUID" val="e108a6f4-be5f-4b29-9aa4-9411e3000edf"/>
  <p:tag name="ARTICULATE_SLIDE_NAV" val="3"/>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TUWYkHWg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gx.forecaster\AppData\Local\Temp\1\articulate\presenter\imgtemp\WYbVOr9c_files\slide0001_image001.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8F50FB7AE94442BD2F58823DF1C488" ma:contentTypeVersion="26" ma:contentTypeDescription="Create a new document." ma:contentTypeScope="" ma:versionID="211664207a9508d60ec36b0a2d526f44">
  <xsd:schema xmlns:xsd="http://www.w3.org/2001/XMLSchema" xmlns:xs="http://www.w3.org/2001/XMLSchema" xmlns:p="http://schemas.microsoft.com/office/2006/metadata/properties" xmlns:ns1="http://schemas.microsoft.com/sharepoint/v3" xmlns:ns2="952e4a77-dc0d-44ec-b9c4-c6831493c744" xmlns:ns3="dee199bb-2399-40a9-a792-be83fef8cb8b" targetNamespace="http://schemas.microsoft.com/office/2006/metadata/properties" ma:root="true" ma:fieldsID="fbb7bd6203a9efea2452b6c07e6a1e4f" ns1:_="" ns2:_="" ns3:_="">
    <xsd:import namespace="http://schemas.microsoft.com/sharepoint/v3"/>
    <xsd:import namespace="952e4a77-dc0d-44ec-b9c4-c6831493c744"/>
    <xsd:import namespace="dee199bb-2399-40a9-a792-be83fef8cb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Location" minOccurs="0"/>
                <xsd:element ref="ns3:MediaServiceOCR" minOccurs="0"/>
                <xsd:element ref="ns3:MediaLengthInSeconds"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element name="_dlc_Exempt" ma:index="21" nillable="true" ma:displayName="Exempt from Policy" ma:hidden="true" ma:internalName="_dlc_Exempt" ma:readOnly="true">
      <xsd:simpleType>
        <xsd:restriction base="dms:Unknown"/>
      </xsd:simpleType>
    </xsd:element>
    <xsd:element name="_dlc_ExpireDateSaved" ma:index="22" nillable="true" ma:displayName="Original Expiration Date" ma:hidden="true" ma:internalName="_dlc_ExpireDateSaved" ma:readOnly="true">
      <xsd:simpleType>
        <xsd:restriction base="dms:DateTime"/>
      </xsd:simpleType>
    </xsd:element>
    <xsd:element name="_dlc_ExpireDate" ma:index="23"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52e4a77-dc0d-44ec-b9c4-c6831493c7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e199bb-2399-40a9-a792-be83fef8cb8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Document</p:Name>
  <p:Description/>
  <p:Statement/>
  <p:PolicyItems>
    <p:PolicyItem featureId="Microsoft.Office.RecordsManagement.PolicyFeatures.Expiration" staticId="0x010100498F50FB7AE94442BD2F58823DF1C488|-51046458" UniqueId="008d6ad6-60c2-4f45-ade4-6a56095fc379">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61</number>
                  <property>Created</property>
                  <propertyId>8c06beca-0777-48f7-91c7-6da68bc07b69</propertyId>
                  <period>days</period>
                </formula>
                <action type="action" id="Microsoft.Office.RecordsManagement.PolicyFeatures.Expiration.Action.MoveToRecycleBin"/>
              </data>
            </stages>
          </Schedule>
        </Schedules>
      </p:CustomData>
    </p:PolicyItem>
  </p:PolicyItems>
</p:Policy>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ExpireDate xmlns="http://schemas.microsoft.com/sharepoint/v3">2022-03-13T23:57:42+00:00</_dlc_ExpireDat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E81448D-6D4E-437C-AEC6-7EF25988C7BD}"/>
</file>

<file path=customXml/itemProps2.xml><?xml version="1.0" encoding="utf-8"?>
<ds:datastoreItem xmlns:ds="http://schemas.openxmlformats.org/officeDocument/2006/customXml" ds:itemID="{25D81A04-7CF5-4185-AEC7-A0D53EA5BD5E}"/>
</file>

<file path=customXml/itemProps3.xml><?xml version="1.0" encoding="utf-8"?>
<ds:datastoreItem xmlns:ds="http://schemas.openxmlformats.org/officeDocument/2006/customXml" ds:itemID="{92E19C55-1E0D-4E3A-8CCA-2AAC5AC3C21E}"/>
</file>

<file path=customXml/itemProps4.xml><?xml version="1.0" encoding="utf-8"?>
<ds:datastoreItem xmlns:ds="http://schemas.openxmlformats.org/officeDocument/2006/customXml" ds:itemID="{E7380F9E-6303-4731-9A4C-F96C0803A7BA}"/>
</file>

<file path=docProps/app.xml><?xml version="1.0" encoding="utf-8"?>
<Properties xmlns="http://schemas.openxmlformats.org/officeDocument/2006/extended-properties" xmlns:vt="http://schemas.openxmlformats.org/officeDocument/2006/docPropsVTypes">
  <TotalTime>3668</TotalTime>
  <Words>1700</Words>
  <Application>Microsoft Office PowerPoint</Application>
  <PresentationFormat>On-screen Show (4:3)</PresentationFormat>
  <Paragraphs>302</Paragraphs>
  <Slides>97</Slides>
  <Notes>19</Notes>
  <HiddenSlides>15</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National Weather Service  San Diego</vt:lpstr>
      <vt:lpstr>NWS San Diego Forecasts, Warnings and Impact Decision Support Services</vt:lpstr>
      <vt:lpstr>PowerPoint Presentation</vt:lpstr>
      <vt:lpstr>   NWS - Nationwide</vt:lpstr>
      <vt:lpstr>NWS SGX  Service Area</vt:lpstr>
      <vt:lpstr>San Diego County New boundary/zones using GIS</vt:lpstr>
      <vt:lpstr>PowerPoint Presentation</vt:lpstr>
      <vt:lpstr>Operations Floor</vt:lpstr>
      <vt:lpstr>View of operations Situational awareness</vt:lpstr>
      <vt:lpstr>Point and Click Forecast weather.gov/sandiego</vt:lpstr>
      <vt:lpstr>Point and Click forecast</vt:lpstr>
      <vt:lpstr>NWS webpage - Hourly Graphs</vt:lpstr>
      <vt:lpstr>Hourly Forecast Table</vt:lpstr>
      <vt:lpstr>Planning Forecast Table</vt:lpstr>
      <vt:lpstr>Observations, forecasts and graphics preview/weather.gov/edd/</vt:lpstr>
      <vt:lpstr>Recreation Page http://www.wrh.noaa.gov/wrh/rec/?wfo=sgx</vt:lpstr>
      <vt:lpstr>Beach Forecast Page http://www.weather.gov/beach/sgx</vt:lpstr>
      <vt:lpstr>Transportation hazard page http://www.wrh.noaa.gov/wrh/travel/?wfo=sgx</vt:lpstr>
      <vt:lpstr>Impacts Graphics  www.crh.noaa.gov/crh/?n=impact</vt:lpstr>
      <vt:lpstr>https://nwschat.weather.gov/live  Chat with forecaster and follow weather  </vt:lpstr>
      <vt:lpstr>NWS Digital Forecast Database digital.weather.gov</vt:lpstr>
      <vt:lpstr>What is NDFD?</vt:lpstr>
      <vt:lpstr>Submit Reports weather.gov/SanDiego</vt:lpstr>
      <vt:lpstr>Spotter Reporting form</vt:lpstr>
      <vt:lpstr>Western Region  2.5 km Forecast GIS Shapefile Service</vt:lpstr>
      <vt:lpstr>Western Region  2.5 km Forecast GIS Shapefile Service</vt:lpstr>
      <vt:lpstr>Use of WR GIS Shapefile Service for Wildfire Decision Support</vt:lpstr>
      <vt:lpstr>PowerPoint Presentation</vt:lpstr>
      <vt:lpstr>PowerPoint Presentation</vt:lpstr>
      <vt:lpstr>  National Weather Service    Weather and Hazards Data Viewer</vt:lpstr>
      <vt:lpstr>PowerPoint Presentation</vt:lpstr>
      <vt:lpstr>Types of Services for Partners</vt:lpstr>
      <vt:lpstr>iNWS push notification</vt:lpstr>
      <vt:lpstr>Notification Text and Email Alerts</vt:lpstr>
      <vt:lpstr>Gridded Forecasts from NWS How we make the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Weather Observations Poinsettia Fire observations May 14</vt:lpstr>
      <vt:lpstr>Wind May 15</vt:lpstr>
      <vt:lpstr>May 15 at 1 pm Cocos Fire</vt:lpstr>
      <vt:lpstr>645 am August 20, 2014</vt:lpstr>
      <vt:lpstr>PowerPoint Presentation</vt:lpstr>
      <vt:lpstr>6 hour lightning plot</vt:lpstr>
      <vt:lpstr>6 hour lightning plot</vt:lpstr>
      <vt:lpstr>Significant Lightning     Potential </vt:lpstr>
      <vt:lpstr> Flash Flood and Severe Warnings  </vt:lpstr>
      <vt:lpstr>Main Surge Flash Flood Watches August 2, 2014</vt:lpstr>
      <vt:lpstr>PowerPoint Presentation</vt:lpstr>
      <vt:lpstr>Spot Forecast Page</vt:lpstr>
      <vt:lpstr>Submitting Call 24/7  858-675-8711 (8707)</vt:lpstr>
      <vt:lpstr>Spot Forecast  weather.gov/fire  </vt:lpstr>
      <vt:lpstr>All in one fire information</vt:lpstr>
      <vt:lpstr>Hourly model output example numerical weather prediction</vt:lpstr>
      <vt:lpstr>Hourly WRF Output Example</vt:lpstr>
      <vt:lpstr>Hourly WRF Output Example</vt:lpstr>
      <vt:lpstr>nowCOAST</vt:lpstr>
      <vt:lpstr>nowCOAST Map Services</vt:lpstr>
      <vt:lpstr>PowerPoint Presentation</vt:lpstr>
      <vt:lpstr>PowerPoint Presentation</vt:lpstr>
      <vt:lpstr>PowerPoint Presentation</vt:lpstr>
      <vt:lpstr>NWS River Forecasts</vt:lpstr>
      <vt:lpstr>NWS River Forecasts</vt:lpstr>
      <vt:lpstr>NWS ESRI Story Map Sample</vt:lpstr>
      <vt:lpstr>Creating ESRI Story Maps</vt:lpstr>
      <vt:lpstr>Story Map Apps</vt:lpstr>
      <vt:lpstr>NOAA GeoPlatform</vt:lpstr>
      <vt:lpstr>Historic Hurricane Tracks</vt:lpstr>
      <vt:lpstr>Snow – National Operational Hydrologic Remote Sensing Center (NOHRSC)</vt:lpstr>
      <vt:lpstr>Links</vt:lpstr>
      <vt:lpstr>In Summary</vt:lpstr>
      <vt:lpstr>PowerPoint Presentation</vt:lpstr>
      <vt:lpstr>Weather Story Images –  Prior To and During Storms</vt:lpstr>
      <vt:lpstr>PowerPoint Presentation</vt:lpstr>
      <vt:lpstr>PowerPoint Presentation</vt:lpstr>
      <vt:lpstr>“Live” GoToWebinar Briefings</vt:lpstr>
      <vt:lpstr>PowerPoint Presentation</vt:lpstr>
      <vt:lpstr>Mobile Webpage</vt:lpstr>
      <vt:lpstr>Twitter</vt:lpstr>
      <vt:lpstr>PowerPoint Presentation</vt:lpstr>
      <vt:lpstr>NWS Alert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A.. Thomas</dc:creator>
  <cp:lastModifiedBy>Alexander Tardy</cp:lastModifiedBy>
  <cp:revision>79</cp:revision>
  <dcterms:created xsi:type="dcterms:W3CDTF">2016-03-25T23:18:26Z</dcterms:created>
  <dcterms:modified xsi:type="dcterms:W3CDTF">2016-04-13T06:00:12Z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0x010100498F50FB7AE94442BD2F58823DF1C488|-51046458</vt:lpwstr>
  </property>
  <property fmtid="{D5CDD505-2E9C-101B-9397-08002B2CF9AE}" pid="3" name="ContentTypeId">
    <vt:lpwstr>0x010100498F50FB7AE94442BD2F58823DF1C488</vt:lpwstr>
  </property>
  <property fmtid="{D5CDD505-2E9C-101B-9397-08002B2CF9AE}" pid="4" name="ItemRetentionFormula">
    <vt:lpwstr>&lt;formula id="Microsoft.Office.RecordsManagement.PolicyFeatures.Expiration.Formula.BuiltIn"&gt;&lt;number&gt;61&lt;/number&gt;&lt;property&gt;Created&lt;/property&gt;&lt;propertyId&gt;8c06beca-0777-48f7-91c7-6da68bc07b69&lt;/propertyId&gt;&lt;period&gt;days&lt;/period&gt;&lt;/formula&gt;</vt:lpwstr>
  </property>
</Properties>
</file>