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56" r:id="rId2"/>
    <p:sldId id="259" r:id="rId3"/>
    <p:sldId id="286" r:id="rId4"/>
    <p:sldId id="260" r:id="rId5"/>
    <p:sldId id="261" r:id="rId6"/>
    <p:sldId id="262" r:id="rId7"/>
    <p:sldId id="265" r:id="rId8"/>
    <p:sldId id="264" r:id="rId9"/>
    <p:sldId id="268" r:id="rId10"/>
    <p:sldId id="269" r:id="rId11"/>
    <p:sldId id="270" r:id="rId12"/>
    <p:sldId id="285" r:id="rId13"/>
    <p:sldId id="289" r:id="rId14"/>
    <p:sldId id="290" r:id="rId15"/>
    <p:sldId id="291" r:id="rId16"/>
    <p:sldId id="292" r:id="rId17"/>
    <p:sldId id="293" r:id="rId18"/>
    <p:sldId id="271" r:id="rId19"/>
    <p:sldId id="272" r:id="rId20"/>
    <p:sldId id="288" r:id="rId21"/>
    <p:sldId id="287" r:id="rId22"/>
    <p:sldId id="273" r:id="rId23"/>
    <p:sldId id="274" r:id="rId24"/>
    <p:sldId id="275" r:id="rId25"/>
    <p:sldId id="278" r:id="rId26"/>
    <p:sldId id="279" r:id="rId27"/>
    <p:sldId id="280" r:id="rId28"/>
    <p:sldId id="284" r:id="rId29"/>
    <p:sldId id="281" r:id="rId30"/>
    <p:sldId id="277" r:id="rId31"/>
    <p:sldId id="282" r:id="rId32"/>
    <p:sldId id="296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FF9966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A3D0-D538-4ABB-97C4-7FE8AE80C3F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4DCA2-FF1C-4401-AEBD-B62B15CA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1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CA2-FF1C-4401-AEBD-B62B15CA48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CA2-FF1C-4401-AEBD-B62B15CA48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CA2-FF1C-4401-AEBD-B62B15CA48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CA2-FF1C-4401-AEBD-B62B15CA48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CA2-FF1C-4401-AEBD-B62B15CA48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CA2-FF1C-4401-AEBD-B62B15CA48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6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4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0">
              <a:srgbClr val="00206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9D757-A5C7-47C5-9AC6-B55E50E4A38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FF43-D349-4312-AB91-22FA27B3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75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hyperlink" Target="http://www.sdcountyemergency.com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96" y="296553"/>
            <a:ext cx="6407004" cy="62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(Data) </a:t>
            </a:r>
            <a:r>
              <a:rPr lang="en-US" sz="4000" u="sng" dirty="0" smtClean="0"/>
              <a:t>L</a:t>
            </a:r>
            <a:r>
              <a:rPr lang="en-US" sz="4000" dirty="0" smtClean="0"/>
              <a:t>ibrary</a:t>
            </a:r>
            <a:endParaRPr lang="en-US" sz="4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63" y="1371600"/>
            <a:ext cx="2127414" cy="396239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40521" y="2973936"/>
            <a:ext cx="762000" cy="25210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0521" y="3646214"/>
            <a:ext cx="762000" cy="25210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301" y="1372648"/>
            <a:ext cx="6577149" cy="3202576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40521" y="3220342"/>
            <a:ext cx="762000" cy="25210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193" y="1075625"/>
            <a:ext cx="3673440" cy="539327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58028" y="1268900"/>
            <a:ext cx="4541055" cy="41549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Administrative </a:t>
            </a:r>
            <a:r>
              <a:rPr lang="en-US" sz="2400" dirty="0" smtClean="0"/>
              <a:t>Borders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Critical </a:t>
            </a:r>
            <a:r>
              <a:rPr lang="en-US" sz="2400" dirty="0"/>
              <a:t>Infrastructure Key Resources (</a:t>
            </a:r>
            <a:r>
              <a:rPr lang="en-US" sz="2400" dirty="0" smtClean="0"/>
              <a:t>CIKR)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Flood Hazard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Geological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Medical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Operational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Pre-Plans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Weather</a:t>
            </a:r>
            <a:endParaRPr lang="en-US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028" y="1749669"/>
            <a:ext cx="6439187" cy="325719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6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  <p:bldP spid="9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Technology </a:t>
            </a:r>
            <a:r>
              <a:rPr lang="en-US" sz="4000" dirty="0" smtClean="0"/>
              <a:t>Platform</a:t>
            </a:r>
            <a:endParaRPr lang="en-US" sz="4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2" y="838200"/>
            <a:ext cx="8951331" cy="555405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2" y="1782551"/>
            <a:ext cx="4291837" cy="419096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122797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Optimized for massive amount of hits.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9694" y="4802351"/>
            <a:ext cx="4695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Emergency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Map…</a:t>
            </a:r>
          </a:p>
          <a:p>
            <a:r>
              <a:rPr lang="en-US" sz="2400" i="1" dirty="0" smtClean="0"/>
              <a:t>10 </a:t>
            </a:r>
            <a:r>
              <a:rPr lang="en-US" sz="2400" i="1" dirty="0"/>
              <a:t>million </a:t>
            </a:r>
            <a:r>
              <a:rPr lang="en-US" sz="2400" i="1" dirty="0" smtClean="0"/>
              <a:t>hits</a:t>
            </a:r>
          </a:p>
          <a:p>
            <a:r>
              <a:rPr lang="en-US" sz="2400" i="1" dirty="0" smtClean="0"/>
              <a:t>750,000 </a:t>
            </a:r>
            <a:r>
              <a:rPr lang="en-US" sz="2400" i="1" dirty="0"/>
              <a:t>unique </a:t>
            </a:r>
            <a:r>
              <a:rPr lang="en-US" sz="2400" i="1" dirty="0" smtClean="0"/>
              <a:t>views</a:t>
            </a:r>
          </a:p>
          <a:p>
            <a:r>
              <a:rPr lang="en-US" sz="2400" i="1" dirty="0" smtClean="0"/>
              <a:t>In </a:t>
            </a:r>
            <a:r>
              <a:rPr lang="en-US" sz="2400" i="1" dirty="0"/>
              <a:t>one day!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311" y="1868848"/>
            <a:ext cx="1653629" cy="29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How To Join SanMAPS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77477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You must have an Organizational AGOL Account</a:t>
            </a:r>
          </a:p>
          <a:p>
            <a:pPr algn="ctr"/>
            <a:r>
              <a:rPr lang="en-US" sz="2800" i="1" dirty="0" smtClean="0"/>
              <a:t>(not a Public </a:t>
            </a:r>
            <a:r>
              <a:rPr lang="en-US" sz="2800" i="1" dirty="0"/>
              <a:t>A</a:t>
            </a:r>
            <a:r>
              <a:rPr lang="en-US" sz="2800" i="1" dirty="0" smtClean="0"/>
              <a:t>ccount)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0" y="2554884"/>
            <a:ext cx="914399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Login in to AGOL at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4000" u="sng" dirty="0" smtClean="0">
                <a:hlinkClick r:id="rId3"/>
              </a:rPr>
              <a:t>www.arcgis.com</a:t>
            </a:r>
            <a:endParaRPr lang="en-US" sz="4000" u="sng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98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How To Join SanMAPS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77477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You must have an Organizational AGOL Account</a:t>
            </a:r>
          </a:p>
          <a:p>
            <a:pPr algn="ctr"/>
            <a:r>
              <a:rPr lang="en-US" sz="2800" i="1" dirty="0" smtClean="0"/>
              <a:t>(not a Public </a:t>
            </a:r>
            <a:r>
              <a:rPr lang="en-US" sz="2800" i="1" dirty="0"/>
              <a:t>A</a:t>
            </a:r>
            <a:r>
              <a:rPr lang="en-US" sz="2800" i="1" dirty="0" smtClean="0"/>
              <a:t>ccount)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341832" y="1828492"/>
            <a:ext cx="7836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Go to “Groups”</a:t>
            </a:r>
          </a:p>
        </p:txBody>
      </p:sp>
      <p:pic>
        <p:nvPicPr>
          <p:cNvPr id="1027" name="Picture 2" descr="image00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376" y="2382238"/>
            <a:ext cx="8443245" cy="34868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How To Join SanMAPS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77477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You must have an Organizational AGOL Account</a:t>
            </a:r>
          </a:p>
          <a:p>
            <a:pPr algn="ctr"/>
            <a:r>
              <a:rPr lang="en-US" sz="2800" i="1" dirty="0" smtClean="0"/>
              <a:t>(not a Public </a:t>
            </a:r>
            <a:r>
              <a:rPr lang="en-US" sz="2800" i="1" dirty="0"/>
              <a:t>A</a:t>
            </a:r>
            <a:r>
              <a:rPr lang="en-US" sz="2800" i="1" dirty="0" smtClean="0"/>
              <a:t>ccount)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341832" y="1828492"/>
            <a:ext cx="8665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 Search Box, type “</a:t>
            </a:r>
            <a:r>
              <a:rPr lang="en-US" sz="2400" dirty="0" err="1"/>
              <a:t>SanMAPS</a:t>
            </a:r>
            <a:r>
              <a:rPr lang="en-US" sz="2400" dirty="0"/>
              <a:t>” and select “Search for Groups”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60" y="2558424"/>
            <a:ext cx="8951678" cy="26299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400658" y="2558424"/>
            <a:ext cx="1512606" cy="4069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00658" y="4728731"/>
            <a:ext cx="1512606" cy="4069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7979636" y="2965391"/>
            <a:ext cx="354650" cy="1763340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How To Join SanMAPS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77477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You must have an Organizational AGOL Account</a:t>
            </a:r>
          </a:p>
          <a:p>
            <a:pPr algn="ctr"/>
            <a:r>
              <a:rPr lang="en-US" sz="2800" i="1" dirty="0" smtClean="0"/>
              <a:t>(not a Public </a:t>
            </a:r>
            <a:r>
              <a:rPr lang="en-US" sz="2800" i="1" dirty="0"/>
              <a:t>A</a:t>
            </a:r>
            <a:r>
              <a:rPr lang="en-US" sz="2800" i="1" dirty="0" smtClean="0"/>
              <a:t>ccount)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341832" y="1828492"/>
            <a:ext cx="8451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 </a:t>
            </a:r>
            <a:r>
              <a:rPr lang="en-US" sz="2400" dirty="0" smtClean="0"/>
              <a:t>to “</a:t>
            </a:r>
            <a:r>
              <a:rPr lang="en-US" sz="2400" b="1" i="1" dirty="0" err="1" smtClean="0"/>
              <a:t>SanMAPS</a:t>
            </a:r>
            <a:r>
              <a:rPr lang="en-US" sz="2400" b="1" i="1" dirty="0" smtClean="0"/>
              <a:t> </a:t>
            </a:r>
            <a:r>
              <a:rPr lang="en-US" sz="2400" b="1" i="1" dirty="0"/>
              <a:t>Regional User Group – </a:t>
            </a:r>
            <a:r>
              <a:rPr lang="en-US" sz="2400" b="1" i="1" dirty="0" smtClean="0"/>
              <a:t>SD Multiple Agency Public Safety Services</a:t>
            </a:r>
            <a:r>
              <a:rPr lang="en-US" sz="2400" dirty="0" smtClean="0"/>
              <a:t>”, and click the </a:t>
            </a:r>
            <a:r>
              <a:rPr lang="en-US" sz="2400" dirty="0"/>
              <a:t>icon.</a:t>
            </a:r>
            <a:endParaRPr lang="en-US" sz="2400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17" y="2753495"/>
            <a:ext cx="8072218" cy="329622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486826" y="3888339"/>
            <a:ext cx="6117009" cy="828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1833" y="3641936"/>
            <a:ext cx="1965532" cy="5284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How To Join SanMAPS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77477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You must have an Organizational AGOL Account</a:t>
            </a:r>
          </a:p>
          <a:p>
            <a:pPr algn="ctr"/>
            <a:r>
              <a:rPr lang="en-US" sz="2800" i="1" dirty="0" smtClean="0"/>
              <a:t>(not a Public </a:t>
            </a:r>
            <a:r>
              <a:rPr lang="en-US" sz="2800" i="1" dirty="0"/>
              <a:t>A</a:t>
            </a:r>
            <a:r>
              <a:rPr lang="en-US" sz="2800" i="1" dirty="0" smtClean="0"/>
              <a:t>ccount)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341832" y="1828492"/>
            <a:ext cx="7836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Click “JOIN THIS GROUP”</a:t>
            </a:r>
          </a:p>
        </p:txBody>
      </p:sp>
      <p:pic>
        <p:nvPicPr>
          <p:cNvPr id="4098" name="Picture 5" descr="image01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915" y="2409915"/>
            <a:ext cx="8802168" cy="26860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How To Join SanMAPS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77477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You must have an Organizational AGOL Account</a:t>
            </a:r>
          </a:p>
          <a:p>
            <a:pPr algn="ctr"/>
            <a:r>
              <a:rPr lang="en-US" sz="2800" i="1" dirty="0" smtClean="0"/>
              <a:t>(not a Public </a:t>
            </a:r>
            <a:r>
              <a:rPr lang="en-US" sz="2800" i="1" dirty="0"/>
              <a:t>A</a:t>
            </a:r>
            <a:r>
              <a:rPr lang="en-US" sz="2800" i="1" dirty="0" smtClean="0"/>
              <a:t>ccount)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341832" y="1828492"/>
            <a:ext cx="7836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Click “SUBMIT REQUEST”</a:t>
            </a:r>
          </a:p>
        </p:txBody>
      </p:sp>
      <p:pic>
        <p:nvPicPr>
          <p:cNvPr id="5122" name="Picture 6" descr="image0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9267" y="2740429"/>
            <a:ext cx="4845464" cy="220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Using AGOL to Create a Map</a:t>
            </a:r>
            <a:endParaRPr lang="en-US" sz="4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3751"/>
            <a:ext cx="6866547" cy="41564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440" y="838200"/>
            <a:ext cx="7885559" cy="534557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06" y="1073437"/>
            <a:ext cx="9394020" cy="28487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779" y="1367327"/>
            <a:ext cx="4238214" cy="22389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435" y="3575767"/>
            <a:ext cx="7943536" cy="3463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9779" y="3349950"/>
            <a:ext cx="9143999" cy="675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		From Scratch			From and Existing Map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88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Sharing Data to 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Library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99792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You </a:t>
            </a:r>
            <a:r>
              <a:rPr lang="en-US" sz="2800" dirty="0" smtClean="0"/>
              <a:t>MUST </a:t>
            </a:r>
            <a:r>
              <a:rPr lang="en-US" sz="2800" dirty="0"/>
              <a:t>follow these steps when saving or sharing with the SanMAPS Regional Users Group.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2104428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dd a title, tags, and a brief summary.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 “FOUO” (For Official Use Only) or “Confidential” in the title and tags if this is sensitive information.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 </a:t>
            </a:r>
            <a:r>
              <a:rPr lang="en-US" sz="2800" dirty="0"/>
              <a:t>access and use constraints (such as “FOUO” or “Confidential”) and properties.</a:t>
            </a:r>
          </a:p>
        </p:txBody>
      </p:sp>
    </p:spTree>
    <p:extLst>
      <p:ext uri="{BB962C8B-B14F-4D97-AF65-F5344CB8AC3E}">
        <p14:creationId xmlns:p14="http://schemas.microsoft.com/office/powerpoint/2010/main" val="6522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Brief Summary of SanMAPS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52400" y="1447800"/>
            <a:ext cx="3806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Common Operating Data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265402"/>
            <a:ext cx="8991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Secure.</a:t>
            </a:r>
            <a:endParaRPr lang="en-US" sz="2900" dirty="0"/>
          </a:p>
        </p:txBody>
      </p:sp>
      <p:sp>
        <p:nvSpPr>
          <p:cNvPr id="7" name="Rectangle 6"/>
          <p:cNvSpPr/>
          <p:nvPr/>
        </p:nvSpPr>
        <p:spPr>
          <a:xfrm>
            <a:off x="228601" y="2778204"/>
            <a:ext cx="8991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Simple to use.</a:t>
            </a:r>
            <a:endParaRPr lang="en-US" sz="2900" dirty="0"/>
          </a:p>
        </p:txBody>
      </p:sp>
      <p:sp>
        <p:nvSpPr>
          <p:cNvPr id="9" name="Rectangle 8"/>
          <p:cNvSpPr/>
          <p:nvPr/>
        </p:nvSpPr>
        <p:spPr>
          <a:xfrm>
            <a:off x="152401" y="3251994"/>
            <a:ext cx="8991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No need to be a techie or GIS expert.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5894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Sharing Data to 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Library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838200"/>
            <a:ext cx="9143999" cy="52172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All </a:t>
            </a:r>
            <a:r>
              <a:rPr lang="en-US" sz="2800" i="1" dirty="0"/>
              <a:t>data in </a:t>
            </a:r>
            <a:r>
              <a:rPr lang="en-US" sz="2800" i="1" dirty="0" err="1"/>
              <a:t>SanMAPS</a:t>
            </a:r>
            <a:r>
              <a:rPr lang="en-US" sz="2800" i="1" dirty="0"/>
              <a:t> are curated by the </a:t>
            </a:r>
            <a:r>
              <a:rPr lang="en-US" sz="2800" i="1" dirty="0" err="1"/>
              <a:t>SanMAPS</a:t>
            </a:r>
            <a:r>
              <a:rPr lang="en-US" sz="2800" i="1" dirty="0"/>
              <a:t> </a:t>
            </a:r>
            <a:r>
              <a:rPr lang="en-US" sz="2800" i="1" dirty="0" smtClean="0"/>
              <a:t>Administrator. </a:t>
            </a:r>
            <a:endParaRPr lang="en-US" sz="2800" dirty="0"/>
          </a:p>
          <a:p>
            <a:r>
              <a:rPr lang="en-US" sz="2800" i="1" dirty="0"/>
              <a:t> </a:t>
            </a:r>
            <a:endParaRPr lang="en-US" sz="2800" dirty="0"/>
          </a:p>
          <a:p>
            <a:r>
              <a:rPr lang="en-US" sz="2800" b="1" i="1" dirty="0">
                <a:solidFill>
                  <a:srgbClr val="FFFF00"/>
                </a:solidFill>
              </a:rPr>
              <a:t>HOWEVER,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It is the responsibility of the data owner to ensure that their datasets are up-to-date and are the official sources of truth.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9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Sharing Data to 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Library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9979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Sharing a Layer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06" y="1615155"/>
            <a:ext cx="7032386" cy="49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Sharing Data to 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Library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45278" y="1461439"/>
            <a:ext cx="4101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Share Internally</a:t>
            </a:r>
            <a:endParaRPr lang="en-US" sz="3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78" y="2084272"/>
            <a:ext cx="4101777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940" y="2084272"/>
            <a:ext cx="4074555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6940" y="1461439"/>
            <a:ext cx="4074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Share with SanMAPS</a:t>
            </a:r>
            <a:endParaRPr lang="en-US" sz="32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78" y="3096284"/>
            <a:ext cx="409201" cy="1991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7" y="4146487"/>
            <a:ext cx="652936" cy="17201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78" y="3375589"/>
            <a:ext cx="4074555" cy="2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Sharing Data to 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Library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9979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Sharing a Web Map with SanMAPS</a:t>
            </a:r>
            <a:endParaRPr lang="en-US" sz="3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9" y="1608429"/>
            <a:ext cx="8926539" cy="41349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19828" y="1582696"/>
            <a:ext cx="495656" cy="2888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804" y="1608429"/>
            <a:ext cx="6500388" cy="48159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94645" y="4025472"/>
            <a:ext cx="2299580" cy="3685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17086"/>
            <a:ext cx="9143999" cy="593933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is the Region’s</a:t>
            </a:r>
          </a:p>
          <a:p>
            <a:r>
              <a:rPr lang="en-US" sz="4000" dirty="0" smtClean="0"/>
              <a:t>Official Location for </a:t>
            </a:r>
          </a:p>
          <a:p>
            <a:r>
              <a:rPr lang="en-US" sz="4000" dirty="0" smtClean="0"/>
              <a:t>Common Operational Data</a:t>
            </a:r>
            <a:endParaRPr lang="en-US" sz="4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68"/>
            <a:ext cx="9144000" cy="67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EOC Incident Map</a:t>
            </a:r>
            <a:endParaRPr lang="en-US" sz="4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4" y="1307474"/>
            <a:ext cx="8921809" cy="435142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3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46147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</a:t>
            </a:r>
            <a:r>
              <a:rPr lang="en-US" sz="2800" dirty="0" err="1" smtClean="0"/>
              <a:t>SanMAPS</a:t>
            </a:r>
            <a:r>
              <a:rPr lang="en-US" sz="2800" dirty="0" smtClean="0"/>
              <a:t> EOC Incident Map</a:t>
            </a:r>
            <a:endParaRPr lang="en-US" sz="28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1443"/>
            <a:ext cx="9144000" cy="56853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598344" y="800496"/>
            <a:ext cx="9053" cy="5638565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286284"/>
            <a:ext cx="9144000" cy="7053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50" dirty="0" smtClean="0">
                <a:solidFill>
                  <a:srgbClr val="FFFF00"/>
                </a:solidFill>
              </a:rPr>
              <a:t>Intelligence - Not </a:t>
            </a:r>
            <a:r>
              <a:rPr lang="en-US" sz="1950" dirty="0">
                <a:solidFill>
                  <a:srgbClr val="FFFF00"/>
                </a:solidFill>
              </a:rPr>
              <a:t>V</a:t>
            </a:r>
            <a:r>
              <a:rPr lang="en-US" sz="1950" dirty="0" smtClean="0">
                <a:solidFill>
                  <a:srgbClr val="FFFF00"/>
                </a:solidFill>
              </a:rPr>
              <a:t>etted     		    Information - Vetted for Public Viewing</a:t>
            </a:r>
            <a:endParaRPr lang="en-US" sz="1950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8684"/>
            <a:ext cx="9144000" cy="5432277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50" b="1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</a:rPr>
              <a:t>EOC Incident Map                   Public-Facing Emergency Map</a:t>
            </a:r>
            <a:endParaRPr lang="en-US" sz="2550" b="1" dirty="0">
              <a:solidFill>
                <a:srgbClr val="FF0000"/>
              </a:solidFill>
              <a:effectLst>
                <a:glow rad="1016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EOC Incident Map</a:t>
            </a:r>
            <a:endParaRPr lang="en-US" sz="4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04" y="894996"/>
            <a:ext cx="8173591" cy="506800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SanMAPS EOC Incident Map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3999" cy="128329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Pop-Ups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58474"/>
            <a:ext cx="4571999" cy="125623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Edit Mode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62112" y="858474"/>
            <a:ext cx="4571999" cy="125623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Saved Mode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17" y="1837979"/>
            <a:ext cx="4049364" cy="2083736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523" y="1837979"/>
            <a:ext cx="2491175" cy="465263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EOC Incident Map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029767" y="1928217"/>
            <a:ext cx="7084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When disaster strikes,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the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County's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OES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SDO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or </a:t>
            </a:r>
            <a:r>
              <a:rPr lang="en-US" sz="40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GIS </a:t>
            </a:r>
            <a:r>
              <a:rPr lang="en-US" sz="4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Team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will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create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the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Incident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Map.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Why </a:t>
            </a:r>
            <a:r>
              <a:rPr lang="en-US" sz="5400" dirty="0" err="1" smtClean="0"/>
              <a:t>SanMAPS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52400" y="1447800"/>
            <a:ext cx="6493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Before, During, and </a:t>
            </a:r>
            <a:r>
              <a:rPr lang="en-US" sz="2800" dirty="0"/>
              <a:t>A</a:t>
            </a:r>
            <a:r>
              <a:rPr lang="en-US" sz="2800" dirty="0" smtClean="0"/>
              <a:t>fter Crises/Disasters...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265402"/>
            <a:ext cx="8991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Need for Interactive Maps, as opposed to static maps.</a:t>
            </a:r>
            <a:endParaRPr lang="en-US" sz="2900" dirty="0"/>
          </a:p>
        </p:txBody>
      </p:sp>
      <p:sp>
        <p:nvSpPr>
          <p:cNvPr id="7" name="Rectangle 6"/>
          <p:cNvSpPr/>
          <p:nvPr/>
        </p:nvSpPr>
        <p:spPr>
          <a:xfrm>
            <a:off x="228601" y="2941158"/>
            <a:ext cx="89915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Need to simplify the rapid exchange of GIS information. (No need for *.</a:t>
            </a:r>
            <a:r>
              <a:rPr lang="en-US" sz="2900" dirty="0" err="1" smtClean="0"/>
              <a:t>abc</a:t>
            </a:r>
            <a:r>
              <a:rPr lang="en-US" sz="2900" dirty="0" smtClean="0"/>
              <a:t> or *.zap files.)</a:t>
            </a:r>
            <a:endParaRPr lang="en-US" sz="2900" dirty="0"/>
          </a:p>
        </p:txBody>
      </p:sp>
      <p:sp>
        <p:nvSpPr>
          <p:cNvPr id="8" name="Rectangle 7"/>
          <p:cNvSpPr/>
          <p:nvPr/>
        </p:nvSpPr>
        <p:spPr>
          <a:xfrm>
            <a:off x="228601" y="4038336"/>
            <a:ext cx="8991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Need for removing data sharing inefficiencies.</a:t>
            </a:r>
            <a:endParaRPr lang="en-US" sz="2900" dirty="0"/>
          </a:p>
        </p:txBody>
      </p:sp>
      <p:sp>
        <p:nvSpPr>
          <p:cNvPr id="9" name="Rectangle 8"/>
          <p:cNvSpPr/>
          <p:nvPr/>
        </p:nvSpPr>
        <p:spPr>
          <a:xfrm>
            <a:off x="228601" y="4718613"/>
            <a:ext cx="8991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Need for Common Operating Data/Information.</a:t>
            </a:r>
            <a:endParaRPr lang="en-US" sz="2900" dirty="0"/>
          </a:p>
        </p:txBody>
      </p:sp>
      <p:sp>
        <p:nvSpPr>
          <p:cNvPr id="10" name="Rectangle 9"/>
          <p:cNvSpPr/>
          <p:nvPr/>
        </p:nvSpPr>
        <p:spPr>
          <a:xfrm>
            <a:off x="228601" y="5449150"/>
            <a:ext cx="8991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/>
              <a:t>Need for common applications.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299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194212" y="1526845"/>
            <a:ext cx="4724649" cy="1771832"/>
          </a:xfrm>
          <a:prstGeom prst="roundRect">
            <a:avLst/>
          </a:prstGeom>
          <a:gradFill>
            <a:gsLst>
              <a:gs pos="0">
                <a:srgbClr val="002060"/>
              </a:gs>
              <a:gs pos="10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9005" y="3863068"/>
            <a:ext cx="4724649" cy="1513540"/>
          </a:xfrm>
          <a:prstGeom prst="roundRect">
            <a:avLst/>
          </a:prstGeom>
          <a:gradFill>
            <a:gsLst>
              <a:gs pos="0">
                <a:srgbClr val="002060"/>
              </a:gs>
              <a:gs pos="10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</a:t>
            </a:r>
            <a:r>
              <a:rPr lang="en-US" sz="4000" dirty="0" err="1" smtClean="0"/>
              <a:t>SanMAPS</a:t>
            </a:r>
            <a:r>
              <a:rPr lang="en-US" sz="4000" dirty="0" smtClean="0"/>
              <a:t> EOC Incident Map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885459" y="4096618"/>
            <a:ext cx="147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WebEOC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01757" y="4740499"/>
            <a:ext cx="462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Name of the WebEOC Incident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2074" y="1621494"/>
            <a:ext cx="4431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SanMAPS</a:t>
            </a:r>
            <a:r>
              <a:rPr lang="en-US" sz="2800" b="1" dirty="0" smtClean="0"/>
              <a:t> EOC Incident Map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4603269" y="2283214"/>
            <a:ext cx="39491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Name of the </a:t>
            </a:r>
            <a:r>
              <a:rPr lang="en-US" sz="2800" dirty="0" smtClean="0">
                <a:solidFill>
                  <a:srgbClr val="002060"/>
                </a:solidFill>
              </a:rPr>
              <a:t>EOC Incident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+ “FOUO”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2560055" y="1864432"/>
            <a:ext cx="1630060" cy="1998636"/>
          </a:xfrm>
          <a:prstGeom prst="bentArrow">
            <a:avLst>
              <a:gd name="adj1" fmla="val 9713"/>
              <a:gd name="adj2" fmla="val 20223"/>
              <a:gd name="adj3" fmla="val 25000"/>
              <a:gd name="adj4" fmla="val 513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301" y="1575328"/>
            <a:ext cx="2688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Same Name</a:t>
            </a:r>
            <a:endParaRPr lang="en-US" sz="4000" dirty="0"/>
          </a:p>
        </p:txBody>
      </p:sp>
      <p:sp>
        <p:nvSpPr>
          <p:cNvPr id="16" name="Bent Arrow 15"/>
          <p:cNvSpPr/>
          <p:nvPr/>
        </p:nvSpPr>
        <p:spPr>
          <a:xfrm rot="10800000">
            <a:off x="4973654" y="3298677"/>
            <a:ext cx="1630060" cy="1998636"/>
          </a:xfrm>
          <a:prstGeom prst="bentArrow">
            <a:avLst>
              <a:gd name="adj1" fmla="val 9713"/>
              <a:gd name="adj2" fmla="val 20223"/>
              <a:gd name="adj3" fmla="val 25000"/>
              <a:gd name="adj4" fmla="val 513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1341" y="4533710"/>
            <a:ext cx="23584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Document</a:t>
            </a:r>
          </a:p>
          <a:p>
            <a:pPr algn="ctr"/>
            <a:r>
              <a:rPr lang="en-US" sz="4000" dirty="0" smtClean="0"/>
              <a:t>Edits in</a:t>
            </a:r>
          </a:p>
          <a:p>
            <a:pPr algn="ctr"/>
            <a:r>
              <a:rPr lang="en-US" sz="4000" dirty="0" smtClean="0"/>
              <a:t>WebEOC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29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9" grpId="0" animBg="1"/>
      <p:bldP spid="20" grpId="0"/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3999" cy="134169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/>
              <a:t>Accessing the </a:t>
            </a:r>
            <a:r>
              <a:rPr lang="en-US" sz="4000" i="1" dirty="0" err="1" smtClean="0"/>
              <a:t>SanMAPS</a:t>
            </a:r>
            <a:r>
              <a:rPr lang="en-US" sz="4000" i="1" dirty="0" smtClean="0"/>
              <a:t> EOC Incident Map During Emergencies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506037" y="1516784"/>
            <a:ext cx="3345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Option 1 (easy)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965105" y="1516784"/>
            <a:ext cx="3931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Option 2</a:t>
            </a:r>
            <a:endParaRPr lang="en-US" sz="4000" dirty="0"/>
          </a:p>
        </p:txBody>
      </p:sp>
      <p:sp>
        <p:nvSpPr>
          <p:cNvPr id="18" name="Rounded Rectangle 17"/>
          <p:cNvSpPr/>
          <p:nvPr/>
        </p:nvSpPr>
        <p:spPr>
          <a:xfrm>
            <a:off x="249005" y="2224670"/>
            <a:ext cx="3912797" cy="4384360"/>
          </a:xfrm>
          <a:prstGeom prst="roundRect">
            <a:avLst>
              <a:gd name="adj" fmla="val 6553"/>
            </a:avLst>
          </a:prstGeom>
          <a:gradFill>
            <a:gsLst>
              <a:gs pos="0">
                <a:srgbClr val="002060"/>
              </a:gs>
              <a:gs pos="100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89919" y="2224670"/>
            <a:ext cx="3912797" cy="4384360"/>
          </a:xfrm>
          <a:prstGeom prst="roundRect">
            <a:avLst>
              <a:gd name="adj" fmla="val 6553"/>
            </a:avLst>
          </a:prstGeom>
          <a:gradFill>
            <a:gsLst>
              <a:gs pos="0">
                <a:srgbClr val="002060"/>
              </a:gs>
              <a:gs pos="100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6037" y="2377070"/>
            <a:ext cx="3345468" cy="5016758"/>
          </a:xfrm>
          <a:prstGeom prst="rect">
            <a:avLst/>
          </a:prstGeom>
          <a:effectLst>
            <a:glow rad="127000">
              <a:srgbClr val="00B050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smtClean="0"/>
              <a:t>Login to WebEOC.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Go to the “Regional Significant Events” board.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Search for “Incident Map”.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There will be a message reading “An EOC Incident Map has been created”, along with a link to the map.</a:t>
            </a:r>
          </a:p>
          <a:p>
            <a:pPr algn="ctr"/>
            <a:r>
              <a:rPr lang="en-US" sz="2400" b="1" i="1" u="sng" dirty="0" smtClean="0">
                <a:ln>
                  <a:solidFill>
                    <a:srgbClr val="002060">
                      <a:alpha val="23000"/>
                    </a:srgb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 on the link</a:t>
            </a:r>
          </a:p>
          <a:p>
            <a:pPr algn="ctr"/>
            <a:r>
              <a:rPr lang="en-US" sz="2000" i="1" dirty="0" smtClean="0">
                <a:ln>
                  <a:solidFill>
                    <a:srgbClr val="002060">
                      <a:alpha val="23000"/>
                    </a:srgb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will prompt you to login to AGOL</a:t>
            </a:r>
            <a:endParaRPr lang="en-US" sz="2000" dirty="0" smtClean="0">
              <a:ln>
                <a:solidFill>
                  <a:srgbClr val="002060">
                    <a:alpha val="23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5289863" y="2417682"/>
            <a:ext cx="3345468" cy="4339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smtClean="0"/>
              <a:t>Login to WebEOC.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Note the name of the Incident.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Login to AGOL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Go in to the </a:t>
            </a:r>
            <a:r>
              <a:rPr lang="en-US" sz="2000" dirty="0" err="1" smtClean="0"/>
              <a:t>SanMAPS</a:t>
            </a:r>
            <a:r>
              <a:rPr lang="en-US" sz="2000" dirty="0" smtClean="0"/>
              <a:t> Regional User Group.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Search for the incident name.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Open the EOC Incident Web Map for this incident.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27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3999" cy="134169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err="1" smtClean="0"/>
              <a:t>SanMAPS</a:t>
            </a:r>
            <a:r>
              <a:rPr lang="en-US" sz="4000" i="1" dirty="0" smtClean="0"/>
              <a:t> EOC Incident Map and WebEOC During Emergencies</a:t>
            </a:r>
            <a:endParaRPr lang="en-US" sz="4000" i="1" dirty="0"/>
          </a:p>
        </p:txBody>
      </p:sp>
      <p:sp>
        <p:nvSpPr>
          <p:cNvPr id="11" name="Rectangle 10"/>
          <p:cNvSpPr/>
          <p:nvPr/>
        </p:nvSpPr>
        <p:spPr>
          <a:xfrm>
            <a:off x="0" y="1512499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Whenever you add or edit a feature to the EOC Template Map, document this in the OAEOC GIS Event Log in WebEOC.</a:t>
            </a:r>
          </a:p>
          <a:p>
            <a:endParaRPr lang="en-US" sz="32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1711" y="2519650"/>
            <a:ext cx="4600575" cy="40519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4004" y="666588"/>
            <a:ext cx="4452359" cy="299957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Logging in to WebEOC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First and Last Name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Official Email Address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WebEOC Position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10528" y="726407"/>
            <a:ext cx="5033472" cy="544367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Logging in to AGOL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If you have an Organizational Account, but are not a member of </a:t>
            </a:r>
            <a:r>
              <a:rPr lang="en-US" sz="2800" dirty="0" err="1" smtClean="0"/>
              <a:t>SanMAPS</a:t>
            </a:r>
            <a:r>
              <a:rPr lang="en-US" sz="2800" dirty="0" smtClean="0"/>
              <a:t>, let us know.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If you don’t have an organizational account, we can provide you with a training account for today.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4258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This is the Hardest Part of the Workshop….Logging 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31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SanMAPS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420"/>
            <a:ext cx="9144000" cy="474174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P.A.L.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	P</a:t>
            </a:r>
            <a:r>
              <a:rPr lang="en-US" dirty="0" smtClean="0"/>
              <a:t>eople: Regional Group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	A</a:t>
            </a:r>
            <a:r>
              <a:rPr lang="en-US" dirty="0" smtClean="0"/>
              <a:t>pplications: Standardized Applications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	L</a:t>
            </a:r>
            <a:r>
              <a:rPr lang="en-US" dirty="0" smtClean="0"/>
              <a:t>ibrary: Data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44" y="31335"/>
            <a:ext cx="8229600" cy="1143000"/>
          </a:xfrm>
        </p:spPr>
        <p:txBody>
          <a:bodyPr/>
          <a:lstStyle/>
          <a:p>
            <a:r>
              <a:rPr lang="en-US" u="sng" dirty="0" smtClean="0"/>
              <a:t>P</a:t>
            </a:r>
            <a:r>
              <a:rPr lang="en-US" dirty="0" smtClean="0"/>
              <a:t>eople - The Regional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4" y="1143000"/>
            <a:ext cx="9075634" cy="3581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Connecting the people who need the data:</a:t>
            </a:r>
          </a:p>
          <a:p>
            <a:pPr lvl="5"/>
            <a:r>
              <a:rPr lang="en-US" sz="3200" dirty="0" smtClean="0">
                <a:solidFill>
                  <a:srgbClr val="FFC000"/>
                </a:solidFill>
              </a:rPr>
              <a:t>Emergency Managers</a:t>
            </a:r>
          </a:p>
          <a:p>
            <a:pPr lvl="5"/>
            <a:r>
              <a:rPr lang="en-US" sz="3200" dirty="0" smtClean="0">
                <a:solidFill>
                  <a:srgbClr val="FFC000"/>
                </a:solidFill>
              </a:rPr>
              <a:t>1st Responders</a:t>
            </a:r>
          </a:p>
          <a:p>
            <a:pPr lvl="5"/>
            <a:r>
              <a:rPr lang="en-US" sz="3200" dirty="0" smtClean="0">
                <a:solidFill>
                  <a:srgbClr val="FFC000"/>
                </a:solidFill>
              </a:rPr>
              <a:t>EOC/DOC Staff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63" y="4332718"/>
            <a:ext cx="2625237" cy="127611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253" y="4197165"/>
            <a:ext cx="3041542" cy="197076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028" y="5182545"/>
            <a:ext cx="2356807" cy="132974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3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82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A</a:t>
            </a:r>
            <a:r>
              <a:rPr lang="en-US" sz="4000" dirty="0" smtClean="0"/>
              <a:t>pplications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600200"/>
            <a:ext cx="2933700" cy="181930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747854"/>
            <a:ext cx="5132820" cy="348704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812" y="3839312"/>
            <a:ext cx="4336476" cy="279117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9966"/>
                </a:solidFill>
              </a:rPr>
              <a:t>Wildfire Hazard Map</a:t>
            </a:r>
            <a:endParaRPr lang="en-US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82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A</a:t>
            </a:r>
            <a:r>
              <a:rPr lang="en-US" sz="4000" dirty="0" smtClean="0"/>
              <a:t>pplications</a:t>
            </a:r>
            <a:endParaRPr lang="en-US" sz="40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Adverse Weather Map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78" y="1458838"/>
            <a:ext cx="7513843" cy="3886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6781" y="3962400"/>
            <a:ext cx="3053629" cy="20391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421" y="4191000"/>
            <a:ext cx="2174556" cy="255120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453" y="1432077"/>
            <a:ext cx="4219093" cy="535285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3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01" y="1219113"/>
            <a:ext cx="4390999" cy="213368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9" y="2731532"/>
            <a:ext cx="3414131" cy="333388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965230"/>
            <a:ext cx="5257800" cy="272484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5692" y="2362200"/>
            <a:ext cx="310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www.sdcountyemergency.com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10375" y="849781"/>
            <a:ext cx="311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 Emergency Map (Web Map)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36576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Viewing larger map from </a:t>
            </a:r>
            <a:r>
              <a:rPr lang="en-US" dirty="0" smtClean="0">
                <a:hlinkClick r:id="rId5"/>
              </a:rPr>
              <a:t>www.sdcountyemergency.com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407264" y="1447800"/>
            <a:ext cx="2088536" cy="935408"/>
          </a:xfrm>
          <a:prstGeom prst="straightConnector1">
            <a:avLst/>
          </a:prstGeom>
          <a:ln w="50800">
            <a:solidFill>
              <a:srgbClr val="92D050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2000" y="4800600"/>
            <a:ext cx="3124200" cy="838200"/>
          </a:xfrm>
          <a:prstGeom prst="straightConnector1">
            <a:avLst/>
          </a:prstGeom>
          <a:ln w="50800">
            <a:solidFill>
              <a:srgbClr val="92D050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16877" y="5562600"/>
            <a:ext cx="545123" cy="203124"/>
          </a:xfrm>
          <a:prstGeom prst="roundRect">
            <a:avLst/>
          </a:prstGeom>
          <a:noFill/>
          <a:ln w="539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A</a:t>
            </a:r>
            <a:r>
              <a:rPr lang="en-US" sz="4000" dirty="0" smtClean="0"/>
              <a:t>pplications</a:t>
            </a:r>
            <a:endParaRPr lang="en-US" sz="4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471" y="2207252"/>
            <a:ext cx="2543530" cy="385816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333116" y="1436837"/>
            <a:ext cx="2534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SD Emergency App</a:t>
            </a:r>
            <a:endParaRPr lang="en-US" sz="24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545" y="1898502"/>
            <a:ext cx="2598710" cy="4664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487" y="1898502"/>
            <a:ext cx="1014338" cy="1014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224" y="2950246"/>
            <a:ext cx="1014984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(Data) </a:t>
            </a:r>
            <a:r>
              <a:rPr lang="en-US" sz="4000" u="sng" dirty="0" smtClean="0"/>
              <a:t>L</a:t>
            </a:r>
            <a:r>
              <a:rPr lang="en-US" sz="4000" dirty="0" smtClean="0"/>
              <a:t>ibrary</a:t>
            </a:r>
            <a:endParaRPr lang="en-US" sz="4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70" y="990600"/>
            <a:ext cx="7746257" cy="539265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63" y="1371600"/>
            <a:ext cx="8630270" cy="396239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40521" y="2973936"/>
            <a:ext cx="762000" cy="25210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0521" y="3220342"/>
            <a:ext cx="762000" cy="25210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0521" y="3646214"/>
            <a:ext cx="762000" cy="25210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2022-03-13T23:57:48+00:00</_dlc_ExpireDate>
  </documentManagement>
</p:properties>
</file>

<file path=customXml/itemProps1.xml><?xml version="1.0" encoding="utf-8"?>
<ds:datastoreItem xmlns:ds="http://schemas.openxmlformats.org/officeDocument/2006/customXml" ds:itemID="{4199DF28-0149-4755-ABFE-97C1944EB497}"/>
</file>

<file path=customXml/itemProps2.xml><?xml version="1.0" encoding="utf-8"?>
<ds:datastoreItem xmlns:ds="http://schemas.openxmlformats.org/officeDocument/2006/customXml" ds:itemID="{AC5E6A9E-B528-414F-84D4-E5EED91C25FB}"/>
</file>

<file path=customXml/itemProps3.xml><?xml version="1.0" encoding="utf-8"?>
<ds:datastoreItem xmlns:ds="http://schemas.openxmlformats.org/officeDocument/2006/customXml" ds:itemID="{EC17C443-6B23-4901-9130-AFBBA5E5E36C}"/>
</file>

<file path=customXml/itemProps4.xml><?xml version="1.0" encoding="utf-8"?>
<ds:datastoreItem xmlns:ds="http://schemas.openxmlformats.org/officeDocument/2006/customXml" ds:itemID="{88994B49-2231-461A-81F7-99AFFDF69BF4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4736</TotalTime>
  <Words>789</Words>
  <Application>Microsoft Office PowerPoint</Application>
  <PresentationFormat>On-screen Show (4:3)</PresentationFormat>
  <Paragraphs>155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Brief Summary of SanMAPS</vt:lpstr>
      <vt:lpstr>Why SanMAPS?</vt:lpstr>
      <vt:lpstr>What is SanMAPS?</vt:lpstr>
      <vt:lpstr>People - The Regional User Group</vt:lpstr>
      <vt:lpstr>Applications</vt:lpstr>
      <vt:lpstr>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eocgis1</dc:creator>
  <cp:lastModifiedBy>Windows User</cp:lastModifiedBy>
  <cp:revision>161</cp:revision>
  <dcterms:created xsi:type="dcterms:W3CDTF">2016-04-15T20:11:09Z</dcterms:created>
  <dcterms:modified xsi:type="dcterms:W3CDTF">2016-09-28T17:17:45Z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