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9" r:id="rId3"/>
    <p:sldId id="257" r:id="rId4"/>
    <p:sldId id="272" r:id="rId5"/>
    <p:sldId id="258" r:id="rId6"/>
    <p:sldId id="273" r:id="rId7"/>
    <p:sldId id="274" r:id="rId8"/>
    <p:sldId id="275" r:id="rId9"/>
    <p:sldId id="260" r:id="rId10"/>
    <p:sldId id="279" r:id="rId11"/>
    <p:sldId id="278" r:id="rId12"/>
    <p:sldId id="262" r:id="rId13"/>
    <p:sldId id="263" r:id="rId14"/>
    <p:sldId id="266" r:id="rId15"/>
    <p:sldId id="281" r:id="rId16"/>
    <p:sldId id="280" r:id="rId17"/>
    <p:sldId id="282" r:id="rId18"/>
    <p:sldId id="289" r:id="rId19"/>
    <p:sldId id="264" r:id="rId20"/>
    <p:sldId id="268" r:id="rId21"/>
    <p:sldId id="283" r:id="rId22"/>
    <p:sldId id="269" r:id="rId23"/>
    <p:sldId id="285" r:id="rId24"/>
    <p:sldId id="284" r:id="rId25"/>
    <p:sldId id="288" r:id="rId26"/>
    <p:sldId id="286" r:id="rId27"/>
    <p:sldId id="271" r:id="rId28"/>
    <p:sldId id="270" r:id="rId29"/>
    <p:sldId id="287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5208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4032" userDrawn="1">
          <p15:clr>
            <a:srgbClr val="A4A3A4"/>
          </p15:clr>
        </p15:guide>
        <p15:guide id="7" orient="horz" pos="3312" userDrawn="1">
          <p15:clr>
            <a:srgbClr val="A4A3A4"/>
          </p15:clr>
        </p15:guide>
        <p15:guide id="8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344" y="-84"/>
      </p:cViewPr>
      <p:guideLst>
        <p:guide orient="horz" pos="2160"/>
        <p:guide orient="horz" pos="288"/>
        <p:guide orient="horz" pos="4032"/>
        <p:guide orient="horz" pos="3312"/>
        <p:guide orient="horz" pos="2304"/>
        <p:guide pos="2880"/>
        <p:guide pos="576"/>
        <p:guide pos="52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7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817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312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24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59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895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936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89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77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2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7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CC1FEA8-2EAA-4173-9120-C8A96AA03A2E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D196801-9E3D-47E0-9C4E-269A961D9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44.jpeg"/><Relationship Id="rId5" Type="http://schemas.openxmlformats.org/officeDocument/2006/relationships/image" Target="../media/image14.jpeg"/><Relationship Id="rId10" Type="http://schemas.openxmlformats.org/officeDocument/2006/relationships/image" Target="../media/image43.png"/><Relationship Id="rId4" Type="http://schemas.openxmlformats.org/officeDocument/2006/relationships/image" Target="../media/image13.jpe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mercer@imperialbeachc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86" y="4971162"/>
            <a:ext cx="2411028" cy="1429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34954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Gill Sans MT" panose="020B0502020104020203" pitchFamily="34" charset="0"/>
              </a:rPr>
              <a:t>San Diego Regional GIS Council</a:t>
            </a:r>
          </a:p>
          <a:p>
            <a:r>
              <a:rPr lang="en-US" sz="1350" b="1" dirty="0">
                <a:latin typeface="Gill Sans MT" panose="020B0502020104020203" pitchFamily="34" charset="0"/>
              </a:rPr>
              <a:t>January 11, 2017 – City of Imperial Beach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454" y="2428726"/>
            <a:ext cx="69130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 MT" panose="020B0502020104020203" pitchFamily="34" charset="0"/>
              </a:rPr>
              <a:t>GIS for Small Cities:</a:t>
            </a:r>
          </a:p>
          <a:p>
            <a:pPr algn="ctr"/>
            <a:r>
              <a:rPr lang="en-US" sz="2800" b="1" dirty="0" smtClean="0">
                <a:latin typeface="Gill Sans MT" panose="020B0502020104020203" pitchFamily="34" charset="0"/>
              </a:rPr>
              <a:t>Building a functional GIS in Imperial Beach with limited resources</a:t>
            </a:r>
          </a:p>
          <a:p>
            <a:pPr algn="ctr"/>
            <a:r>
              <a:rPr lang="en-US" sz="2000" dirty="0" smtClean="0">
                <a:latin typeface="Gill Sans MT" panose="020B0502020104020203" pitchFamily="34" charset="0"/>
              </a:rPr>
              <a:t>Russell Mercer</a:t>
            </a:r>
          </a:p>
          <a:p>
            <a:pPr algn="ctr"/>
            <a:r>
              <a:rPr lang="en-US" sz="2000" dirty="0" smtClean="0">
                <a:latin typeface="Gill Sans MT" panose="020B0502020104020203" pitchFamily="34" charset="0"/>
              </a:rPr>
              <a:t>GIS Administrator – Imperial Beach, CA</a:t>
            </a:r>
            <a:endParaRPr lang="en-US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184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Issues Arise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877" y="1066297"/>
            <a:ext cx="603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Layer locking in File GDB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Closed data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Slow data access</a:t>
            </a:r>
          </a:p>
        </p:txBody>
      </p:sp>
    </p:spTree>
    <p:extLst>
      <p:ext uri="{BB962C8B-B14F-4D97-AF65-F5344CB8AC3E}">
        <p14:creationId xmlns:p14="http://schemas.microsoft.com/office/powerpoint/2010/main" val="512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80146" y="1530899"/>
            <a:ext cx="155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Editing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356016" y="2581275"/>
            <a:ext cx="496081" cy="9525"/>
          </a:xfrm>
          <a:prstGeom prst="straightConnector1">
            <a:avLst/>
          </a:prstGeom>
          <a:ln w="50800">
            <a:solidFill>
              <a:srgbClr val="FF0000">
                <a:alpha val="95000"/>
              </a:srgbClr>
            </a:solidFill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184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Issues Arise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1458712"/>
            <a:ext cx="15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File GDB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0752" y="1500515"/>
            <a:ext cx="15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File GDB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877" y="1066297"/>
            <a:ext cx="208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Public Works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0752" y="1108100"/>
            <a:ext cx="15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City Hall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2" y="4239009"/>
            <a:ext cx="917545" cy="1018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65" y="3034458"/>
            <a:ext cx="810336" cy="607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87" y="3843351"/>
            <a:ext cx="813312" cy="609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9" y="3034458"/>
            <a:ext cx="810336" cy="607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98" y="3832877"/>
            <a:ext cx="822837" cy="617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9" y="4640672"/>
            <a:ext cx="822837" cy="6171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9" y="4640672"/>
            <a:ext cx="822837" cy="617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7" y="5783671"/>
            <a:ext cx="822837" cy="617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6" y="5783671"/>
            <a:ext cx="822837" cy="6171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90" y="4640672"/>
            <a:ext cx="822837" cy="6171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02034" y="5428921"/>
            <a:ext cx="2399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Gill Sans MT" panose="020B0502020104020203" pitchFamily="34" charset="0"/>
              </a:rPr>
              <a:t>ArcReader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Multiple Users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481" y="5192302"/>
            <a:ext cx="175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ArcGIS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3638" y="6332784"/>
            <a:ext cx="165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Lifeguards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80016" y="2590800"/>
            <a:ext cx="3187409" cy="0"/>
          </a:xfrm>
          <a:prstGeom prst="straightConnector1">
            <a:avLst/>
          </a:prstGeom>
          <a:ln w="50800">
            <a:solidFill>
              <a:srgbClr val="FF0000">
                <a:alpha val="95000"/>
              </a:srgb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6" idx="2"/>
            <a:endCxn id="4" idx="1"/>
          </p:cNvCxnSpPr>
          <p:nvPr/>
        </p:nvCxnSpPr>
        <p:spPr>
          <a:xfrm>
            <a:off x="2303562" y="3189172"/>
            <a:ext cx="1145003" cy="149162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6" idx="2"/>
            <a:endCxn id="13" idx="1"/>
          </p:cNvCxnSpPr>
          <p:nvPr/>
        </p:nvCxnSpPr>
        <p:spPr>
          <a:xfrm>
            <a:off x="2303562" y="3189172"/>
            <a:ext cx="1121325" cy="95917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6" idx="2"/>
          </p:cNvCxnSpPr>
          <p:nvPr/>
        </p:nvCxnSpPr>
        <p:spPr>
          <a:xfrm>
            <a:off x="2303562" y="3189172"/>
            <a:ext cx="1142027" cy="14515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6" idx="2"/>
            <a:endCxn id="35" idx="0"/>
          </p:cNvCxnSpPr>
          <p:nvPr/>
        </p:nvCxnSpPr>
        <p:spPr>
          <a:xfrm>
            <a:off x="2303562" y="3189172"/>
            <a:ext cx="668989" cy="144350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6" idx="2"/>
            <a:endCxn id="3" idx="0"/>
          </p:cNvCxnSpPr>
          <p:nvPr/>
        </p:nvCxnSpPr>
        <p:spPr>
          <a:xfrm flipH="1">
            <a:off x="1393325" y="3189172"/>
            <a:ext cx="910237" cy="1049837"/>
          </a:xfrm>
          <a:prstGeom prst="straightConnector1">
            <a:avLst/>
          </a:prstGeom>
          <a:ln w="38100">
            <a:solidFill>
              <a:srgbClr val="FF0000">
                <a:alpha val="95000"/>
              </a:srgbClr>
            </a:solidFill>
            <a:headEnd type="triangle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3" idx="0"/>
          </p:cNvCxnSpPr>
          <p:nvPr/>
        </p:nvCxnSpPr>
        <p:spPr>
          <a:xfrm flipH="1">
            <a:off x="6222409" y="3194945"/>
            <a:ext cx="411418" cy="144572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656837" y="3194945"/>
            <a:ext cx="970102" cy="144572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5" idx="3"/>
          </p:cNvCxnSpPr>
          <p:nvPr/>
        </p:nvCxnSpPr>
        <p:spPr>
          <a:xfrm flipH="1">
            <a:off x="5644335" y="3188025"/>
            <a:ext cx="982604" cy="953416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3"/>
          </p:cNvCxnSpPr>
          <p:nvPr/>
        </p:nvCxnSpPr>
        <p:spPr>
          <a:xfrm flipH="1">
            <a:off x="5644335" y="3199669"/>
            <a:ext cx="982604" cy="138665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1" idx="0"/>
          </p:cNvCxnSpPr>
          <p:nvPr/>
        </p:nvCxnSpPr>
        <p:spPr>
          <a:xfrm>
            <a:off x="6642557" y="3194945"/>
            <a:ext cx="625018" cy="2588726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0" idx="0"/>
          </p:cNvCxnSpPr>
          <p:nvPr/>
        </p:nvCxnSpPr>
        <p:spPr>
          <a:xfrm flipH="1">
            <a:off x="6255006" y="5257800"/>
            <a:ext cx="885791" cy="52587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0" y="1992428"/>
            <a:ext cx="1132283" cy="11967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98" y="1992428"/>
            <a:ext cx="1132283" cy="11967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5" y="1992428"/>
            <a:ext cx="1132283" cy="1196744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stCxn id="46" idx="2"/>
            <a:endCxn id="3" idx="0"/>
          </p:cNvCxnSpPr>
          <p:nvPr/>
        </p:nvCxnSpPr>
        <p:spPr>
          <a:xfrm>
            <a:off x="998637" y="3189172"/>
            <a:ext cx="394688" cy="1049837"/>
          </a:xfrm>
          <a:prstGeom prst="straightConnector1">
            <a:avLst/>
          </a:prstGeom>
          <a:ln w="38100">
            <a:solidFill>
              <a:srgbClr val="FF0000">
                <a:alpha val="95000"/>
              </a:srgbClr>
            </a:solidFill>
            <a:headEnd type="triangle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624925" y="1535599"/>
            <a:ext cx="155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Production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93" y="4632679"/>
            <a:ext cx="633115" cy="63311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26624" y="5223079"/>
            <a:ext cx="88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QGIS</a:t>
            </a:r>
          </a:p>
        </p:txBody>
      </p:sp>
    </p:spTree>
    <p:extLst>
      <p:ext uri="{BB962C8B-B14F-4D97-AF65-F5344CB8AC3E}">
        <p14:creationId xmlns:p14="http://schemas.microsoft.com/office/powerpoint/2010/main" val="17147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0069 -0.0379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0035 -0.036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" grpId="0"/>
      <p:bldP spid="11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174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Story time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1687312"/>
            <a:ext cx="71522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Storytime Graphic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Reference </a:t>
            </a:r>
            <a:r>
              <a:rPr lang="en-US" sz="2800" dirty="0" err="1" smtClean="0">
                <a:latin typeface="Gill Sans MT" panose="020B0502020104020203" pitchFamily="34" charset="0"/>
              </a:rPr>
              <a:t>indoc</a:t>
            </a:r>
            <a:r>
              <a:rPr lang="en-US" sz="2800" dirty="0" smtClean="0">
                <a:latin typeface="Gill Sans MT" panose="020B0502020104020203" pitchFamily="34" charset="0"/>
              </a:rPr>
              <a:t> and seeing amount of improvement in city with limited staff and funding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Impressed with need to find a solution, essentially that best utilizes funds available, and make it work.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9725"/>
            <a:ext cx="6096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4043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Why PostgreSQL/</a:t>
            </a:r>
            <a:r>
              <a:rPr lang="en-US" sz="2400" b="1" dirty="0" err="1" smtClean="0">
                <a:latin typeface="Gill Sans MT" panose="020B0502020104020203" pitchFamily="34" charset="0"/>
              </a:rPr>
              <a:t>PostGIS</a:t>
            </a:r>
            <a:r>
              <a:rPr lang="en-US" sz="2400" b="1" dirty="0" smtClean="0">
                <a:latin typeface="Gill Sans MT" panose="020B0502020104020203" pitchFamily="34" charset="0"/>
              </a:rPr>
              <a:t>?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3" y="4673502"/>
            <a:ext cx="1164457" cy="1164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60937"/>
            <a:ext cx="2296792" cy="1158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42" y="1189007"/>
            <a:ext cx="1487916" cy="1487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10" y="3125355"/>
            <a:ext cx="2202059" cy="1161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6" y="4672339"/>
            <a:ext cx="1554160" cy="1165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89" y="3010100"/>
            <a:ext cx="1345021" cy="13920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9" y="3023125"/>
            <a:ext cx="1604417" cy="13660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1404257"/>
            <a:ext cx="1104900" cy="1133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4965" y="5770504"/>
            <a:ext cx="1970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 panose="020B0502020104020203" pitchFamily="34" charset="0"/>
              </a:rPr>
              <a:t>www.opengeospatial.org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1757" y="5837959"/>
            <a:ext cx="1382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 panose="020B0502020104020203" pitchFamily="34" charset="0"/>
              </a:rPr>
              <a:t>www.postgis.net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783" y="5770503"/>
            <a:ext cx="1637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Gill Sans MT" panose="020B0502020104020203" pitchFamily="34" charset="0"/>
              </a:rPr>
              <a:t>www.postgresql.org</a:t>
            </a:r>
            <a:endParaRPr lang="en-US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0069 L -0.33785 0.479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23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370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Implementation Process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859393"/>
            <a:ext cx="7152246" cy="454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Install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Attribute Data only at first.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Pause to work on other projects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Crash course in DB security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Set up users and groups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Begin to set up Data Schema</a:t>
            </a:r>
            <a:endParaRPr lang="en-US" sz="2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Set up default privileges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2309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256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Attribute Layers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85" y="1042920"/>
            <a:ext cx="6747029" cy="52293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350884" y="4263922"/>
            <a:ext cx="1670221" cy="1606292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5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User Roles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02" y="918865"/>
            <a:ext cx="6077196" cy="56417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35331" y="4998128"/>
            <a:ext cx="781235" cy="81674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35330" y="5708380"/>
            <a:ext cx="781235" cy="81674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5166" y="3719744"/>
            <a:ext cx="1393794" cy="36398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5468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Data Schema – Default Functionality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18" y="918865"/>
            <a:ext cx="6077196" cy="56417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35330" y="2295065"/>
            <a:ext cx="1243582" cy="27829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5166" y="3557751"/>
            <a:ext cx="2352582" cy="24968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5334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Data Schema – Naming Convention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24" y="979412"/>
            <a:ext cx="4877151" cy="5520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1025" y="1714501"/>
            <a:ext cx="2162175" cy="34385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544930" y="2023199"/>
            <a:ext cx="1243582" cy="27829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But what about………..?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464" y="1687312"/>
            <a:ext cx="141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</a:rPr>
              <a:t>Editing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3364" y="1687312"/>
            <a:ext cx="2157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 MT" panose="020B0502020104020203" pitchFamily="34" charset="0"/>
              </a:rPr>
              <a:t>Data Conversion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0428" y="1687312"/>
            <a:ext cx="215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ill Sans MT" panose="020B0502020104020203" pitchFamily="34" charset="0"/>
              </a:rPr>
              <a:t>SQL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41419"/>
            <a:ext cx="1876978" cy="2007463"/>
          </a:xfrm>
          <a:prstGeom prst="rect">
            <a:avLst/>
          </a:prstGeom>
          <a:solidFill>
            <a:schemeClr val="tx1"/>
          </a:solidFill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34" y="4236996"/>
            <a:ext cx="1524132" cy="66045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08294"/>
            <a:ext cx="762000" cy="762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37" y="2926679"/>
            <a:ext cx="1552853" cy="5252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/>
          <p:cNvSpPr txBox="1"/>
          <p:nvPr/>
        </p:nvSpPr>
        <p:spPr>
          <a:xfrm>
            <a:off x="1131889" y="4662514"/>
            <a:ext cx="14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www.qgis.org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34" y="3578136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www.gdal.org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5391" y="4897453"/>
            <a:ext cx="163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www.osgeo.org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2952" y="3451909"/>
            <a:ext cx="179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anose="020B0502020104020203" pitchFamily="34" charset="0"/>
              </a:rPr>
              <a:t>www.google.com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031" y="4052330"/>
            <a:ext cx="22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MT" panose="020B0502020104020203" pitchFamily="34" charset="0"/>
              </a:rPr>
              <a:t>g</a:t>
            </a:r>
            <a:r>
              <a:rPr lang="en-US" dirty="0" smtClean="0">
                <a:latin typeface="Gill Sans MT" panose="020B0502020104020203" pitchFamily="34" charset="0"/>
              </a:rPr>
              <a:t>is.stackexchange.com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7223" y="736494"/>
            <a:ext cx="234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ill Sans MT" panose="020B0502020104020203" pitchFamily="34" charset="0"/>
              </a:rPr>
              <a:t>It’s a Process</a:t>
            </a:r>
            <a:endParaRPr lang="en-US" sz="28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454" y="2090172"/>
            <a:ext cx="69130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IB Stats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History of IB GIS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Initial Improvements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Implementing PostgreSQL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Where are we now?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Where are we going?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Gill Sans MT" panose="020B0502020104020203" pitchFamily="34" charset="0"/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42563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Full Roll-out Issues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1128352"/>
            <a:ext cx="71522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Slow network connection between offices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Connecting all users to PostgreSQL at Public Works would put undue stress on network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Solution – Database Mirroring – Recently had become part of the core product.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Wish it was this simple</a:t>
            </a:r>
          </a:p>
        </p:txBody>
      </p:sp>
    </p:spTree>
    <p:extLst>
      <p:ext uri="{BB962C8B-B14F-4D97-AF65-F5344CB8AC3E}">
        <p14:creationId xmlns:p14="http://schemas.microsoft.com/office/powerpoint/2010/main" val="12605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80146" y="1530899"/>
            <a:ext cx="155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File GDB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371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Current GIS Framework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0988" y="1517320"/>
            <a:ext cx="171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Gill Sans MT" panose="020B0502020104020203" pitchFamily="34" charset="0"/>
              </a:rPr>
              <a:t>Postgresql</a:t>
            </a:r>
            <a:endParaRPr lang="en-US" sz="2400" dirty="0" smtClean="0">
              <a:latin typeface="Gill Sans MT" panose="020B0502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877" y="1066297"/>
            <a:ext cx="208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Public Works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8066" y="1130302"/>
            <a:ext cx="15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City Hall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2" y="4239009"/>
            <a:ext cx="917545" cy="1018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65" y="3034458"/>
            <a:ext cx="810336" cy="607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87" y="3843351"/>
            <a:ext cx="813312" cy="609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69" y="2821248"/>
            <a:ext cx="810336" cy="607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98" y="3832877"/>
            <a:ext cx="822837" cy="617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9" y="4640672"/>
            <a:ext cx="822837" cy="6171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9" y="4640672"/>
            <a:ext cx="822837" cy="617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7" y="5783671"/>
            <a:ext cx="822837" cy="617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6" y="5783671"/>
            <a:ext cx="822837" cy="6171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90" y="4640672"/>
            <a:ext cx="822837" cy="6171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02034" y="5428921"/>
            <a:ext cx="2399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Gill Sans MT" panose="020B0502020104020203" pitchFamily="34" charset="0"/>
              </a:rPr>
              <a:t>ArcReader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Multiple Users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481" y="5192302"/>
            <a:ext cx="175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ArcGIS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3638" y="6332784"/>
            <a:ext cx="165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Lifeguards</a:t>
            </a:r>
          </a:p>
        </p:txBody>
      </p:sp>
      <p:cxnSp>
        <p:nvCxnSpPr>
          <p:cNvPr id="27" name="Straight Arrow Connector 26"/>
          <p:cNvCxnSpPr>
            <a:stCxn id="2" idx="3"/>
          </p:cNvCxnSpPr>
          <p:nvPr/>
        </p:nvCxnSpPr>
        <p:spPr>
          <a:xfrm>
            <a:off x="2855747" y="2579671"/>
            <a:ext cx="3211678" cy="11129"/>
          </a:xfrm>
          <a:prstGeom prst="straightConnector1">
            <a:avLst/>
          </a:prstGeom>
          <a:ln w="50800">
            <a:solidFill>
              <a:srgbClr val="FF0000">
                <a:alpha val="95000"/>
              </a:srgb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" idx="1"/>
          </p:cNvCxnSpPr>
          <p:nvPr/>
        </p:nvCxnSpPr>
        <p:spPr>
          <a:xfrm>
            <a:off x="2303562" y="3189172"/>
            <a:ext cx="1145003" cy="149162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1"/>
          </p:cNvCxnSpPr>
          <p:nvPr/>
        </p:nvCxnSpPr>
        <p:spPr>
          <a:xfrm>
            <a:off x="2303562" y="3189172"/>
            <a:ext cx="1121325" cy="95917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03562" y="3189172"/>
            <a:ext cx="1142027" cy="14515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5" idx="0"/>
          </p:cNvCxnSpPr>
          <p:nvPr/>
        </p:nvCxnSpPr>
        <p:spPr>
          <a:xfrm>
            <a:off x="2303562" y="3189172"/>
            <a:ext cx="668989" cy="144350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" idx="0"/>
          </p:cNvCxnSpPr>
          <p:nvPr/>
        </p:nvCxnSpPr>
        <p:spPr>
          <a:xfrm flipH="1">
            <a:off x="1393325" y="3189172"/>
            <a:ext cx="910237" cy="1049837"/>
          </a:xfrm>
          <a:prstGeom prst="straightConnector1">
            <a:avLst/>
          </a:prstGeom>
          <a:ln w="38100">
            <a:solidFill>
              <a:srgbClr val="FF0000">
                <a:alpha val="95000"/>
              </a:srgbClr>
            </a:solidFill>
            <a:headEnd type="triangle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3" idx="0"/>
          </p:cNvCxnSpPr>
          <p:nvPr/>
        </p:nvCxnSpPr>
        <p:spPr>
          <a:xfrm flipH="1">
            <a:off x="6222409" y="3194945"/>
            <a:ext cx="411418" cy="144572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656837" y="3194945"/>
            <a:ext cx="970102" cy="144572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5" idx="3"/>
          </p:cNvCxnSpPr>
          <p:nvPr/>
        </p:nvCxnSpPr>
        <p:spPr>
          <a:xfrm flipH="1">
            <a:off x="5644335" y="3188025"/>
            <a:ext cx="982604" cy="953416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1" idx="0"/>
          </p:cNvCxnSpPr>
          <p:nvPr/>
        </p:nvCxnSpPr>
        <p:spPr>
          <a:xfrm>
            <a:off x="6642557" y="3194945"/>
            <a:ext cx="625018" cy="2588726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0" idx="0"/>
          </p:cNvCxnSpPr>
          <p:nvPr/>
        </p:nvCxnSpPr>
        <p:spPr>
          <a:xfrm flipH="1">
            <a:off x="6255006" y="5257800"/>
            <a:ext cx="885791" cy="52587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5" y="1992428"/>
            <a:ext cx="1132283" cy="1196744"/>
          </a:xfrm>
          <a:prstGeom prst="rect">
            <a:avLst/>
          </a:prstGeom>
        </p:spPr>
      </p:pic>
      <p:cxnSp>
        <p:nvCxnSpPr>
          <p:cNvPr id="47" name="Straight Arrow Connector 46"/>
          <p:cNvCxnSpPr>
            <a:stCxn id="46" idx="2"/>
            <a:endCxn id="3" idx="0"/>
          </p:cNvCxnSpPr>
          <p:nvPr/>
        </p:nvCxnSpPr>
        <p:spPr>
          <a:xfrm>
            <a:off x="998637" y="3189172"/>
            <a:ext cx="394688" cy="1049837"/>
          </a:xfrm>
          <a:prstGeom prst="straightConnector1">
            <a:avLst/>
          </a:prstGeom>
          <a:ln w="38100">
            <a:solidFill>
              <a:srgbClr val="FF0000">
                <a:alpha val="95000"/>
              </a:srgbClr>
            </a:solidFill>
            <a:headEnd type="triangle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624925" y="1535599"/>
            <a:ext cx="155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Gill Sans MT" panose="020B0502020104020203" pitchFamily="34" charset="0"/>
              </a:rPr>
              <a:t>Postgresql</a:t>
            </a:r>
            <a:endParaRPr lang="en-US" sz="2400" dirty="0" smtClean="0">
              <a:latin typeface="Gill Sans MT" panose="020B050202010402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93" y="4632679"/>
            <a:ext cx="633115" cy="63311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26624" y="5223079"/>
            <a:ext cx="88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ill Sans MT" panose="020B0502020104020203" pitchFamily="34" charset="0"/>
              </a:rPr>
              <a:t>QGIS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01" y="1976721"/>
            <a:ext cx="1092846" cy="120589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55" y="1978195"/>
            <a:ext cx="1092846" cy="1205899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5" name="Straight Arrow Connector 44"/>
          <p:cNvCxnSpPr>
            <a:stCxn id="54" idx="2"/>
            <a:endCxn id="14" idx="3"/>
          </p:cNvCxnSpPr>
          <p:nvPr/>
        </p:nvCxnSpPr>
        <p:spPr>
          <a:xfrm flipH="1" flipV="1">
            <a:off x="5635605" y="3125124"/>
            <a:ext cx="980873" cy="5897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78692" y="3357138"/>
            <a:ext cx="88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8472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504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Query Layers – From PostgreSQL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41" y="942697"/>
            <a:ext cx="6590917" cy="54581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8687" y="2166151"/>
            <a:ext cx="2325950" cy="395535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2100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Linked Media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41" y="942697"/>
            <a:ext cx="6590917" cy="5458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98" y="788894"/>
            <a:ext cx="3713538" cy="573535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4891596" y="788894"/>
            <a:ext cx="342503" cy="1936551"/>
          </a:xfrm>
          <a:prstGeom prst="straightConnector1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>
          <a:xfrm>
            <a:off x="5234097" y="4270159"/>
            <a:ext cx="3835153" cy="58592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Efficiencies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04" y="1058013"/>
            <a:ext cx="4772996" cy="5629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" y="1210235"/>
            <a:ext cx="4831852" cy="31320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2134495" y="3173506"/>
            <a:ext cx="2545081" cy="912786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285154" y="2413120"/>
            <a:ext cx="2545081" cy="4014574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3077" y="457200"/>
            <a:ext cx="290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– Spatial Functions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517" y="464752"/>
            <a:ext cx="204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, Saved Views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64316" y="4342301"/>
            <a:ext cx="1655415" cy="100829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8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8" y="983365"/>
            <a:ext cx="8538841" cy="5077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04" y="1152323"/>
            <a:ext cx="5470099" cy="5275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Efficiencies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3077" y="457200"/>
            <a:ext cx="290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– Triggers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6967" y="464752"/>
            <a:ext cx="278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, Stored Functions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52329" y="5113208"/>
            <a:ext cx="2948771" cy="1008298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8" y="1044175"/>
            <a:ext cx="4604661" cy="47756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466547" y="3190875"/>
            <a:ext cx="1504745" cy="734850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143126"/>
            <a:ext cx="2533650" cy="34099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4" grpId="1" animBg="1"/>
      <p:bldP spid="10" grpId="0" animBg="1"/>
      <p:bldP spid="10" grpId="1" animBg="1"/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431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Wait!  Do you even Internet?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0146" y="1066297"/>
            <a:ext cx="7298847" cy="5789707"/>
            <a:chOff x="380146" y="1066297"/>
            <a:chExt cx="7298847" cy="5789707"/>
          </a:xfrm>
        </p:grpSpPr>
        <p:cxnSp>
          <p:nvCxnSpPr>
            <p:cNvPr id="36" name="Straight Arrow Connector 35"/>
            <p:cNvCxnSpPr>
              <a:endCxn id="35" idx="0"/>
            </p:cNvCxnSpPr>
            <p:nvPr/>
          </p:nvCxnSpPr>
          <p:spPr>
            <a:xfrm>
              <a:off x="2303562" y="3189172"/>
              <a:ext cx="668989" cy="144350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3" idx="0"/>
            </p:cNvCxnSpPr>
            <p:nvPr/>
          </p:nvCxnSpPr>
          <p:spPr>
            <a:xfrm flipH="1">
              <a:off x="1393325" y="3189172"/>
              <a:ext cx="910237" cy="1049837"/>
            </a:xfrm>
            <a:prstGeom prst="straightConnector1">
              <a:avLst/>
            </a:prstGeom>
            <a:ln w="38100">
              <a:solidFill>
                <a:srgbClr val="FF0000">
                  <a:alpha val="95000"/>
                </a:srgbClr>
              </a:solidFill>
              <a:headEnd type="triangle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80146" y="1530899"/>
              <a:ext cx="1556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ill Sans MT" panose="020B0502020104020203" pitchFamily="34" charset="0"/>
                </a:rPr>
                <a:t>File GDB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0988" y="1517320"/>
              <a:ext cx="1710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Gill Sans MT" panose="020B0502020104020203" pitchFamily="34" charset="0"/>
                </a:rPr>
                <a:t>Postgresql</a:t>
              </a:r>
              <a:endParaRPr lang="en-US" sz="2400" dirty="0" smtClean="0">
                <a:latin typeface="Gill Sans MT" panose="020B05020201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5877" y="1066297"/>
              <a:ext cx="2080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Gill Sans MT" panose="020B0502020104020203" pitchFamily="34" charset="0"/>
                </a:rPr>
                <a:t>Public Works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38066" y="1130302"/>
              <a:ext cx="15568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City Hall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52" y="4239009"/>
              <a:ext cx="917545" cy="10187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565" y="3034458"/>
              <a:ext cx="810336" cy="6077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4887" y="3843351"/>
              <a:ext cx="813312" cy="6099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269" y="2821248"/>
              <a:ext cx="810336" cy="6077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498" y="3832877"/>
              <a:ext cx="822837" cy="61712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589" y="4640672"/>
              <a:ext cx="822837" cy="61712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999" y="4640672"/>
              <a:ext cx="822837" cy="61712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587" y="5783671"/>
              <a:ext cx="822837" cy="61712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156" y="5783671"/>
              <a:ext cx="822837" cy="6171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990" y="4640672"/>
              <a:ext cx="822837" cy="61712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102034" y="5428921"/>
              <a:ext cx="23991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Gill Sans MT" panose="020B0502020104020203" pitchFamily="34" charset="0"/>
                </a:rPr>
                <a:t>ArcReader</a:t>
              </a:r>
              <a:endParaRPr lang="en-US" sz="2800" dirty="0" smtClean="0">
                <a:latin typeface="Gill Sans MT" panose="020B0502020104020203" pitchFamily="34" charset="0"/>
              </a:endParaRPr>
            </a:p>
            <a:p>
              <a:pPr algn="ctr"/>
              <a:r>
                <a:rPr lang="en-US" sz="2800" dirty="0" smtClean="0">
                  <a:latin typeface="Gill Sans MT" panose="020B0502020104020203" pitchFamily="34" charset="0"/>
                </a:rPr>
                <a:t>Multiple Users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1481" y="5192302"/>
              <a:ext cx="1757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Gill Sans MT" panose="020B0502020104020203" pitchFamily="34" charset="0"/>
                </a:rPr>
                <a:t>ArcGIS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53638" y="6332784"/>
              <a:ext cx="16568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Gill Sans MT" panose="020B0502020104020203" pitchFamily="34" charset="0"/>
                </a:rPr>
                <a:t>Lifeguards</a:t>
              </a:r>
            </a:p>
          </p:txBody>
        </p:sp>
        <p:cxnSp>
          <p:nvCxnSpPr>
            <p:cNvPr id="27" name="Straight Arrow Connector 26"/>
            <p:cNvCxnSpPr>
              <a:stCxn id="2" idx="3"/>
            </p:cNvCxnSpPr>
            <p:nvPr/>
          </p:nvCxnSpPr>
          <p:spPr>
            <a:xfrm>
              <a:off x="2855747" y="2579671"/>
              <a:ext cx="3211678" cy="11129"/>
            </a:xfrm>
            <a:prstGeom prst="straightConnector1">
              <a:avLst/>
            </a:prstGeom>
            <a:ln w="50800">
              <a:solidFill>
                <a:srgbClr val="FF0000">
                  <a:alpha val="95000"/>
                </a:srgbClr>
              </a:solidFill>
              <a:tailEnd type="triangl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4" idx="1"/>
            </p:cNvCxnSpPr>
            <p:nvPr/>
          </p:nvCxnSpPr>
          <p:spPr>
            <a:xfrm>
              <a:off x="2303562" y="3189172"/>
              <a:ext cx="1145003" cy="149162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3" idx="1"/>
            </p:cNvCxnSpPr>
            <p:nvPr/>
          </p:nvCxnSpPr>
          <p:spPr>
            <a:xfrm>
              <a:off x="2303562" y="3189172"/>
              <a:ext cx="1121325" cy="959171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303562" y="3189172"/>
              <a:ext cx="1142027" cy="145150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23" idx="0"/>
            </p:cNvCxnSpPr>
            <p:nvPr/>
          </p:nvCxnSpPr>
          <p:spPr>
            <a:xfrm flipH="1">
              <a:off x="6222409" y="3194945"/>
              <a:ext cx="411418" cy="144572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5656837" y="3194945"/>
              <a:ext cx="970102" cy="144572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15" idx="3"/>
            </p:cNvCxnSpPr>
            <p:nvPr/>
          </p:nvCxnSpPr>
          <p:spPr>
            <a:xfrm flipH="1">
              <a:off x="5644335" y="3188025"/>
              <a:ext cx="982604" cy="953416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21" idx="0"/>
            </p:cNvCxnSpPr>
            <p:nvPr/>
          </p:nvCxnSpPr>
          <p:spPr>
            <a:xfrm>
              <a:off x="6642557" y="3194945"/>
              <a:ext cx="625018" cy="2588726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20" idx="0"/>
            </p:cNvCxnSpPr>
            <p:nvPr/>
          </p:nvCxnSpPr>
          <p:spPr>
            <a:xfrm flipH="1">
              <a:off x="6255006" y="5257800"/>
              <a:ext cx="885791" cy="525871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95" y="1992428"/>
              <a:ext cx="1132283" cy="1196744"/>
            </a:xfrm>
            <a:prstGeom prst="rect">
              <a:avLst/>
            </a:prstGeom>
          </p:spPr>
        </p:pic>
        <p:cxnSp>
          <p:nvCxnSpPr>
            <p:cNvPr id="47" name="Straight Arrow Connector 46"/>
            <p:cNvCxnSpPr>
              <a:stCxn id="46" idx="2"/>
              <a:endCxn id="3" idx="0"/>
            </p:cNvCxnSpPr>
            <p:nvPr/>
          </p:nvCxnSpPr>
          <p:spPr>
            <a:xfrm>
              <a:off x="998637" y="3189172"/>
              <a:ext cx="394688" cy="1049837"/>
            </a:xfrm>
            <a:prstGeom prst="straightConnector1">
              <a:avLst/>
            </a:prstGeom>
            <a:ln w="38100">
              <a:solidFill>
                <a:srgbClr val="FF0000">
                  <a:alpha val="95000"/>
                </a:srgbClr>
              </a:solidFill>
              <a:headEnd type="triangle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624925" y="1535599"/>
              <a:ext cx="15568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Gill Sans MT" panose="020B0502020104020203" pitchFamily="34" charset="0"/>
                </a:rPr>
                <a:t>Postgresql</a:t>
              </a:r>
              <a:endParaRPr lang="en-US" sz="2400" dirty="0" smtClean="0">
                <a:latin typeface="Gill Sans MT" panose="020B0502020104020203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993" y="4632679"/>
              <a:ext cx="633115" cy="633115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526624" y="5223079"/>
              <a:ext cx="884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Gill Sans MT" panose="020B0502020104020203" pitchFamily="34" charset="0"/>
                </a:rPr>
                <a:t>QGIS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901" y="1976721"/>
              <a:ext cx="1092846" cy="1205899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055" y="1978195"/>
              <a:ext cx="1092846" cy="1205899"/>
            </a:xfrm>
            <a:prstGeom prst="rect">
              <a:avLst/>
            </a:prstGeom>
            <a:solidFill>
              <a:schemeClr val="tx1"/>
            </a:solidFill>
          </p:spPr>
        </p:pic>
        <p:cxnSp>
          <p:nvCxnSpPr>
            <p:cNvPr id="45" name="Straight Arrow Connector 44"/>
            <p:cNvCxnSpPr>
              <a:stCxn id="54" idx="2"/>
              <a:endCxn id="14" idx="3"/>
            </p:cNvCxnSpPr>
            <p:nvPr/>
          </p:nvCxnSpPr>
          <p:spPr>
            <a:xfrm flipH="1" flipV="1">
              <a:off x="5635605" y="3125124"/>
              <a:ext cx="980873" cy="58970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778692" y="3357138"/>
              <a:ext cx="884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Gill Sans MT" panose="020B0502020104020203" pitchFamily="34" charset="0"/>
                </a:rPr>
                <a:t>Excel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72" y="1224187"/>
            <a:ext cx="672883" cy="74249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48" name="Straight Arrow Connector 47"/>
          <p:cNvCxnSpPr>
            <a:stCxn id="2" idx="3"/>
            <a:endCxn id="41" idx="1"/>
          </p:cNvCxnSpPr>
          <p:nvPr/>
        </p:nvCxnSpPr>
        <p:spPr>
          <a:xfrm flipV="1">
            <a:off x="2855747" y="1595433"/>
            <a:ext cx="872625" cy="984238"/>
          </a:xfrm>
          <a:prstGeom prst="straightConnector1">
            <a:avLst/>
          </a:prstGeom>
          <a:ln w="50800">
            <a:solidFill>
              <a:srgbClr val="FF0000">
                <a:alpha val="95000"/>
              </a:srgbClr>
            </a:solidFill>
            <a:headEnd type="triangle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99465" y="1940113"/>
            <a:ext cx="113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Gill Sans MT" panose="020B0502020104020203" pitchFamily="34" charset="0"/>
              </a:rPr>
              <a:t>Postgresql</a:t>
            </a:r>
            <a:endParaRPr lang="en-US" dirty="0" smtClean="0">
              <a:latin typeface="Gill Sans MT" panose="020B05020201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87733" y="876443"/>
            <a:ext cx="135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Web Server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60" y="1492796"/>
            <a:ext cx="938189" cy="193441"/>
          </a:xfrm>
          <a:prstGeom prst="rect">
            <a:avLst/>
          </a:prstGeom>
        </p:spPr>
      </p:pic>
      <p:cxnSp>
        <p:nvCxnSpPr>
          <p:cNvPr id="58" name="Straight Arrow Connector 57"/>
          <p:cNvCxnSpPr>
            <a:stCxn id="9" idx="1"/>
            <a:endCxn id="41" idx="3"/>
          </p:cNvCxnSpPr>
          <p:nvPr/>
        </p:nvCxnSpPr>
        <p:spPr>
          <a:xfrm flipH="1">
            <a:off x="4401255" y="1589517"/>
            <a:ext cx="383005" cy="5916"/>
          </a:xfrm>
          <a:prstGeom prst="straightConnector1">
            <a:avLst/>
          </a:prstGeom>
          <a:ln w="38100">
            <a:solidFill>
              <a:srgbClr val="FF0000">
                <a:alpha val="95000"/>
              </a:srgbClr>
            </a:solidFill>
            <a:headEnd type="triangle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408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Demo, but only a small one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Coming soon……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1137239"/>
            <a:ext cx="7152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More </a:t>
            </a:r>
            <a:r>
              <a:rPr lang="en-US" sz="2800" dirty="0" err="1" smtClean="0">
                <a:latin typeface="Gill Sans MT" panose="020B0502020104020203" pitchFamily="34" charset="0"/>
              </a:rPr>
              <a:t>Cleerio</a:t>
            </a:r>
            <a:r>
              <a:rPr lang="en-US" sz="2800" dirty="0" smtClean="0">
                <a:latin typeface="Gill Sans MT" panose="020B0502020104020203" pitchFamily="34" charset="0"/>
              </a:rPr>
              <a:t> – Editing in the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New Finance Software – Integration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May require AGOL 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GIS Needs Assessment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Ensure critical infrastructure layers exist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Refine data schema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Expand use of functions and triggers to automate tasks and tracking.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Implement functions to generate metadata using SD standard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369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Have I learned anything?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1075087"/>
            <a:ext cx="7152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It is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Rule your resources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Make them work for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Get your hands dirty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Ask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Learn SQL</a:t>
            </a:r>
          </a:p>
        </p:txBody>
      </p:sp>
    </p:spTree>
    <p:extLst>
      <p:ext uri="{BB962C8B-B14F-4D97-AF65-F5344CB8AC3E}">
        <p14:creationId xmlns:p14="http://schemas.microsoft.com/office/powerpoint/2010/main" val="31217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385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Obligatory City Info Slide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4850643"/>
            <a:ext cx="7152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~90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20-25 use GIS on a daily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ill Sans MT" panose="020B0502020104020203" pitchFamily="34" charset="0"/>
              </a:rPr>
              <a:t>5 city departments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25096"/>
            <a:ext cx="7353308" cy="36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Questions?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1075087"/>
            <a:ext cx="7152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MT" panose="020B0502020104020203" pitchFamily="34" charset="0"/>
              </a:rPr>
              <a:t>Russell Mercer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GIS Administrator</a:t>
            </a:r>
          </a:p>
          <a:p>
            <a:r>
              <a:rPr lang="en-US" sz="2000" dirty="0" smtClean="0">
                <a:latin typeface="Gill Sans MT" panose="020B0502020104020203" pitchFamily="34" charset="0"/>
              </a:rPr>
              <a:t>City of Imperial Beach</a:t>
            </a:r>
          </a:p>
          <a:p>
            <a:r>
              <a:rPr lang="en-US" sz="2000" dirty="0" smtClean="0">
                <a:latin typeface="Gill Sans MT" panose="020B0502020104020203" pitchFamily="34" charset="0"/>
                <a:hlinkClick r:id="rId3"/>
              </a:rPr>
              <a:t>rmercer@imperialbeachca.gov</a:t>
            </a:r>
            <a:endParaRPr lang="en-US" sz="2000" dirty="0" smtClean="0">
              <a:latin typeface="Gill Sans MT" panose="020B0502020104020203" pitchFamily="34" charset="0"/>
            </a:endParaRPr>
          </a:p>
          <a:p>
            <a:r>
              <a:rPr lang="en-US" sz="2000" dirty="0" smtClean="0">
                <a:latin typeface="Gill Sans MT" panose="020B0502020104020203" pitchFamily="34" charset="0"/>
              </a:rPr>
              <a:t>(619) 210-1647</a:t>
            </a:r>
            <a:endParaRPr lang="en-US" sz="2000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212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City Facilities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09" y="1105235"/>
            <a:ext cx="6808582" cy="52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413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GIS in IB:  Where it Started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54" y="1066048"/>
            <a:ext cx="6918931" cy="47633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11860" y="2829697"/>
            <a:ext cx="1964724" cy="25949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06629" y="214790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58992" y="229542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1392" y="244782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5182" y="259932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7545" y="342205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2819" y="448847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7396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470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GIS in IB:  Initial Improvements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7" y="1008083"/>
            <a:ext cx="6301946" cy="50242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3451412" y="2718485"/>
            <a:ext cx="2702253" cy="1091513"/>
          </a:xfrm>
          <a:prstGeom prst="ellipse">
            <a:avLst/>
          </a:prstGeom>
          <a:noFill/>
          <a:ln w="635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1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470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GIS in IB:  Initial Improvements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77508"/>
            <a:ext cx="6207510" cy="548318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352926" y="918865"/>
            <a:ext cx="3914775" cy="5737069"/>
            <a:chOff x="4350218" y="663732"/>
            <a:chExt cx="4057796" cy="59157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926" y="663732"/>
              <a:ext cx="3546088" cy="5915709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 bwMode="auto">
            <a:xfrm flipH="1">
              <a:off x="4350218" y="682625"/>
              <a:ext cx="545634" cy="3060483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4350218" y="3900253"/>
              <a:ext cx="511709" cy="267918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537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470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GIS in IB:  Initial Improvements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13" y="1019175"/>
            <a:ext cx="5945573" cy="553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" t="-2056" r="41398" b="6301"/>
          <a:stretch/>
        </p:blipFill>
        <p:spPr>
          <a:xfrm>
            <a:off x="1152894" y="788077"/>
            <a:ext cx="3809631" cy="5765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674" b="25606"/>
          <a:stretch/>
        </p:blipFill>
        <p:spPr>
          <a:xfrm>
            <a:off x="5119543" y="918865"/>
            <a:ext cx="3643458" cy="44790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2143125"/>
            <a:ext cx="1381125" cy="9810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06900" y="3562350"/>
            <a:ext cx="1381125" cy="9810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9" y="6121506"/>
            <a:ext cx="942035" cy="558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MT" panose="020B0502020104020203" pitchFamily="34" charset="0"/>
              </a:rPr>
              <a:t>Initial GIS Configuration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877" y="1458712"/>
            <a:ext cx="15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File GDB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0752" y="1500515"/>
            <a:ext cx="15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File GDB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877" y="1066297"/>
            <a:ext cx="208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Public Works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0752" y="1108100"/>
            <a:ext cx="155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City Hall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2" y="4239009"/>
            <a:ext cx="917545" cy="1018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65" y="3034458"/>
            <a:ext cx="810336" cy="607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87" y="3843351"/>
            <a:ext cx="813312" cy="609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9" y="3034458"/>
            <a:ext cx="810336" cy="607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98" y="3832877"/>
            <a:ext cx="822837" cy="617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89" y="4640672"/>
            <a:ext cx="822837" cy="6171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9" y="4640672"/>
            <a:ext cx="822837" cy="6171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7" y="5783671"/>
            <a:ext cx="822837" cy="617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56" y="5783671"/>
            <a:ext cx="822837" cy="6171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97" y="4640672"/>
            <a:ext cx="822837" cy="6171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90" y="4640672"/>
            <a:ext cx="822837" cy="6171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02034" y="5428921"/>
            <a:ext cx="2399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Gill Sans MT" panose="020B0502020104020203" pitchFamily="34" charset="0"/>
              </a:rPr>
              <a:t>ArcReader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algn="ctr"/>
            <a:r>
              <a:rPr lang="en-US" sz="2800" dirty="0" smtClean="0">
                <a:latin typeface="Gill Sans MT" panose="020B0502020104020203" pitchFamily="34" charset="0"/>
              </a:rPr>
              <a:t>Multiple Users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481" y="5192302"/>
            <a:ext cx="175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ArcGIS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53638" y="6332784"/>
            <a:ext cx="165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ill Sans MT" panose="020B0502020104020203" pitchFamily="34" charset="0"/>
              </a:rPr>
              <a:t>Lifeguards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24100" y="2590800"/>
            <a:ext cx="3743325" cy="0"/>
          </a:xfrm>
          <a:prstGeom prst="straightConnector1">
            <a:avLst/>
          </a:prstGeom>
          <a:ln w="50800">
            <a:solidFill>
              <a:srgbClr val="FF0000">
                <a:alpha val="95000"/>
              </a:srgbClr>
            </a:solidFill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" idx="1"/>
          </p:cNvCxnSpPr>
          <p:nvPr/>
        </p:nvCxnSpPr>
        <p:spPr>
          <a:xfrm>
            <a:off x="1770162" y="3189172"/>
            <a:ext cx="1678403" cy="149162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1"/>
          </p:cNvCxnSpPr>
          <p:nvPr/>
        </p:nvCxnSpPr>
        <p:spPr>
          <a:xfrm>
            <a:off x="1770162" y="3189172"/>
            <a:ext cx="1654725" cy="95917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70162" y="3189172"/>
            <a:ext cx="1675427" cy="14515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0"/>
          </p:cNvCxnSpPr>
          <p:nvPr/>
        </p:nvCxnSpPr>
        <p:spPr>
          <a:xfrm>
            <a:off x="1770162" y="3189172"/>
            <a:ext cx="1109854" cy="145150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6" idx="2"/>
            <a:endCxn id="3" idx="0"/>
          </p:cNvCxnSpPr>
          <p:nvPr/>
        </p:nvCxnSpPr>
        <p:spPr>
          <a:xfrm flipH="1">
            <a:off x="1393325" y="3189172"/>
            <a:ext cx="367312" cy="1049837"/>
          </a:xfrm>
          <a:prstGeom prst="straightConnector1">
            <a:avLst/>
          </a:prstGeom>
          <a:ln w="38100">
            <a:solidFill>
              <a:srgbClr val="FF0000">
                <a:alpha val="95000"/>
              </a:srgbClr>
            </a:solidFill>
            <a:headEnd type="triangle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3" idx="0"/>
          </p:cNvCxnSpPr>
          <p:nvPr/>
        </p:nvCxnSpPr>
        <p:spPr>
          <a:xfrm flipH="1">
            <a:off x="6222409" y="3194945"/>
            <a:ext cx="411418" cy="144572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656837" y="3194945"/>
            <a:ext cx="970102" cy="1445727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5" idx="3"/>
          </p:cNvCxnSpPr>
          <p:nvPr/>
        </p:nvCxnSpPr>
        <p:spPr>
          <a:xfrm flipH="1">
            <a:off x="5644335" y="3188025"/>
            <a:ext cx="982604" cy="953416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4" idx="3"/>
          </p:cNvCxnSpPr>
          <p:nvPr/>
        </p:nvCxnSpPr>
        <p:spPr>
          <a:xfrm flipH="1">
            <a:off x="5644335" y="3199669"/>
            <a:ext cx="982604" cy="138665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1" idx="0"/>
          </p:cNvCxnSpPr>
          <p:nvPr/>
        </p:nvCxnSpPr>
        <p:spPr>
          <a:xfrm>
            <a:off x="6642557" y="3194945"/>
            <a:ext cx="625018" cy="2588726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0" idx="0"/>
          </p:cNvCxnSpPr>
          <p:nvPr/>
        </p:nvCxnSpPr>
        <p:spPr>
          <a:xfrm flipH="1">
            <a:off x="6255006" y="5257800"/>
            <a:ext cx="885791" cy="525871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5" y="1992428"/>
            <a:ext cx="1132283" cy="119674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98" y="1992428"/>
            <a:ext cx="1132283" cy="11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7B713C7F-58B7-4AE9-B361-B13EB9EC4C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2022-03-13T23:57:49+00:00</_dlc_ExpireDate>
  </documentManagement>
</p:properties>
</file>

<file path=customXml/itemProps1.xml><?xml version="1.0" encoding="utf-8"?>
<ds:datastoreItem xmlns:ds="http://schemas.openxmlformats.org/officeDocument/2006/customXml" ds:itemID="{219BAE5F-C97D-4C3B-A65B-398E90C71E73}"/>
</file>

<file path=customXml/itemProps2.xml><?xml version="1.0" encoding="utf-8"?>
<ds:datastoreItem xmlns:ds="http://schemas.openxmlformats.org/officeDocument/2006/customXml" ds:itemID="{6641FD0F-EADE-42FE-A408-A79FA4595245}"/>
</file>

<file path=customXml/itemProps3.xml><?xml version="1.0" encoding="utf-8"?>
<ds:datastoreItem xmlns:ds="http://schemas.openxmlformats.org/officeDocument/2006/customXml" ds:itemID="{5BD78DC1-F774-42B1-AD4A-EC5DA7AA1DAE}"/>
</file>

<file path=customXml/itemProps4.xml><?xml version="1.0" encoding="utf-8"?>
<ds:datastoreItem xmlns:ds="http://schemas.openxmlformats.org/officeDocument/2006/customXml" ds:itemID="{6438275A-D898-4EB7-A1D4-A3906B217294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9058</TotalTime>
  <Words>474</Words>
  <Application>Microsoft Office PowerPoint</Application>
  <PresentationFormat>On-screen Show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Mercer</dc:creator>
  <cp:lastModifiedBy>Russell</cp:lastModifiedBy>
  <cp:revision>92</cp:revision>
  <dcterms:created xsi:type="dcterms:W3CDTF">2017-01-05T03:45:58Z</dcterms:created>
  <dcterms:modified xsi:type="dcterms:W3CDTF">2017-01-11T11:02:50Z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