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10.xml" ContentType="application/vnd.openxmlformats-officedocument.presentationml.slide+xml"/>
  <Override PartName="/ppt/slides/slide15.xml" ContentType="application/vnd.openxmlformats-officedocument.presentationml.slide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59" r:id="rId4"/>
    <p:sldId id="272" r:id="rId5"/>
    <p:sldId id="282" r:id="rId6"/>
    <p:sldId id="260" r:id="rId7"/>
    <p:sldId id="288" r:id="rId8"/>
    <p:sldId id="283" r:id="rId9"/>
    <p:sldId id="289" r:id="rId10"/>
    <p:sldId id="290" r:id="rId11"/>
    <p:sldId id="291" r:id="rId12"/>
    <p:sldId id="284" r:id="rId13"/>
    <p:sldId id="269" r:id="rId14"/>
    <p:sldId id="292" r:id="rId15"/>
    <p:sldId id="287" r:id="rId16"/>
    <p:sldId id="273" r:id="rId17"/>
    <p:sldId id="271" r:id="rId18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 autoAdjust="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28" Type="http://schemas.openxmlformats.org/officeDocument/2006/relationships/customXml" Target="../customXml/item4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9F298186-0721-4740-ABA8-3C420C157427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B79BD53A-7363-4E65-A3B0-7C95BEC05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1747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BEBC30B8-2AD9-432B-B812-75E44814FF0A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364AF6EE-9439-415C-BF0E-26ED93A1F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91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http://www.onetonline.org/link/summary/15-1199.05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AF6EE-9439-415C-BF0E-26ED93A1FC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51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http://www.onetonline.org/link/summary/15-1199.05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AF6EE-9439-415C-BF0E-26ED93A1FC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694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http://www.onetonline.org/link/summary/15-1199.05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AF6EE-9439-415C-BF0E-26ED93A1FC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730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43C9D481-E978-481C-9075-54465D0BDB22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CC4A5013-C5C2-463C-A25E-ED13BC0A7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4312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D481-E978-481C-9075-54465D0BDB22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A5013-C5C2-463C-A25E-ED13BC0A7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61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D481-E978-481C-9075-54465D0BDB22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A5013-C5C2-463C-A25E-ED13BC0A7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340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D481-E978-481C-9075-54465D0BDB22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A5013-C5C2-463C-A25E-ED13BC0A7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87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D481-E978-481C-9075-54465D0BDB22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A5013-C5C2-463C-A25E-ED13BC0A7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86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D481-E978-481C-9075-54465D0BDB22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A5013-C5C2-463C-A25E-ED13BC0A7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3119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D481-E978-481C-9075-54465D0BDB22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A5013-C5C2-463C-A25E-ED13BC0A7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101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D481-E978-481C-9075-54465D0BDB22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A5013-C5C2-463C-A25E-ED13BC0A735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5571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D481-E978-481C-9075-54465D0BDB22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A5013-C5C2-463C-A25E-ED13BC0A7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300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D481-E978-481C-9075-54465D0BDB22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A5013-C5C2-463C-A25E-ED13BC0A7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628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D481-E978-481C-9075-54465D0BDB22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A5013-C5C2-463C-A25E-ED13BC0A7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240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D481-E978-481C-9075-54465D0BDB22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A5013-C5C2-463C-A25E-ED13BC0A7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301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D481-E978-481C-9075-54465D0BDB22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A5013-C5C2-463C-A25E-ED13BC0A7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3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D481-E978-481C-9075-54465D0BDB22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A5013-C5C2-463C-A25E-ED13BC0A7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981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D481-E978-481C-9075-54465D0BDB22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A5013-C5C2-463C-A25E-ED13BC0A7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92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D481-E978-481C-9075-54465D0BDB22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A5013-C5C2-463C-A25E-ED13BC0A7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946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9D481-E978-481C-9075-54465D0BDB22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A5013-C5C2-463C-A25E-ED13BC0A7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33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3C9D481-E978-481C-9075-54465D0BDB22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C4A5013-C5C2-463C-A25E-ED13BC0A7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124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tinyurl.com/pcstem3" TargetMode="Externa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lomaruas.weebly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astep.org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alomar.maps.arcgis.com/apps/StorytellingSwipe/index.html?appid=23ef04df1e49448f9e6c07aa926296bf" TargetMode="External"/><Relationship Id="rId2" Type="http://schemas.openxmlformats.org/officeDocument/2006/relationships/hyperlink" Target="http://www.palomar.edu/GI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wcheung@palomar.edu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palomar.maps.arcgis.com/home/webmap/viewer.html?webmap=c70bd0ddb31042ecaf684eef1fe5ae91" TargetMode="External"/><Relationship Id="rId2" Type="http://schemas.openxmlformats.org/officeDocument/2006/relationships/hyperlink" Target="http://www.tinyurl.com/pcstem1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palomar.maps.arcgis.com/home/webmap/viewer.html?webmap=c70bd0ddb31042ecaf684eef1fe5ae91" TargetMode="External"/><Relationship Id="rId2" Type="http://schemas.openxmlformats.org/officeDocument/2006/relationships/hyperlink" Target="http://www.tinyurl.com/pcstem1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tinyurl.com/pcstem2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400" dirty="0"/>
              <a:t>UAS Integration </a:t>
            </a:r>
            <a:br>
              <a:rPr lang="en-US" sz="5400" dirty="0"/>
            </a:br>
            <a:r>
              <a:rPr lang="en-US" sz="5400" dirty="0"/>
              <a:t>with GIS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2472268"/>
          </a:xfrm>
        </p:spPr>
        <p:txBody>
          <a:bodyPr>
            <a:normAutofit/>
          </a:bodyPr>
          <a:lstStyle/>
          <a:p>
            <a:r>
              <a:rPr lang="en-US" sz="2400" dirty="0"/>
              <a:t>Wing Cheung</a:t>
            </a:r>
          </a:p>
          <a:p>
            <a:r>
              <a:rPr lang="en-US" sz="2400" dirty="0"/>
              <a:t>Palomar College</a:t>
            </a:r>
          </a:p>
          <a:p>
            <a:r>
              <a:rPr lang="en-US" sz="2400" dirty="0"/>
              <a:t>Professor of Geography</a:t>
            </a:r>
          </a:p>
        </p:txBody>
      </p:sp>
    </p:spTree>
    <p:extLst>
      <p:ext uri="{BB962C8B-B14F-4D97-AF65-F5344CB8AC3E}">
        <p14:creationId xmlns:p14="http://schemas.microsoft.com/office/powerpoint/2010/main" val="962211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56AC81B-F4AA-4B6A-85FD-CA4828BF0AFC}"/>
              </a:ext>
            </a:extLst>
          </p:cNvPr>
          <p:cNvSpPr txBox="1">
            <a:spLocks/>
          </p:cNvSpPr>
          <p:nvPr/>
        </p:nvSpPr>
        <p:spPr>
          <a:xfrm>
            <a:off x="0" y="304800"/>
            <a:ext cx="4331368" cy="17004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2000" kern="1200" cap="all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i="1" dirty="0"/>
              <a:t>3D </a:t>
            </a:r>
          </a:p>
          <a:p>
            <a:r>
              <a:rPr lang="en-US" sz="5400" b="1" i="1" dirty="0"/>
              <a:t>Modeling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B2B678-180B-40FC-BE39-BED779FC9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860757"/>
            <a:ext cx="2566928" cy="1427747"/>
          </a:xfrm>
        </p:spPr>
        <p:txBody>
          <a:bodyPr>
            <a:normAutofit/>
          </a:bodyPr>
          <a:lstStyle/>
          <a:p>
            <a:r>
              <a:rPr lang="en-US" sz="3900" b="1" dirty="0"/>
              <a:t>TRY IT!</a:t>
            </a:r>
          </a:p>
          <a:p>
            <a:r>
              <a:rPr lang="en-US" dirty="0">
                <a:hlinkClick r:id="rId2"/>
              </a:rPr>
              <a:t>www.tinyurl.com/pcstem3</a:t>
            </a:r>
            <a:r>
              <a:rPr lang="en-US" dirty="0"/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1DC99A-F649-4211-99D2-A8E0C0A143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589"/>
          <a:stretch/>
        </p:blipFill>
        <p:spPr>
          <a:xfrm>
            <a:off x="3322041" y="423820"/>
            <a:ext cx="8462609" cy="601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445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56AC81B-F4AA-4B6A-85FD-CA4828BF0AFC}"/>
              </a:ext>
            </a:extLst>
          </p:cNvPr>
          <p:cNvSpPr txBox="1">
            <a:spLocks/>
          </p:cNvSpPr>
          <p:nvPr/>
        </p:nvSpPr>
        <p:spPr>
          <a:xfrm>
            <a:off x="0" y="304800"/>
            <a:ext cx="4331368" cy="17004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2000" kern="1200" cap="all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i="1" dirty="0"/>
              <a:t>3D </a:t>
            </a:r>
          </a:p>
          <a:p>
            <a:r>
              <a:rPr lang="en-US" sz="5400" b="1" i="1" dirty="0"/>
              <a:t>Modeling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B2B678-180B-40FC-BE39-BED779FC9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2005263"/>
            <a:ext cx="3212123" cy="428324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Stockpile measurements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Construction inspection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View shed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Others?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8BA8A5-9785-4AA5-A83F-4F9D44A312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589"/>
          <a:stretch/>
        </p:blipFill>
        <p:spPr>
          <a:xfrm>
            <a:off x="3322041" y="423820"/>
            <a:ext cx="8462609" cy="601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003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/>
          </a:blipFill>
          <a:ln>
            <a:noFill/>
          </a:ln>
          <a:effectLst/>
        </p:spPr>
      </p:sp>
      <p:pic>
        <p:nvPicPr>
          <p:cNvPr id="11" name="Picture 10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13" name="Picture 12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712912" y="2125133"/>
            <a:ext cx="8736013" cy="2607734"/>
          </a:xfrm>
          <a:prstGeom prst="rect">
            <a:avLst/>
          </a:prstGeom>
          <a:solidFill>
            <a:schemeClr val="bg1">
              <a:alpha val="70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874" y="2760972"/>
            <a:ext cx="8347076" cy="159595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8000" b="1" dirty="0"/>
              <a:t>Drones at Palomar College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374547-1F84-432F-88AA-B3B395B6B3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82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142067"/>
            <a:ext cx="10496549" cy="4430183"/>
          </a:xfrm>
        </p:spPr>
        <p:txBody>
          <a:bodyPr>
            <a:normAutofit/>
          </a:bodyPr>
          <a:lstStyle/>
          <a:p>
            <a:endParaRPr lang="en-US" sz="3600" b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37846"/>
            <a:ext cx="12192000" cy="871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88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Join us at Palomar College!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142067"/>
            <a:ext cx="11345778" cy="410633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Drone-Con (July 6</a:t>
            </a:r>
            <a:r>
              <a:rPr lang="en-US" sz="3600" baseline="30000" dirty="0"/>
              <a:t>th</a:t>
            </a:r>
            <a:r>
              <a:rPr lang="en-US" sz="3600" dirty="0"/>
              <a:t>, Friday)</a:t>
            </a:r>
          </a:p>
          <a:p>
            <a:pPr marL="0" indent="0">
              <a:buNone/>
            </a:pPr>
            <a:r>
              <a:rPr lang="en-US" sz="3600" dirty="0">
                <a:hlinkClick r:id="rId3"/>
              </a:rPr>
              <a:t>www.palomaruas.weebly.com</a:t>
            </a:r>
            <a:endParaRPr lang="en-US" sz="3600" b="1" dirty="0"/>
          </a:p>
          <a:p>
            <a:pPr lvl="1">
              <a:spcAft>
                <a:spcPts val="0"/>
              </a:spcAft>
            </a:pPr>
            <a:r>
              <a:rPr lang="en-US" sz="2000" dirty="0"/>
              <a:t>Starting a drone education program</a:t>
            </a:r>
          </a:p>
          <a:p>
            <a:pPr lvl="1">
              <a:spcAft>
                <a:spcPts val="0"/>
              </a:spcAft>
            </a:pPr>
            <a:r>
              <a:rPr lang="en-US" sz="2000" dirty="0"/>
              <a:t>Regulations and risk management</a:t>
            </a:r>
          </a:p>
          <a:p>
            <a:pPr lvl="1">
              <a:spcAft>
                <a:spcPts val="0"/>
              </a:spcAft>
            </a:pPr>
            <a:r>
              <a:rPr lang="en-US" sz="2000" dirty="0"/>
              <a:t>Construction and inspection</a:t>
            </a:r>
          </a:p>
          <a:p>
            <a:pPr lvl="1">
              <a:spcAft>
                <a:spcPts val="0"/>
              </a:spcAft>
            </a:pPr>
            <a:r>
              <a:rPr lang="en-US" sz="2000" dirty="0"/>
              <a:t>Mapping and surveying</a:t>
            </a:r>
          </a:p>
          <a:p>
            <a:pPr lvl="1">
              <a:spcAft>
                <a:spcPts val="0"/>
              </a:spcAft>
            </a:pPr>
            <a:r>
              <a:rPr lang="en-US" sz="2000" dirty="0"/>
              <a:t>Environmental conservation</a:t>
            </a:r>
          </a:p>
          <a:p>
            <a:pPr lvl="1">
              <a:spcAft>
                <a:spcPts val="0"/>
              </a:spcAft>
            </a:pPr>
            <a:r>
              <a:rPr lang="en-US" sz="2000" dirty="0"/>
              <a:t>Filming and photography</a:t>
            </a:r>
          </a:p>
          <a:p>
            <a:pPr lvl="1">
              <a:spcAft>
                <a:spcPts val="0"/>
              </a:spcAft>
            </a:pPr>
            <a:r>
              <a:rPr lang="en-US" sz="2000" dirty="0"/>
              <a:t>Business and entrepreneurship</a:t>
            </a:r>
          </a:p>
          <a:p>
            <a:pPr lvl="1">
              <a:spcAft>
                <a:spcPts val="0"/>
              </a:spcAft>
            </a:pPr>
            <a:r>
              <a:rPr lang="en-US" sz="2000" dirty="0"/>
              <a:t>Career pathways for veterans</a:t>
            </a:r>
          </a:p>
          <a:p>
            <a:pPr lvl="1">
              <a:spcAft>
                <a:spcPts val="0"/>
              </a:spcAft>
            </a:pPr>
            <a:r>
              <a:rPr lang="en-US" sz="2000" dirty="0"/>
              <a:t>UAS maintenance  </a:t>
            </a:r>
            <a:endParaRPr lang="en-US" sz="3400" b="1" dirty="0"/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3150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Join us at Palomar College!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142067"/>
            <a:ext cx="11345778" cy="4106333"/>
          </a:xfrm>
        </p:spPr>
        <p:txBody>
          <a:bodyPr>
            <a:normAutofit/>
          </a:bodyPr>
          <a:lstStyle/>
          <a:p>
            <a:r>
              <a:rPr lang="en-US" sz="3600" b="1" dirty="0"/>
              <a:t>Certificate</a:t>
            </a:r>
            <a:r>
              <a:rPr lang="en-US" sz="3600" dirty="0"/>
              <a:t> in UAS (1 year)</a:t>
            </a:r>
          </a:p>
          <a:p>
            <a:r>
              <a:rPr lang="en-US" sz="3600" b="1" dirty="0"/>
              <a:t>Associate’s Degree </a:t>
            </a:r>
            <a:r>
              <a:rPr lang="en-US" sz="3600" dirty="0"/>
              <a:t>in Drone Technology (2 years)</a:t>
            </a:r>
          </a:p>
          <a:p>
            <a:r>
              <a:rPr lang="en-US" sz="3600" dirty="0"/>
              <a:t>Find out more at: </a:t>
            </a:r>
            <a:r>
              <a:rPr lang="en-US" sz="3600" dirty="0">
                <a:hlinkClick r:id="rId3"/>
              </a:rPr>
              <a:t>www.uastep.org</a:t>
            </a:r>
            <a:r>
              <a:rPr lang="en-US" sz="3600" dirty="0"/>
              <a:t> </a:t>
            </a:r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57578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Tell your Drone Story with GIS </a:t>
            </a:r>
          </a:p>
        </p:txBody>
      </p:sp>
      <p:sp>
        <p:nvSpPr>
          <p:cNvPr id="5" name="Rectangle 4"/>
          <p:cNvSpPr/>
          <p:nvPr/>
        </p:nvSpPr>
        <p:spPr>
          <a:xfrm>
            <a:off x="1237265" y="5842337"/>
            <a:ext cx="902849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 out our GIS certificate/degree program!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www.palomar.edu/GIS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EAEB75FF-EC40-4023-91D5-821B354A5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6924" y="1935918"/>
            <a:ext cx="8249174" cy="388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89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4994"/>
            <a:ext cx="12192000" cy="704009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0285" y="4956885"/>
            <a:ext cx="10131428" cy="1928219"/>
          </a:xfrm>
        </p:spPr>
        <p:txBody>
          <a:bodyPr>
            <a:normAutofit fontScale="92500"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Wing Cheung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wcheung@palomar.edu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22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UASTEP project is funded by the National Science Foundation DUE# 1700552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943" y="5490192"/>
            <a:ext cx="1372055" cy="1870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7054"/>
            <a:ext cx="1367808" cy="1367808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083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/>
          </a:blipFill>
          <a:ln>
            <a:noFill/>
          </a:ln>
          <a:effectLst/>
        </p:spPr>
      </p:sp>
      <p:pic>
        <p:nvPicPr>
          <p:cNvPr id="11" name="Picture 10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13" name="Picture 12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712912" y="2125133"/>
            <a:ext cx="8736013" cy="2607734"/>
          </a:xfrm>
          <a:prstGeom prst="rect">
            <a:avLst/>
          </a:prstGeom>
          <a:solidFill>
            <a:schemeClr val="bg1">
              <a:alpha val="70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2991" y="2298700"/>
            <a:ext cx="8347076" cy="159595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8000" b="1" dirty="0"/>
              <a:t>What are UAS?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18758" y="3894653"/>
            <a:ext cx="8355542" cy="6646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400" dirty="0"/>
              <a:t>(Unmanned Aircraft Systems or </a:t>
            </a:r>
            <a:r>
              <a:rPr lang="en-US" sz="2400" b="1" dirty="0"/>
              <a:t>Drones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05863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0" name="Text Placeholder 8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DJI Goggles and DJI Mavic Pro.jpg">
            <a:extLst>
              <a:ext uri="{FF2B5EF4-FFF2-40B4-BE49-F238E27FC236}">
                <a16:creationId xmlns:a16="http://schemas.microsoft.com/office/drawing/2014/main" id="{7BA3DED5-F515-489A-B08C-6F7D4EBB0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699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CB1B60-137A-450A-BA4D-B8306C2FA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28"/>
            <a:ext cx="12192000" cy="684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485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/>
          </a:blipFill>
          <a:ln>
            <a:noFill/>
          </a:ln>
          <a:effectLst/>
        </p:spPr>
      </p:sp>
      <p:pic>
        <p:nvPicPr>
          <p:cNvPr id="11" name="Picture 10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13" name="Picture 12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712912" y="2125133"/>
            <a:ext cx="8736013" cy="2607734"/>
          </a:xfrm>
          <a:prstGeom prst="rect">
            <a:avLst/>
          </a:prstGeom>
          <a:solidFill>
            <a:schemeClr val="bg1">
              <a:alpha val="70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874" y="2760972"/>
            <a:ext cx="8347076" cy="159595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8000" b="1" dirty="0"/>
              <a:t>What Can you do with UAS?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374547-1F84-432F-88AA-B3B395B6B3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60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-1" y="4860757"/>
            <a:ext cx="4154905" cy="1427747"/>
          </a:xfrm>
        </p:spPr>
        <p:txBody>
          <a:bodyPr>
            <a:normAutofit/>
          </a:bodyPr>
          <a:lstStyle/>
          <a:p>
            <a:r>
              <a:rPr lang="en-US" sz="3900" b="1" dirty="0"/>
              <a:t>TRY IT!</a:t>
            </a:r>
            <a:endParaRPr lang="en-US" b="1" dirty="0"/>
          </a:p>
          <a:p>
            <a:r>
              <a:rPr lang="en-US" dirty="0">
                <a:hlinkClick r:id="rId2"/>
              </a:rPr>
              <a:t>www.tinyurl.com/pcstem1</a:t>
            </a:r>
            <a:r>
              <a:rPr lang="en-US" dirty="0"/>
              <a:t> 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DB37289-5401-4752-899C-965812B6C899}"/>
              </a:ext>
            </a:extLst>
          </p:cNvPr>
          <p:cNvSpPr txBox="1">
            <a:spLocks/>
          </p:cNvSpPr>
          <p:nvPr/>
        </p:nvSpPr>
        <p:spPr>
          <a:xfrm>
            <a:off x="0" y="288758"/>
            <a:ext cx="4154905" cy="14277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2000" kern="1200" cap="all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4200" b="1" i="1" dirty="0"/>
              <a:t>Ortho-</a:t>
            </a:r>
          </a:p>
          <a:p>
            <a:r>
              <a:rPr lang="en-US" sz="4200" b="1" i="1" dirty="0"/>
              <a:t>Imagery</a:t>
            </a:r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8579491C-FDB9-456D-A30F-786AB8BDE3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1"/>
          <a:stretch/>
        </p:blipFill>
        <p:spPr>
          <a:xfrm>
            <a:off x="3516923" y="0"/>
            <a:ext cx="86750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43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-1" y="1716505"/>
            <a:ext cx="4154905" cy="457199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Asset mapping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Inspection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Low Impact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Pre-Plan Field Inventory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Others?</a:t>
            </a:r>
            <a:endParaRPr lang="en-US" dirty="0">
              <a:hlinkClick r:id="rId2"/>
            </a:endParaRPr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8579491C-FDB9-456D-A30F-786AB8BDE3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1"/>
          <a:stretch/>
        </p:blipFill>
        <p:spPr>
          <a:xfrm>
            <a:off x="3516923" y="0"/>
            <a:ext cx="8675077" cy="6858000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DB37289-5401-4752-899C-965812B6C899}"/>
              </a:ext>
            </a:extLst>
          </p:cNvPr>
          <p:cNvSpPr txBox="1">
            <a:spLocks/>
          </p:cNvSpPr>
          <p:nvPr/>
        </p:nvSpPr>
        <p:spPr>
          <a:xfrm>
            <a:off x="0" y="288758"/>
            <a:ext cx="4154905" cy="142774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2000" kern="1200" cap="all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i="1" dirty="0"/>
              <a:t>Ortho-</a:t>
            </a:r>
          </a:p>
          <a:p>
            <a:r>
              <a:rPr lang="en-US" sz="5400" b="1" i="1" dirty="0"/>
              <a:t>Imagery</a:t>
            </a:r>
          </a:p>
          <a:p>
            <a:endParaRPr lang="en-US" sz="5400" b="1" i="1" dirty="0"/>
          </a:p>
        </p:txBody>
      </p:sp>
    </p:spTree>
    <p:extLst>
      <p:ext uri="{BB962C8B-B14F-4D97-AF65-F5344CB8AC3E}">
        <p14:creationId xmlns:p14="http://schemas.microsoft.com/office/powerpoint/2010/main" val="73890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4820" y="5136482"/>
            <a:ext cx="4154905" cy="1427747"/>
          </a:xfrm>
        </p:spPr>
        <p:txBody>
          <a:bodyPr>
            <a:normAutofit/>
          </a:bodyPr>
          <a:lstStyle/>
          <a:p>
            <a:r>
              <a:rPr lang="en-US" sz="3900" b="1" dirty="0"/>
              <a:t>TRY IT!</a:t>
            </a:r>
            <a:endParaRPr lang="en-US" b="1" dirty="0"/>
          </a:p>
          <a:p>
            <a:r>
              <a:rPr lang="en-US" dirty="0">
                <a:hlinkClick r:id="rId2"/>
              </a:rPr>
              <a:t>www.tinyurl.com/pcstem2</a:t>
            </a:r>
            <a:r>
              <a:rPr lang="en-US" dirty="0"/>
              <a:t> </a:t>
            </a:r>
          </a:p>
        </p:txBody>
      </p:sp>
      <p:pic>
        <p:nvPicPr>
          <p:cNvPr id="3074" name="Picture 2" descr="http://www.dronesglobe.com/wp-content/uploads/2017/06/featured-drones-with-thermal-camera_web.jpg">
            <a:extLst>
              <a:ext uri="{FF2B5EF4-FFF2-40B4-BE49-F238E27FC236}">
                <a16:creationId xmlns:a16="http://schemas.microsoft.com/office/drawing/2014/main" id="{3125C7DF-C2EE-4E88-A151-5AE4FCAE3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6981"/>
            <a:ext cx="857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A3BD194-A55A-41FC-99D4-3BD9EF5A1549}"/>
              </a:ext>
            </a:extLst>
          </p:cNvPr>
          <p:cNvSpPr txBox="1">
            <a:spLocks/>
          </p:cNvSpPr>
          <p:nvPr/>
        </p:nvSpPr>
        <p:spPr>
          <a:xfrm>
            <a:off x="7620000" y="174458"/>
            <a:ext cx="4572000" cy="189661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2000" kern="1200" cap="all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400" b="1" i="1" dirty="0"/>
              <a:t>Infrared and Thermal</a:t>
            </a:r>
          </a:p>
          <a:p>
            <a:pPr algn="r"/>
            <a:r>
              <a:rPr lang="en-US" sz="5400" b="1" i="1" dirty="0"/>
              <a:t>Imagery</a:t>
            </a:r>
          </a:p>
        </p:txBody>
      </p:sp>
    </p:spTree>
    <p:extLst>
      <p:ext uri="{BB962C8B-B14F-4D97-AF65-F5344CB8AC3E}">
        <p14:creationId xmlns:p14="http://schemas.microsoft.com/office/powerpoint/2010/main" val="3675693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4820" y="2071076"/>
            <a:ext cx="4154905" cy="449315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Inspection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Leak detection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Energy Auditing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Search and rescue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Others?</a:t>
            </a:r>
          </a:p>
        </p:txBody>
      </p:sp>
      <p:pic>
        <p:nvPicPr>
          <p:cNvPr id="3074" name="Picture 2" descr="http://www.dronesglobe.com/wp-content/uploads/2017/06/featured-drones-with-thermal-camera_web.jpg">
            <a:extLst>
              <a:ext uri="{FF2B5EF4-FFF2-40B4-BE49-F238E27FC236}">
                <a16:creationId xmlns:a16="http://schemas.microsoft.com/office/drawing/2014/main" id="{3125C7DF-C2EE-4E88-A151-5AE4FCAE3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6981"/>
            <a:ext cx="857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A3BD194-A55A-41FC-99D4-3BD9EF5A1549}"/>
              </a:ext>
            </a:extLst>
          </p:cNvPr>
          <p:cNvSpPr txBox="1">
            <a:spLocks/>
          </p:cNvSpPr>
          <p:nvPr/>
        </p:nvSpPr>
        <p:spPr>
          <a:xfrm>
            <a:off x="7620000" y="174458"/>
            <a:ext cx="4572000" cy="189661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2000" kern="1200" cap="all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400" b="1" i="1" dirty="0"/>
              <a:t>Infrared and Thermal</a:t>
            </a:r>
          </a:p>
          <a:p>
            <a:pPr algn="r"/>
            <a:r>
              <a:rPr lang="en-US" sz="5400" b="1" i="1" dirty="0"/>
              <a:t>Imagery</a:t>
            </a:r>
          </a:p>
        </p:txBody>
      </p:sp>
    </p:spTree>
    <p:extLst>
      <p:ext uri="{BB962C8B-B14F-4D97-AF65-F5344CB8AC3E}">
        <p14:creationId xmlns:p14="http://schemas.microsoft.com/office/powerpoint/2010/main" val="34637340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8F50FB7AE94442BD2F58823DF1C488" ma:contentTypeVersion="26" ma:contentTypeDescription="Create a new document." ma:contentTypeScope="" ma:versionID="211664207a9508d60ec36b0a2d526f44">
  <xsd:schema xmlns:xsd="http://www.w3.org/2001/XMLSchema" xmlns:xs="http://www.w3.org/2001/XMLSchema" xmlns:p="http://schemas.microsoft.com/office/2006/metadata/properties" xmlns:ns1="http://schemas.microsoft.com/sharepoint/v3" xmlns:ns2="952e4a77-dc0d-44ec-b9c4-c6831493c744" xmlns:ns3="dee199bb-2399-40a9-a792-be83fef8cb8b" targetNamespace="http://schemas.microsoft.com/office/2006/metadata/properties" ma:root="true" ma:fieldsID="fbb7bd6203a9efea2452b6c07e6a1e4f" ns1:_="" ns2:_="" ns3:_="">
    <xsd:import namespace="http://schemas.microsoft.com/sharepoint/v3"/>
    <xsd:import namespace="952e4a77-dc0d-44ec-b9c4-c6831493c744"/>
    <xsd:import namespace="dee199bb-2399-40a9-a792-be83fef8cb8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1:_ip_UnifiedCompliancePolicyProperties" minOccurs="0"/>
                <xsd:element ref="ns1:_ip_UnifiedCompliancePolicyUIAction" minOccurs="0"/>
                <xsd:element ref="ns3:MediaServiceLocation" minOccurs="0"/>
                <xsd:element ref="ns3:MediaServiceOCR" minOccurs="0"/>
                <xsd:element ref="ns3:MediaLengthInSeconds" minOccurs="0"/>
                <xsd:element ref="ns1:_dlc_Exempt" minOccurs="0"/>
                <xsd:element ref="ns1:_dlc_ExpireDateSaved" minOccurs="0"/>
                <xsd:element ref="ns1:_dlc_Expire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  <xsd:element name="_dlc_Exempt" ma:index="21" nillable="true" ma:displayName="Exempt from Policy" ma:hidden="true" ma:internalName="_dlc_Exempt" ma:readOnly="true">
      <xsd:simpleType>
        <xsd:restriction base="dms:Unknown"/>
      </xsd:simpleType>
    </xsd:element>
    <xsd:element name="_dlc_ExpireDateSaved" ma:index="22" nillable="true" ma:displayName="Original Expiration Date" ma:hidden="true" ma:internalName="_dlc_ExpireDateSaved" ma:readOnly="true">
      <xsd:simpleType>
        <xsd:restriction base="dms:DateTime"/>
      </xsd:simpleType>
    </xsd:element>
    <xsd:element name="_dlc_ExpireDate" ma:index="23" nillable="true" ma:displayName="Expiration Date" ma:description="" ma:hidden="true" ma:indexed="true" ma:internalName="_dlc_ExpireDat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2e4a77-dc0d-44ec-b9c4-c6831493c74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e199bb-2399-40a9-a792-be83fef8cb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p:Policy xmlns:p="office.server.policy" id="" local="true">
  <p:Name>Document</p:Name>
  <p:Description/>
  <p:Statement/>
  <p:PolicyItems>
    <p:PolicyItem featureId="Microsoft.Office.RecordsManagement.PolicyFeatures.Expiration" staticId="0x010100498F50FB7AE94442BD2F58823DF1C488|-51046458" UniqueId="008d6ad6-60c2-4f45-ade4-6a56095fc379">
      <p:Name>Retention</p:Name>
      <p:Description>Automatic scheduling of content for processing, and performing a retention action on content that has reached its due date.</p:Description>
      <p:CustomData>
        <Schedules nextStageId="2">
          <Schedule type="Default">
            <stages>
              <data stageId="1">
                <formula id="Microsoft.Office.RecordsManagement.PolicyFeatures.Expiration.Formula.BuiltIn">
                  <number>61</number>
                  <property>Created</property>
                  <propertyId>8c06beca-0777-48f7-91c7-6da68bc07b69</propertyId>
                  <period>days</period>
                </formula>
                <action type="action" id="Microsoft.Office.RecordsManagement.PolicyFeatures.Expiration.Action.MoveToRecycleBin"/>
              </data>
            </stages>
          </Schedule>
        </Schedules>
      </p:CustomData>
    </p:PolicyItem>
  </p:PolicyItems>
</p:Policy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dlc_ExpireDateSaved xmlns="http://schemas.microsoft.com/sharepoint/v3" xsi:nil="true"/>
    <_dlc_ExpireDate xmlns="http://schemas.microsoft.com/sharepoint/v3">2022-03-13T23:57:57+00:00</_dlc_ExpireDate>
  </documentManagement>
</p:properties>
</file>

<file path=customXml/itemProps1.xml><?xml version="1.0" encoding="utf-8"?>
<ds:datastoreItem xmlns:ds="http://schemas.openxmlformats.org/officeDocument/2006/customXml" ds:itemID="{1C4806A9-7340-4282-A909-B82161AE1F57}"/>
</file>

<file path=customXml/itemProps2.xml><?xml version="1.0" encoding="utf-8"?>
<ds:datastoreItem xmlns:ds="http://schemas.openxmlformats.org/officeDocument/2006/customXml" ds:itemID="{BAE2E1A3-FD1A-456D-A44B-32CF7D7C9B0D}"/>
</file>

<file path=customXml/itemProps3.xml><?xml version="1.0" encoding="utf-8"?>
<ds:datastoreItem xmlns:ds="http://schemas.openxmlformats.org/officeDocument/2006/customXml" ds:itemID="{AB6E3941-B694-46B6-91F9-3CD2FA57C40F}"/>
</file>

<file path=customXml/itemProps4.xml><?xml version="1.0" encoding="utf-8"?>
<ds:datastoreItem xmlns:ds="http://schemas.openxmlformats.org/officeDocument/2006/customXml" ds:itemID="{C8B54521-7F5B-4CFE-979E-2E4759585BA3}"/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1135</TotalTime>
  <Words>272</Words>
  <Application>Microsoft Office PowerPoint</Application>
  <PresentationFormat>Widescreen</PresentationFormat>
  <Paragraphs>68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Celestial</vt:lpstr>
      <vt:lpstr>UAS Integration  with GIS</vt:lpstr>
      <vt:lpstr>What are UAS?</vt:lpstr>
      <vt:lpstr>PowerPoint Presentation</vt:lpstr>
      <vt:lpstr>PowerPoint Presentation</vt:lpstr>
      <vt:lpstr>What Can you do with UAS?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Drones at Palomar College</vt:lpstr>
      <vt:lpstr>PowerPoint Presentation</vt:lpstr>
      <vt:lpstr>Join us at Palomar College!</vt:lpstr>
      <vt:lpstr>Join us at Palomar College!</vt:lpstr>
      <vt:lpstr>Tell your Drone Story with GIS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Geographic Information System (GIS)</dc:title>
  <dc:creator>Wing</dc:creator>
  <cp:lastModifiedBy>Wing</cp:lastModifiedBy>
  <cp:revision>53</cp:revision>
  <cp:lastPrinted>2017-04-29T04:47:47Z</cp:lastPrinted>
  <dcterms:created xsi:type="dcterms:W3CDTF">2016-10-07T00:39:32Z</dcterms:created>
  <dcterms:modified xsi:type="dcterms:W3CDTF">2018-04-11T03:52:30Z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0x010100498F50FB7AE94442BD2F58823DF1C488</vt:lpwstr>
  </property>
  <property fmtid="{D5CDD505-2E9C-101B-9397-08002B2CF9AE}" pid="3" name="_dlc_policyId">
    <vt:lpwstr>0x010100498F50FB7AE94442BD2F58823DF1C488|-51046458</vt:lpwstr>
  </property>
  <property fmtid="{D5CDD505-2E9C-101B-9397-08002B2CF9AE}" pid="4" name="ItemRetentionFormula">
    <vt:lpwstr>&lt;formula id="Microsoft.Office.RecordsManagement.PolicyFeatures.Expiration.Formula.BuiltIn"&gt;&lt;number&gt;61&lt;/number&gt;&lt;property&gt;Created&lt;/property&gt;&lt;propertyId&gt;8c06beca-0777-48f7-91c7-6da68bc07b69&lt;/propertyId&gt;&lt;period&gt;days&lt;/period&gt;&lt;/formula&gt;</vt:lpwstr>
  </property>
</Properties>
</file>