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60" r:id="rId3"/>
    <p:sldId id="258" r:id="rId4"/>
    <p:sldId id="257" r:id="rId5"/>
    <p:sldId id="259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64DB-E471-4B34-BEA8-BEE5F88ABC7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836E-7B26-46AF-B5CD-136F1DE1F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836E-7B26-46AF-B5CD-136F1DE1F7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20D3FF-1A67-4F37-A0BD-23D162A2A8E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A90B-D42E-47DD-A7ED-3D4095552F59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7D15-AA9A-44CF-8C7F-8F64C0FA5251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407944"/>
            <a:ext cx="4267200" cy="365125"/>
          </a:xfrm>
        </p:spPr>
        <p:txBody>
          <a:bodyPr/>
          <a:lstStyle/>
          <a:p>
            <a:r>
              <a:rPr lang="en-US" b="1" dirty="0"/>
              <a:t>RADEGO: R</a:t>
            </a:r>
            <a:r>
              <a:rPr lang="en-US" dirty="0"/>
              <a:t>isk </a:t>
            </a:r>
            <a:r>
              <a:rPr lang="en-US" b="1" dirty="0"/>
              <a:t>A</a:t>
            </a:r>
            <a:r>
              <a:rPr lang="en-US" dirty="0"/>
              <a:t>ssessment of </a:t>
            </a:r>
            <a:r>
              <a:rPr lang="en-US" b="1" dirty="0"/>
              <a:t>D</a:t>
            </a:r>
            <a:r>
              <a:rPr lang="en-US" dirty="0"/>
              <a:t>ata for </a:t>
            </a:r>
            <a:r>
              <a:rPr lang="en-US" b="1" dirty="0"/>
              <a:t>E</a:t>
            </a:r>
            <a:r>
              <a:rPr lang="en-US" dirty="0"/>
              <a:t>nterprise </a:t>
            </a:r>
            <a:r>
              <a:rPr lang="en-US" b="1" dirty="0"/>
              <a:t>G</a:t>
            </a:r>
            <a:r>
              <a:rPr lang="en-US" dirty="0"/>
              <a:t>IS </a:t>
            </a:r>
            <a:r>
              <a:rPr lang="en-US" b="1" dirty="0"/>
              <a:t>O</a:t>
            </a:r>
            <a:r>
              <a:rPr lang="en-US" dirty="0"/>
              <a:t>perations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8F00-140F-4174-844F-CF18723CD67B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D69C-2C14-469A-B630-553E317AFB78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5109-EF9F-4F96-9004-F0286D7F8EE9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437-0347-4192-91B6-385E58D620F2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D58-192D-416F-ABFB-9AB93AD266E8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5F4B0C8-B87B-477B-9E65-667A2454CF48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036A3-18BD-40CD-B1F5-8C0240A7E8D5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450292-2DE7-4A0F-BAE7-C64A0784624C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799E3B-FDB0-4D80-A6ED-F13CF943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Assessment of Data for Enterprise GIS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R.A.D.E.G.O.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523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Effort required raise a dataset up-to-date or current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Expressed in hours of labor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Can involve any level of effort or difficulty to accomplish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Maintenance: One-Time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B11F3-0E0D-4A10-A175-E58B52A278FD}"/>
              </a:ext>
            </a:extLst>
          </p:cNvPr>
          <p:cNvSpPr txBox="1"/>
          <p:nvPr/>
        </p:nvSpPr>
        <p:spPr>
          <a:xfrm>
            <a:off x="3369548" y="6245423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values will affect the </a:t>
            </a:r>
            <a:r>
              <a:rPr lang="en-US" sz="1400" b="1" dirty="0"/>
              <a:t>X</a:t>
            </a:r>
            <a:r>
              <a:rPr lang="en-US" sz="1400" dirty="0"/>
              <a:t> or impact axis of the risk matrix.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FB501-62A8-45C1-8BB0-8E9D64E8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33674"/>
            <a:ext cx="3109913" cy="3211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1B3D3-BDC4-495A-8FD9-C40DF60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BE767-118E-4676-BAE2-7CBE3FFB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Maintenance: Routine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5EB134-6905-42FC-9CDC-E8C66EF929B1}"/>
              </a:ext>
            </a:extLst>
          </p:cNvPr>
          <p:cNvSpPr txBox="1">
            <a:spLocks/>
          </p:cNvSpPr>
          <p:nvPr/>
        </p:nvSpPr>
        <p:spPr>
          <a:xfrm>
            <a:off x="457200" y="1481329"/>
            <a:ext cx="8229600" cy="15523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000" dirty="0"/>
              <a:t>Effort required </a:t>
            </a:r>
            <a:r>
              <a:rPr lang="en-US" sz="2000" b="1" u="sng" dirty="0"/>
              <a:t>keep</a:t>
            </a:r>
            <a:r>
              <a:rPr lang="en-US" sz="2000" dirty="0"/>
              <a:t> a dataset up-to-date or current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Expressed in hours of labor per year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Can involve any level of effort or difficulty to accomplish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27EB6-265E-427E-9E3B-E11BF7297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65" y="3028950"/>
            <a:ext cx="2932669" cy="3067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5CFE9-0A3C-401E-8C61-A31AD52CB2C6}"/>
              </a:ext>
            </a:extLst>
          </p:cNvPr>
          <p:cNvSpPr txBox="1"/>
          <p:nvPr/>
        </p:nvSpPr>
        <p:spPr>
          <a:xfrm>
            <a:off x="3369548" y="6245423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values will affect the </a:t>
            </a:r>
            <a:r>
              <a:rPr lang="en-US" sz="1400" b="1" dirty="0"/>
              <a:t>X</a:t>
            </a:r>
            <a:r>
              <a:rPr lang="en-US" sz="1400" dirty="0"/>
              <a:t> or impact axis of the risk matrix.</a:t>
            </a:r>
          </a:p>
        </p:txBody>
      </p:sp>
    </p:spTree>
    <p:extLst>
      <p:ext uri="{BB962C8B-B14F-4D97-AF65-F5344CB8AC3E}">
        <p14:creationId xmlns:p14="http://schemas.microsoft.com/office/powerpoint/2010/main" val="398841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B0B65-9332-4184-A2C6-FE933132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717"/>
            <a:ext cx="8229600" cy="21522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Rate of change in a dataset </a:t>
            </a:r>
          </a:p>
          <a:p>
            <a:pPr>
              <a:lnSpc>
                <a:spcPct val="150000"/>
              </a:lnSpc>
            </a:pPr>
            <a:r>
              <a:rPr lang="en-US" dirty="0"/>
              <a:t>Expressed in time periods: </a:t>
            </a:r>
            <a:r>
              <a:rPr lang="en-US" sz="1600" b="1" dirty="0"/>
              <a:t>Hours - Months - Years - Never</a:t>
            </a:r>
            <a:r>
              <a:rPr lang="en-US" sz="1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Datasets that represent a unique event in Space or Time: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RADEGO Score = 0  </a:t>
            </a:r>
            <a:r>
              <a:rPr lang="en-US" sz="1400" dirty="0"/>
              <a:t>(No maintenance / Always Up-to-Date)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15AE5-36D6-42AD-A908-FE7BD8F4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AA1D9-5894-4459-90D3-0B7B20CF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/ Rate of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55423-E0A2-4668-BAED-C1C2BA87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31" y="3429000"/>
            <a:ext cx="4071938" cy="2808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E7B4A-20AF-4F15-9E79-7DA06950AD9F}"/>
              </a:ext>
            </a:extLst>
          </p:cNvPr>
          <p:cNvSpPr txBox="1"/>
          <p:nvPr/>
        </p:nvSpPr>
        <p:spPr>
          <a:xfrm>
            <a:off x="4294596" y="6276201"/>
            <a:ext cx="484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These values will affect the </a:t>
            </a:r>
            <a:r>
              <a:rPr lang="en-US" sz="1200" b="1" dirty="0"/>
              <a:t>X</a:t>
            </a:r>
            <a:r>
              <a:rPr lang="en-US" sz="1200" dirty="0"/>
              <a:t> or impact axis of the risk matrix.</a:t>
            </a:r>
          </a:p>
        </p:txBody>
      </p:sp>
    </p:spTree>
    <p:extLst>
      <p:ext uri="{BB962C8B-B14F-4D97-AF65-F5344CB8AC3E}">
        <p14:creationId xmlns:p14="http://schemas.microsoft.com/office/powerpoint/2010/main" val="423297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CAB36-1501-4B62-8760-B5C26E4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Automation matters greatly when determining risk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Ideal systems are automated in their maintenance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Automation =  Reduction in Human Error &amp; Ensures Maintenance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8CFA1-9654-4EE8-8DE8-DD05561D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4D32E-D4BA-4097-8A67-5842D1E4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B51F9-5668-4638-BF47-3A908F8C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3495675" cy="175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BDA0B-88E0-4CD1-9526-8B3980F754DE}"/>
              </a:ext>
            </a:extLst>
          </p:cNvPr>
          <p:cNvSpPr txBox="1"/>
          <p:nvPr/>
        </p:nvSpPr>
        <p:spPr>
          <a:xfrm>
            <a:off x="5100047" y="594360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These values will affect the </a:t>
            </a:r>
            <a:r>
              <a:rPr lang="en-US" sz="1400" b="1" dirty="0"/>
              <a:t>X and Y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/>
              <a:t>(impact &amp; frequency axis of the risk matrix)</a:t>
            </a:r>
          </a:p>
        </p:txBody>
      </p:sp>
    </p:spTree>
    <p:extLst>
      <p:ext uri="{BB962C8B-B14F-4D97-AF65-F5344CB8AC3E}">
        <p14:creationId xmlns:p14="http://schemas.microsoft.com/office/powerpoint/2010/main" val="343235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ED2DD-7211-40AC-9941-EFBBEDBB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76" y="1102225"/>
            <a:ext cx="8229600" cy="2631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Frequency of Use (rate) &amp; Impact Level of Decision (risk)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Shows level of reliance on a dataset by an Organization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High impact reflects how critical a dataset is to Dept.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Impact Level of Decision affect the </a:t>
            </a:r>
            <a:r>
              <a:rPr lang="en-US" b="1" dirty="0"/>
              <a:t>(Y) impact axis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Rate of Use scores affect the </a:t>
            </a:r>
            <a:r>
              <a:rPr lang="en-US" b="1" dirty="0"/>
              <a:t>(X) frequency axis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593FD-0BAE-4264-8F52-8D2B85A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F88EE2-5705-4453-9BCB-A0282F77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Combined Impact Score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DD8584-1E0B-48FA-9B98-499A0282F3F7}"/>
              </a:ext>
            </a:extLst>
          </p:cNvPr>
          <p:cNvGrpSpPr/>
          <p:nvPr/>
        </p:nvGrpSpPr>
        <p:grpSpPr>
          <a:xfrm>
            <a:off x="4343400" y="3662162"/>
            <a:ext cx="4589457" cy="2745781"/>
            <a:chOff x="4343400" y="3662162"/>
            <a:chExt cx="4589457" cy="27457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5A44B4-1F00-4F68-92AF-A14B212C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400" y="3964294"/>
              <a:ext cx="4589457" cy="24436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B6673B-7FE9-4164-81F8-B68928DF2C45}"/>
                </a:ext>
              </a:extLst>
            </p:cNvPr>
            <p:cNvSpPr txBox="1"/>
            <p:nvPr/>
          </p:nvSpPr>
          <p:spPr>
            <a:xfrm>
              <a:off x="5008515" y="3662162"/>
              <a:ext cx="3259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Impact Level of Decision (Y)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3C05-8EC2-463D-9E27-874709C95DB6}"/>
              </a:ext>
            </a:extLst>
          </p:cNvPr>
          <p:cNvGrpSpPr/>
          <p:nvPr/>
        </p:nvGrpSpPr>
        <p:grpSpPr>
          <a:xfrm>
            <a:off x="528487" y="3673837"/>
            <a:ext cx="3586313" cy="2729667"/>
            <a:chOff x="528487" y="3673837"/>
            <a:chExt cx="3586313" cy="27296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4396E0-09E1-4686-ACBF-EE0540DE3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487" y="3959855"/>
              <a:ext cx="3586313" cy="24436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F0C498-F947-4762-BFAA-48687D71A960}"/>
                </a:ext>
              </a:extLst>
            </p:cNvPr>
            <p:cNvSpPr txBox="1"/>
            <p:nvPr/>
          </p:nvSpPr>
          <p:spPr>
            <a:xfrm>
              <a:off x="1379068" y="3673837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Rate of Use 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7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D45A5-F292-4A76-8532-B39A935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51564" y="7323353"/>
            <a:ext cx="4267200" cy="365125"/>
          </a:xfrm>
        </p:spPr>
        <p:txBody>
          <a:bodyPr/>
          <a:lstStyle/>
          <a:p>
            <a:r>
              <a:rPr lang="en-US" dirty="0"/>
              <a:t>RADEGO: Risk Assessment of Data for Enterprise GIS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AE2B4F-7A35-441A-9DB2-10520D60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– Geodatabase Domains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BF6AD-9B41-47AE-B1ED-843FC450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66" y="4864962"/>
            <a:ext cx="2951334" cy="1770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4888F-F183-45CF-9D93-A8B95A8C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50" y="5042861"/>
            <a:ext cx="2518372" cy="1585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732C0-88CE-402F-AB44-3F50610D0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24" y="2438400"/>
            <a:ext cx="3197239" cy="2205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ADA18-9B80-47E6-9D06-D3BEA15C1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29200"/>
            <a:ext cx="2433707" cy="1220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FA2CF-5E89-4FDF-9CD8-9ABF72219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667000"/>
            <a:ext cx="2209800" cy="2311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52F13-3C66-478E-80D1-6CAB93B8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72" y="2559004"/>
            <a:ext cx="2321162" cy="2397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4E3187-DCA5-4C2F-A3E7-7C85012EF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851" y="1391874"/>
            <a:ext cx="2557999" cy="825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50731-1B50-4EF3-AF98-A418C2CF1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23" y="1391874"/>
            <a:ext cx="2329819" cy="119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B95CE-BB34-430C-9462-842C63004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1" y="1301165"/>
            <a:ext cx="2518372" cy="1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C9E2F-0022-425B-8140-8D11C555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/>
              <a:t>ESRI Geodatabase Domains created with </a:t>
            </a:r>
            <a:r>
              <a:rPr lang="en-US" sz="1600" b="1" dirty="0"/>
              <a:t>coded integer values </a:t>
            </a:r>
            <a:r>
              <a:rPr lang="en-US" sz="1600" dirty="0"/>
              <a:t>reflecting RADEGO Scores for each Assessment </a:t>
            </a:r>
          </a:p>
          <a:p>
            <a:r>
              <a:rPr lang="en-US" sz="1600" dirty="0"/>
              <a:t>Table Schema created with field for each RADEGO Assessment Value and Domains applied to each field Accordingly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0FB25-A4F4-489C-BFF7-7B60FF38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RADEGO: R</a:t>
            </a:r>
            <a:r>
              <a:rPr lang="en-US" dirty="0"/>
              <a:t>isk </a:t>
            </a:r>
            <a:r>
              <a:rPr lang="en-US" b="1" dirty="0"/>
              <a:t>A</a:t>
            </a:r>
            <a:r>
              <a:rPr lang="en-US" dirty="0"/>
              <a:t>ssessment of </a:t>
            </a:r>
            <a:r>
              <a:rPr lang="en-US" b="1" dirty="0"/>
              <a:t>D</a:t>
            </a:r>
            <a:r>
              <a:rPr lang="en-US" dirty="0"/>
              <a:t>ata for </a:t>
            </a:r>
            <a:r>
              <a:rPr lang="en-US" b="1" dirty="0"/>
              <a:t>E</a:t>
            </a:r>
            <a:r>
              <a:rPr lang="en-US" dirty="0"/>
              <a:t>nterprise </a:t>
            </a:r>
            <a:r>
              <a:rPr lang="en-US" b="1" dirty="0"/>
              <a:t>G</a:t>
            </a:r>
            <a:r>
              <a:rPr lang="en-US" dirty="0"/>
              <a:t>IS </a:t>
            </a:r>
            <a:r>
              <a:rPr lang="en-US" b="1" dirty="0"/>
              <a:t>O</a:t>
            </a:r>
            <a:r>
              <a:rPr lang="en-US" dirty="0"/>
              <a:t>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E786C-8148-488D-BB02-29FB753A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Domains – Coded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62C7-CD01-4085-9C40-0BF7EAF8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3614905" cy="45035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C64A80-4285-4D3E-842D-579ED51C9BA7}"/>
              </a:ext>
            </a:extLst>
          </p:cNvPr>
          <p:cNvSpPr/>
          <p:nvPr/>
        </p:nvSpPr>
        <p:spPr>
          <a:xfrm>
            <a:off x="609600" y="5181600"/>
            <a:ext cx="1066800" cy="990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0A02B-ACBC-4282-B523-CF9A9A307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80770"/>
            <a:ext cx="3534052" cy="43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9E44D-FEBF-41E8-8A8A-FE80EFD3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73" y="1146648"/>
            <a:ext cx="4011227" cy="4720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Table of 70 LUEG-GIS SanGIS Responsible layers Merged with RADEGO table schema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Assessed by LUEG-GIS Staff based on their specific knowledge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Initial Assessment</a:t>
            </a:r>
            <a:r>
              <a:rPr lang="en-US" sz="1800" dirty="0"/>
              <a:t>: </a:t>
            </a:r>
            <a:r>
              <a:rPr lang="en-US" sz="1600" u="sng" dirty="0"/>
              <a:t>Does Not</a:t>
            </a:r>
            <a:r>
              <a:rPr lang="en-US" sz="1600" dirty="0"/>
              <a:t> include </a:t>
            </a:r>
            <a:r>
              <a:rPr lang="en-US" sz="1600" b="1" dirty="0"/>
              <a:t>Positional or Typological Accuracy</a:t>
            </a:r>
            <a:endParaRPr lang="en-US" sz="1800" b="1" dirty="0"/>
          </a:p>
          <a:p>
            <a:pPr lvl="1">
              <a:lnSpc>
                <a:spcPct val="150000"/>
              </a:lnSpc>
            </a:pPr>
            <a:r>
              <a:rPr lang="en-US" sz="1400" b="1" dirty="0"/>
              <a:t>Prioritizes, based on RADEGO Score, which layers should be assessed for:</a:t>
            </a:r>
          </a:p>
          <a:p>
            <a:pPr lvl="1">
              <a:lnSpc>
                <a:spcPct val="150000"/>
              </a:lnSpc>
            </a:pPr>
            <a:r>
              <a:rPr lang="en-US" sz="1400" b="1" dirty="0">
                <a:sym typeface="Wingdings" panose="05000000000000000000" pitchFamily="2" charset="2"/>
              </a:rPr>
              <a:t>   </a:t>
            </a:r>
            <a:r>
              <a:rPr lang="en-US" sz="800" b="1" dirty="0"/>
              <a:t> </a:t>
            </a:r>
            <a:r>
              <a:rPr lang="en-US" sz="1600" b="1" dirty="0"/>
              <a:t>Accuracy (Positional / Typological)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43027-D78F-4774-A7B3-807FE671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F2B16-0728-40F1-84B3-410FAE34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LUEG–GIS /SanGIS Layers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F6C22-4104-4FBF-A6E3-3A79D281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73" y="1219200"/>
            <a:ext cx="4452938" cy="33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FE603-A486-4C2B-A700-BA6E289C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846913-6787-451C-90D1-D9F75D2D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LUEG–GIS /SanGIS Layers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547F8-13BD-412E-83F5-DD5FD13A7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7" t="8557" r="7500" b="52960"/>
          <a:stretch/>
        </p:blipFill>
        <p:spPr>
          <a:xfrm>
            <a:off x="152400" y="1219200"/>
            <a:ext cx="8763000" cy="2847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4C0A6-7B8F-4341-A438-E845D1F2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67200"/>
            <a:ext cx="8610600" cy="2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75FB5-0206-404F-9CE4-72F657D9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5A4BD3-2900-48CF-A208-B378382B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LUEG–GIS /SanGIS Layers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E881E-9061-453C-8FB6-D7B55CBC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371600"/>
            <a:ext cx="7800975" cy="46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Business decisions based on data quality require:</a:t>
            </a:r>
          </a:p>
          <a:p>
            <a:pPr>
              <a:buNone/>
            </a:pPr>
            <a:endParaRPr lang="en-US" sz="2200" dirty="0"/>
          </a:p>
          <a:p>
            <a:pPr marL="850392" lvl="1" indent="-457200">
              <a:buFont typeface="Wingdings" pitchFamily="2" charset="2"/>
              <a:buChar char="Ø"/>
            </a:pPr>
            <a:r>
              <a:rPr lang="en-US" sz="2200" dirty="0"/>
              <a:t>Data Origin/Background</a:t>
            </a:r>
          </a:p>
          <a:p>
            <a:pPr marL="850392" lvl="1" indent="-457200">
              <a:buFont typeface="Wingdings" pitchFamily="2" charset="2"/>
              <a:buChar char="Ø"/>
            </a:pPr>
            <a:endParaRPr lang="en-US" sz="2200" dirty="0"/>
          </a:p>
          <a:p>
            <a:pPr marL="850392" lvl="1" indent="-457200">
              <a:buFont typeface="Wingdings" pitchFamily="2" charset="2"/>
              <a:buChar char="Ø"/>
            </a:pPr>
            <a:r>
              <a:rPr lang="en-US" sz="2200" dirty="0"/>
              <a:t>Data Maintenance History</a:t>
            </a:r>
          </a:p>
          <a:p>
            <a:pPr marL="850392" lvl="1" indent="-457200">
              <a:buFont typeface="Wingdings" pitchFamily="2" charset="2"/>
              <a:buChar char="Ø"/>
            </a:pPr>
            <a:endParaRPr lang="en-US" dirty="0"/>
          </a:p>
          <a:p>
            <a:pPr marL="594360" indent="-457200">
              <a:buFont typeface="Wingdings" pitchFamily="2" charset="2"/>
              <a:buChar char="Ø"/>
            </a:pPr>
            <a:r>
              <a:rPr lang="en-US" sz="2400" b="1" dirty="0"/>
              <a:t>Metadata:</a:t>
            </a:r>
            <a:r>
              <a:rPr lang="en-US" sz="2400" dirty="0"/>
              <a:t> can typically answer most questions about data quality, however:</a:t>
            </a:r>
          </a:p>
          <a:p>
            <a:pPr marL="594360" indent="-457200">
              <a:buNone/>
            </a:pPr>
            <a:endParaRPr lang="en-US" sz="2200" dirty="0"/>
          </a:p>
          <a:p>
            <a:pPr marL="850392" lvl="1" indent="-457200">
              <a:buFont typeface="Wingdings" pitchFamily="2" charset="2"/>
              <a:buChar char="Ø"/>
            </a:pPr>
            <a:r>
              <a:rPr lang="en-US" sz="2000" dirty="0"/>
              <a:t>Requires user investment/specific knowledge to interpret</a:t>
            </a:r>
          </a:p>
          <a:p>
            <a:pPr marL="850392" lvl="1" indent="-457200">
              <a:buNone/>
            </a:pPr>
            <a:endParaRPr lang="en-US" sz="2000" dirty="0"/>
          </a:p>
          <a:p>
            <a:pPr marL="850392" lvl="1" indent="-457200">
              <a:buFont typeface="Wingdings" pitchFamily="2" charset="2"/>
              <a:buChar char="Ø"/>
            </a:pPr>
            <a:r>
              <a:rPr lang="en-US" sz="2000" dirty="0"/>
              <a:t>Decision support requires data mastery and time.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200" b="1" dirty="0"/>
              <a:t>RADEGO</a:t>
            </a:r>
            <a:r>
              <a:rPr lang="en-US" sz="2200" dirty="0"/>
              <a:t>: Saves time by simplifying Risk of Impact of Use and Ownership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850392" lvl="1" indent="-457200">
              <a:buFont typeface="Wingdings" pitchFamily="2" charset="2"/>
              <a:buChar char="Ø"/>
            </a:pPr>
            <a:endParaRPr lang="en-US" dirty="0"/>
          </a:p>
          <a:p>
            <a:pPr marL="850392" lvl="1" indent="-457200">
              <a:buNone/>
            </a:pPr>
            <a:endParaRPr lang="en-US" dirty="0"/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  <a:p>
            <a:pPr marL="850392" lvl="1" indent="-457200">
              <a:buNone/>
            </a:pPr>
            <a:endParaRPr lang="en-US" dirty="0"/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6FAFD-A16C-432A-82C1-81B153D3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B55CE8-A56D-46E6-B250-B555BB7D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RADEGO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61EFA5-B98D-453D-8CB1-FAECC9E3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33194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RADEGO Methodologies Evaluate</a:t>
            </a:r>
          </a:p>
          <a:p>
            <a:pPr lvl="1">
              <a:lnSpc>
                <a:spcPct val="210000"/>
              </a:lnSpc>
            </a:pPr>
            <a:r>
              <a:rPr lang="en-US" dirty="0"/>
              <a:t>Currency – Accuracy – Risk – Effort – Precision</a:t>
            </a:r>
          </a:p>
          <a:p>
            <a:pPr>
              <a:lnSpc>
                <a:spcPct val="210000"/>
              </a:lnSpc>
            </a:pPr>
            <a:r>
              <a:rPr lang="en-US" dirty="0"/>
              <a:t>Method Assumptions: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Establish Impact of Risk and Frequency of Risk Impact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Help departments prioritize layer maintenance scheduling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Net effect: determination of staffing required to keep GIS data layers in an Enterprise GIS Data Warehouse up-to-date </a:t>
            </a:r>
          </a:p>
          <a:p>
            <a:pPr lvl="1"/>
            <a:endParaRPr lang="en-US" dirty="0"/>
          </a:p>
          <a:p>
            <a:r>
              <a:rPr lang="en-US" dirty="0"/>
              <a:t>Scoring of GIS Data simplifies the </a:t>
            </a:r>
            <a:r>
              <a:rPr lang="en-US" b="1" dirty="0"/>
              <a:t>Risk</a:t>
            </a:r>
            <a:r>
              <a:rPr lang="en-US" dirty="0"/>
              <a:t> and </a:t>
            </a:r>
            <a:r>
              <a:rPr lang="en-US" b="1" dirty="0"/>
              <a:t>Impact </a:t>
            </a:r>
            <a:r>
              <a:rPr lang="en-US" dirty="0"/>
              <a:t>of </a:t>
            </a:r>
            <a:r>
              <a:rPr lang="en-US" b="1" dirty="0"/>
              <a:t>Use </a:t>
            </a:r>
            <a:r>
              <a:rPr lang="en-US" dirty="0"/>
              <a:t>and</a:t>
            </a:r>
            <a:r>
              <a:rPr lang="en-US" b="1" dirty="0"/>
              <a:t> Ownership </a:t>
            </a:r>
            <a:r>
              <a:rPr lang="en-US" dirty="0"/>
              <a:t>of a GIS dataset to a 9 point data test. 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RADEGO Methodologies Evaluate</a:t>
            </a:r>
          </a:p>
          <a:p>
            <a:pPr lvl="1">
              <a:lnSpc>
                <a:spcPct val="210000"/>
              </a:lnSpc>
            </a:pPr>
            <a:r>
              <a:rPr lang="en-US" dirty="0"/>
              <a:t>Currency – Accuracy – Risk – Effort – Precision</a:t>
            </a:r>
          </a:p>
          <a:p>
            <a:pPr>
              <a:lnSpc>
                <a:spcPct val="210000"/>
              </a:lnSpc>
            </a:pPr>
            <a:r>
              <a:rPr lang="en-US" dirty="0"/>
              <a:t>Method Assumptions: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Establish Impact of Risk and Frequency of Risk Impact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Help departments prioritize layer maintenance scheduling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Net effect: determination of staffing required to keep GIS data layers in an Enterprise GIS Data Warehouse up-to-date </a:t>
            </a:r>
          </a:p>
          <a:p>
            <a:pPr lvl="1"/>
            <a:endParaRPr lang="en-US" dirty="0"/>
          </a:p>
          <a:p>
            <a:r>
              <a:rPr lang="en-US" dirty="0"/>
              <a:t>Scoring of GIS Data simplifies the </a:t>
            </a:r>
            <a:r>
              <a:rPr lang="en-US" b="1" dirty="0"/>
              <a:t>Risk</a:t>
            </a:r>
            <a:r>
              <a:rPr lang="en-US" dirty="0"/>
              <a:t> and </a:t>
            </a:r>
            <a:r>
              <a:rPr lang="en-US" b="1" dirty="0"/>
              <a:t>Impact </a:t>
            </a:r>
            <a:r>
              <a:rPr lang="en-US" dirty="0"/>
              <a:t>of </a:t>
            </a:r>
            <a:r>
              <a:rPr lang="en-US" b="1" dirty="0"/>
              <a:t>Use </a:t>
            </a:r>
            <a:r>
              <a:rPr lang="en-US" dirty="0"/>
              <a:t>and</a:t>
            </a:r>
            <a:r>
              <a:rPr lang="en-US" b="1" dirty="0"/>
              <a:t> Ownership </a:t>
            </a:r>
            <a:r>
              <a:rPr lang="en-US" dirty="0"/>
              <a:t>of a GIS dataset to a 9 point data test. 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7" y="1258897"/>
            <a:ext cx="4800600" cy="5148072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/>
              <a:t>Variables to Assess: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Positional Accuracy (Y)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Typological Accuracy (Y)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Metadata Compliancy (Y)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Level of One-Time Maintenance (X)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Level of Routine Maintenance (X)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Frequency or Rate of Change (X)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Automation Capability (X,Y)</a:t>
            </a:r>
          </a:p>
          <a:p>
            <a:pPr marL="1060704" lvl="2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900" dirty="0"/>
              <a:t>Combined Impact: (X,Y)</a:t>
            </a:r>
          </a:p>
          <a:p>
            <a:pPr marL="1344168" lvl="3" indent="-457200">
              <a:lnSpc>
                <a:spcPct val="170000"/>
              </a:lnSpc>
            </a:pPr>
            <a:r>
              <a:rPr lang="en-US" sz="2900" dirty="0"/>
              <a:t>Frequency of Use Impact (X)</a:t>
            </a:r>
          </a:p>
          <a:p>
            <a:pPr marL="1344168" lvl="3" indent="-457200">
              <a:lnSpc>
                <a:spcPct val="170000"/>
              </a:lnSpc>
            </a:pPr>
            <a:r>
              <a:rPr lang="en-US" sz="2900" dirty="0"/>
              <a:t>Decision Risk Impact (Y)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2999" y="6407944"/>
            <a:ext cx="4191001" cy="365125"/>
          </a:xfrm>
        </p:spPr>
        <p:txBody>
          <a:bodyPr/>
          <a:lstStyle/>
          <a:p>
            <a:r>
              <a:rPr lang="en-US" b="1" u="sng" dirty="0"/>
              <a:t>RADEGO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dirty="0"/>
              <a:t>isk </a:t>
            </a:r>
            <a:r>
              <a:rPr lang="en-US" b="1" dirty="0"/>
              <a:t>A</a:t>
            </a:r>
            <a:r>
              <a:rPr lang="en-US" dirty="0"/>
              <a:t>ssessment of </a:t>
            </a:r>
            <a:r>
              <a:rPr lang="en-US" b="1" dirty="0"/>
              <a:t>D</a:t>
            </a:r>
            <a:r>
              <a:rPr lang="en-US" dirty="0"/>
              <a:t>ata for </a:t>
            </a:r>
            <a:r>
              <a:rPr lang="en-US" b="1" dirty="0"/>
              <a:t>E</a:t>
            </a:r>
            <a:r>
              <a:rPr lang="en-US" dirty="0"/>
              <a:t>nterprise </a:t>
            </a:r>
            <a:r>
              <a:rPr lang="en-US" b="1" dirty="0"/>
              <a:t>G</a:t>
            </a:r>
            <a:r>
              <a:rPr lang="en-US" dirty="0"/>
              <a:t>IS </a:t>
            </a:r>
            <a:r>
              <a:rPr lang="en-US" b="1" dirty="0"/>
              <a:t>O</a:t>
            </a:r>
            <a:r>
              <a:rPr lang="en-US" dirty="0"/>
              <a:t>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3A2A6-3D38-4CF7-AB63-7BC570E6A4F8}"/>
              </a:ext>
            </a:extLst>
          </p:cNvPr>
          <p:cNvSpPr txBox="1"/>
          <p:nvPr/>
        </p:nvSpPr>
        <p:spPr>
          <a:xfrm>
            <a:off x="5025886" y="1417578"/>
            <a:ext cx="3909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Scoring represents a dataset’s level of risk/impact to an organization.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Scores have both a real world value and a semi-quantitative value (0-20).</a:t>
            </a:r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D092AA-E76D-4BFC-8C1E-B6953AA5AF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121" y="3429000"/>
            <a:ext cx="3910956" cy="2737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United States National Mapping Accuracy (NMAS)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Standard of precision based on level of published scale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Smaller Scales (&lt; 1:20,000) </a:t>
            </a:r>
            <a:r>
              <a:rPr lang="en-US" dirty="0">
                <a:sym typeface="Wingdings" panose="05000000000000000000" pitchFamily="2" charset="2"/>
              </a:rPr>
              <a:t> &lt;= 1/50 inch error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Larger Scales (&gt; 1:20,000) </a:t>
            </a:r>
            <a:r>
              <a:rPr lang="en-US" dirty="0">
                <a:sym typeface="Wingdings" panose="05000000000000000000" pitchFamily="2" charset="2"/>
              </a:rPr>
              <a:t> &lt;=1/30 inch error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Planimetric accuracy values for NMAS at common scales: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Accuracy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15764-19E5-46E5-8F39-78CEB8D3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68" y="4038600"/>
            <a:ext cx="7053263" cy="2104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C7D723-EBA1-4AEC-A629-5116C405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76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Larger datasets (&gt;1,000 records):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NMAS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10% sample size for a dataset</a:t>
            </a:r>
          </a:p>
          <a:p>
            <a:pPr>
              <a:lnSpc>
                <a:spcPct val="150000"/>
              </a:lnSpc>
            </a:pPr>
            <a:r>
              <a:rPr lang="en-US" dirty="0"/>
              <a:t>Smaller Datasets (&lt; 1,000 records):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Statistically significant sample size determined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F0736-5008-4B9B-A488-C71A7D95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2522C4-CEC5-4B40-A48B-7466EFB1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Positional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937DD-34E2-4B4D-B273-1438DEAB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1"/>
            <a:ext cx="3608899" cy="190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91381-073D-4FE3-936C-2787ECC3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21292"/>
            <a:ext cx="4605338" cy="18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77B54-BC49-4EDB-B30F-DA202485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95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Sample Size </a:t>
            </a:r>
            <a:r>
              <a:rPr lang="en-US" dirty="0">
                <a:sym typeface="Wingdings" panose="05000000000000000000" pitchFamily="2" charset="2"/>
              </a:rPr>
              <a:t> Random Grid of Point Test Locations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Locations are assessed for accuracy of positional error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ym typeface="Wingdings" panose="05000000000000000000" pitchFamily="2" charset="2"/>
              </a:rPr>
              <a:t>Pass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b="1" dirty="0">
                <a:sym typeface="Wingdings" panose="05000000000000000000" pitchFamily="2" charset="2"/>
              </a:rPr>
              <a:t>Fail  Percentage  RADEGO Score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6775A-8488-48E3-B59F-562486A5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RADEGO: R</a:t>
            </a:r>
            <a:r>
              <a:rPr lang="en-US"/>
              <a:t>isk </a:t>
            </a:r>
            <a:r>
              <a:rPr lang="en-US" b="1"/>
              <a:t>A</a:t>
            </a:r>
            <a:r>
              <a:rPr lang="en-US"/>
              <a:t>ssessment of </a:t>
            </a:r>
            <a:r>
              <a:rPr lang="en-US" b="1"/>
              <a:t>D</a:t>
            </a:r>
            <a:r>
              <a:rPr lang="en-US"/>
              <a:t>ata for </a:t>
            </a:r>
            <a:r>
              <a:rPr lang="en-US" b="1"/>
              <a:t>E</a:t>
            </a:r>
            <a:r>
              <a:rPr lang="en-US"/>
              <a:t>nterprise </a:t>
            </a:r>
            <a:r>
              <a:rPr lang="en-US" b="1"/>
              <a:t>G</a:t>
            </a:r>
            <a:r>
              <a:rPr lang="en-US"/>
              <a:t>IS </a:t>
            </a:r>
            <a:r>
              <a:rPr lang="en-US" b="1"/>
              <a:t>O</a:t>
            </a:r>
            <a:r>
              <a:rPr lang="en-US"/>
              <a:t>perations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E471B-0798-4A6A-A9BD-8DB4D5B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Positional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32135-8235-4457-9894-4FAFB3093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340292"/>
            <a:ext cx="6000750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2B58A-4E85-4203-9093-12466CC62018}"/>
              </a:ext>
            </a:extLst>
          </p:cNvPr>
          <p:cNvSpPr txBox="1"/>
          <p:nvPr/>
        </p:nvSpPr>
        <p:spPr>
          <a:xfrm>
            <a:off x="3048000" y="5943600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values will affect the </a:t>
            </a:r>
            <a:r>
              <a:rPr lang="en-US" sz="1400" b="1" dirty="0"/>
              <a:t>Y</a:t>
            </a:r>
            <a:r>
              <a:rPr lang="en-US" sz="1400" dirty="0"/>
              <a:t> or impact axis of the risk matrix.</a:t>
            </a:r>
          </a:p>
        </p:txBody>
      </p:sp>
    </p:spTree>
    <p:extLst>
      <p:ext uri="{BB962C8B-B14F-4D97-AF65-F5344CB8AC3E}">
        <p14:creationId xmlns:p14="http://schemas.microsoft.com/office/powerpoint/2010/main" val="251370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95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Accuracy of categorical attributes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(i.e. geology, vegetation, flood plain values,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Sample tested against a known dataset of field 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Typological Accuracy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RADEGO: Risk Assessment of Data for Enterprise GIS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D3697-5313-4765-A03F-19A5028D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40292"/>
            <a:ext cx="3780494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4A3CD-6413-457C-AFA4-B5CE7C4D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08" y="3343991"/>
            <a:ext cx="3800475" cy="207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B5AA2C-BCCC-4386-9CCC-98F1E64D26EF}"/>
              </a:ext>
            </a:extLst>
          </p:cNvPr>
          <p:cNvSpPr txBox="1"/>
          <p:nvPr/>
        </p:nvSpPr>
        <p:spPr>
          <a:xfrm>
            <a:off x="3048000" y="5943600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values will affect the </a:t>
            </a:r>
            <a:r>
              <a:rPr lang="en-US" sz="1400" b="1" dirty="0"/>
              <a:t>Y</a:t>
            </a:r>
            <a:r>
              <a:rPr lang="en-US" sz="1400" dirty="0"/>
              <a:t> or impact axis of the risk matrix.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938272"/>
          </a:xfrm>
        </p:spPr>
        <p:txBody>
          <a:bodyPr/>
          <a:lstStyle/>
          <a:p>
            <a:r>
              <a:rPr lang="en-US" dirty="0"/>
              <a:t>Operationally critical to prevent or avoid risk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Metadata assessment is binary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Is a dataset’s metadata complete?</a:t>
            </a:r>
          </a:p>
          <a:p>
            <a:endParaRPr lang="en-US" dirty="0"/>
          </a:p>
          <a:p>
            <a:r>
              <a:rPr lang="en-US" dirty="0"/>
              <a:t>Is it compliant with SanGIS regional metadata standard?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Metadata Compliancy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RADEGO: Risk Assessment of Data for Enterprise GIS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FE243-557F-41C0-9A0C-B12B892D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419601"/>
            <a:ext cx="3571875" cy="1152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BB296-6918-413A-A81D-392900FD7290}"/>
              </a:ext>
            </a:extLst>
          </p:cNvPr>
          <p:cNvSpPr txBox="1"/>
          <p:nvPr/>
        </p:nvSpPr>
        <p:spPr>
          <a:xfrm>
            <a:off x="3048000" y="5943600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values will affect the </a:t>
            </a:r>
            <a:r>
              <a:rPr lang="en-US" sz="1400" b="1" dirty="0"/>
              <a:t>Y</a:t>
            </a:r>
            <a:r>
              <a:rPr lang="en-US" sz="1400" dirty="0"/>
              <a:t> or impact axis of the risk matrix.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2022-03-13T23:57:59+00:00</_dlc_ExpireDate>
  </documentManagement>
</p:properties>
</file>

<file path=customXml/itemProps1.xml><?xml version="1.0" encoding="utf-8"?>
<ds:datastoreItem xmlns:ds="http://schemas.openxmlformats.org/officeDocument/2006/customXml" ds:itemID="{CC466639-EA62-4B52-B297-7923F3C50408}"/>
</file>

<file path=customXml/itemProps2.xml><?xml version="1.0" encoding="utf-8"?>
<ds:datastoreItem xmlns:ds="http://schemas.openxmlformats.org/officeDocument/2006/customXml" ds:itemID="{98E6F901-13B8-43D3-868E-86AB2FE9BA2D}"/>
</file>

<file path=customXml/itemProps3.xml><?xml version="1.0" encoding="utf-8"?>
<ds:datastoreItem xmlns:ds="http://schemas.openxmlformats.org/officeDocument/2006/customXml" ds:itemID="{8DB99E64-42CA-41E0-B9E0-E9665A3887C2}"/>
</file>

<file path=customXml/itemProps4.xml><?xml version="1.0" encoding="utf-8"?>
<ds:datastoreItem xmlns:ds="http://schemas.openxmlformats.org/officeDocument/2006/customXml" ds:itemID="{278FC63D-D6D6-4826-8B72-76B9CC584B9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2055</TotalTime>
  <Words>1086</Words>
  <Application>Microsoft Office PowerPoint</Application>
  <PresentationFormat>On-screen Show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Risk Assessment of Data for Enterprise GIS Operations</vt:lpstr>
      <vt:lpstr>Background</vt:lpstr>
      <vt:lpstr>Assessment</vt:lpstr>
      <vt:lpstr>Assessment</vt:lpstr>
      <vt:lpstr>Positional Accuracy</vt:lpstr>
      <vt:lpstr>Sampling – Positional Accuracy</vt:lpstr>
      <vt:lpstr>Testing – Positional Accuracy</vt:lpstr>
      <vt:lpstr>Typological Accuracy</vt:lpstr>
      <vt:lpstr>Metadata Compliancy</vt:lpstr>
      <vt:lpstr>Maintenance: One-Time</vt:lpstr>
      <vt:lpstr>Maintenance: Routine</vt:lpstr>
      <vt:lpstr>Frequency / Rate of Change</vt:lpstr>
      <vt:lpstr>Automation</vt:lpstr>
      <vt:lpstr>Combined Impact Score</vt:lpstr>
      <vt:lpstr>Approach – Geodatabase Domains</vt:lpstr>
      <vt:lpstr>Domains – Coded Values</vt:lpstr>
      <vt:lpstr>LUEG–GIS /SanGIS Layers</vt:lpstr>
      <vt:lpstr>LUEG–GIS /SanGIS Layers</vt:lpstr>
      <vt:lpstr>LUEG–GIS /SanGIS Layers</vt:lpstr>
      <vt:lpstr>RADEGO</vt:lpstr>
    </vt:vector>
  </TitlesOfParts>
  <Company>The City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idawes</dc:creator>
  <cp:lastModifiedBy>Ian Dawes</cp:lastModifiedBy>
  <cp:revision>65</cp:revision>
  <dcterms:created xsi:type="dcterms:W3CDTF">2018-10-22T16:16:20Z</dcterms:created>
  <dcterms:modified xsi:type="dcterms:W3CDTF">2018-10-24T20:35:21Z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