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72" r:id="rId2"/>
    <p:sldId id="273" r:id="rId3"/>
    <p:sldId id="274" r:id="rId4"/>
    <p:sldId id="282" r:id="rId5"/>
    <p:sldId id="283" r:id="rId6"/>
    <p:sldId id="284" r:id="rId7"/>
    <p:sldId id="285" r:id="rId8"/>
    <p:sldId id="286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  <a:srgbClr val="5A5A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9" autoAdjust="0"/>
    <p:restoredTop sz="97932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6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73C523-4878-44C4-B989-E84ADDC16312}" type="datetimeFigureOut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7F15D-D01E-47D7-9E70-AB04511D3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66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A444B-377F-4F04-9DE7-06F530BA40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E1362-D1FE-4DD8-A783-F4BFFC2AD7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EB4ED5-9613-4613-A711-AA974BD4DB41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9820-965E-4A1A-9DFA-FC3329E0A135}" type="datetimeFigureOut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50A30-430E-4714-A3CF-A6E3CE205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C6D7-828F-487B-973B-EF2F08AE75B9}" type="datetimeFigureOut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209B-9065-40D4-9CA2-9159012F6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A244F-E470-480D-95C5-BAE2B6843DF2}" type="datetimeFigureOut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E495D2-D393-451F-A6A8-4D133562A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43000" y="914400"/>
            <a:ext cx="6858000" cy="5257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97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San Diego Regional GIS Council</a:t>
            </a:r>
            <a:br>
              <a:rPr lang="en-US" sz="2800" b="1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2011 GIS Survey – Preliminary Results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6248400"/>
            <a:ext cx="5105400" cy="533400"/>
          </a:xfrm>
        </p:spPr>
        <p:txBody>
          <a:bodyPr/>
          <a:lstStyle/>
          <a:p>
            <a:pPr lvl="1" algn="ctr" eaLnBrk="1" hangingPunct="1">
              <a:lnSpc>
                <a:spcPct val="8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5A5A5A"/>
                </a:solidFill>
                <a:latin typeface="Calibri" pitchFamily="34" charset="0"/>
              </a:rPr>
              <a:t>Presented to SDRGC</a:t>
            </a:r>
          </a:p>
          <a:p>
            <a:pPr lvl="1" algn="ctr" eaLnBrk="1" hangingPunct="1">
              <a:lnSpc>
                <a:spcPct val="8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5A5A5A"/>
                </a:solidFill>
                <a:latin typeface="Calibri" pitchFamily="34" charset="0"/>
              </a:rPr>
              <a:t>April 13, 2011</a:t>
            </a:r>
          </a:p>
        </p:txBody>
      </p:sp>
      <p:pic>
        <p:nvPicPr>
          <p:cNvPr id="7" name="Picture 6" descr="SanDiegoRegionMap2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990600"/>
            <a:ext cx="6721033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16764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Survey Focus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sz="1800" dirty="0" smtClean="0">
                <a:latin typeface="Calibri" pitchFamily="34" charset="0"/>
              </a:rPr>
              <a:t>Agency GIS Staffing &amp; Budgets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sz="1800" dirty="0" smtClean="0">
                <a:latin typeface="Calibri" pitchFamily="34" charset="0"/>
              </a:rPr>
              <a:t>Current Data Usage – Regional vs. Agency Specific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sz="1800" dirty="0" smtClean="0">
                <a:latin typeface="Calibri" pitchFamily="34" charset="0"/>
              </a:rPr>
              <a:t>Data Updates :  Local-to-Regional Workflows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sz="1800" dirty="0" smtClean="0">
                <a:latin typeface="Calibri" pitchFamily="34" charset="0"/>
              </a:rPr>
              <a:t>Software and Technology Usage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2011 GIS Survey - Overview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0" y="23622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6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Survey Structure and Timeline</a:t>
            </a:r>
            <a:endParaRPr lang="en-US" sz="2000" b="1" dirty="0">
              <a:latin typeface="Calibri" pitchFamily="34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9 Sections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38 Questions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Survey Open March 7 - 25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53 Respondents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457200" y="39624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Current Status</a:t>
            </a:r>
            <a:endParaRPr lang="en-US" sz="2000" b="1" dirty="0">
              <a:latin typeface="Calibri" pitchFamily="34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Preliminary Results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Some “Holes” in Data – Some Follow Up Needed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Next Steps – Develop Final Survey Report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40000"/>
              </a:spcBef>
              <a:buFont typeface="Arial" charset="0"/>
              <a:buChar char="–"/>
            </a:pPr>
            <a:r>
              <a:rPr lang="en-US" dirty="0">
                <a:latin typeface="Calibri" pitchFamily="34" charset="0"/>
              </a:rPr>
              <a:t>Identify </a:t>
            </a:r>
            <a:r>
              <a:rPr lang="en-US" dirty="0" smtClean="0">
                <a:latin typeface="Calibri" pitchFamily="34" charset="0"/>
              </a:rPr>
              <a:t>Key “Action” Items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  <p:bldP spid="7171" grpId="0"/>
      <p:bldP spid="7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1295400"/>
            <a:ext cx="3276600" cy="457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Mature GIS Community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Key Findings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81000" y="502920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Many Agencies with Low Number of GIS Users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6" name="Picture 5" descr="Years_Using_G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" y="685800"/>
            <a:ext cx="4978400" cy="3733800"/>
          </a:xfrm>
          <a:prstGeom prst="rect">
            <a:avLst/>
          </a:prstGeom>
        </p:spPr>
      </p:pic>
      <p:pic>
        <p:nvPicPr>
          <p:cNvPr id="7" name="Picture 6" descr="High_Low_Us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02667" y="3276600"/>
            <a:ext cx="4741333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0" y="1676400"/>
            <a:ext cx="3352800" cy="457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Desktop Product Use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Software Use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152400" y="5181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Web Map Server Software Use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8" name="Picture 7" descr="SW_U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5181600" cy="3886200"/>
          </a:xfrm>
          <a:prstGeom prst="rect">
            <a:avLst/>
          </a:prstGeom>
        </p:spPr>
      </p:pic>
      <p:pic>
        <p:nvPicPr>
          <p:cNvPr id="9" name="Picture 8" descr="WMS_U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8667" y="3124201"/>
            <a:ext cx="4995333" cy="374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92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752600"/>
            <a:ext cx="3352800" cy="457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Enterprise License Agreements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Software Use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457200" y="548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Web Map Services - Consumption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7" name="Picture 6" descr="Software_E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" y="609600"/>
            <a:ext cx="4978400" cy="3733800"/>
          </a:xfrm>
          <a:prstGeom prst="rect">
            <a:avLst/>
          </a:prstGeom>
        </p:spPr>
      </p:pic>
      <p:pic>
        <p:nvPicPr>
          <p:cNvPr id="10" name="Picture 9" descr="Web_Services_U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9317" y="3124200"/>
            <a:ext cx="4874683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0" y="1524000"/>
            <a:ext cx="3657600" cy="457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SanGIS Data Usage &amp;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Regional GIS Data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81000" y="579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Data Improvement Needs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8" name="Picture 7" descr="SanGIS_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5181600" cy="3886200"/>
          </a:xfrm>
          <a:prstGeom prst="rect">
            <a:avLst/>
          </a:prstGeom>
        </p:spPr>
      </p:pic>
      <p:pic>
        <p:nvPicPr>
          <p:cNvPr id="9" name="Picture 8" descr="Data_Improvement_Need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9467" y="3124201"/>
            <a:ext cx="4944534" cy="370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92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2590800" cy="457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Budget Ranges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Agency GIS Budgets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Budget Wish Lists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$10k = Hardware, Software, Extensions, GPS Improvements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$100k = Above + Licensing, Analysts/Developers, GIS Program Development and Business Process Improvements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$500k = Above + Interest Staffing, ELA and Enterprise System Integration</a:t>
            </a:r>
          </a:p>
        </p:txBody>
      </p:sp>
      <p:pic>
        <p:nvPicPr>
          <p:cNvPr id="7" name="Picture 6" descr="Budget_LT400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914400"/>
            <a:ext cx="4978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92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3276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Follow up with Specific Agencies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Compile Survey Results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Generate Survey Report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Publish to SDRGC Website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Define Key Action Items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144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200" b="1" dirty="0" smtClean="0">
                <a:latin typeface="Calibri" pitchFamily="34" charset="0"/>
              </a:rPr>
              <a:t>2011 GIS Survey –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F50FB7AE94442BD2F58823DF1C488" ma:contentTypeVersion="26" ma:contentTypeDescription="Create a new document." ma:contentTypeScope="" ma:versionID="211664207a9508d60ec36b0a2d526f44">
  <xsd:schema xmlns:xsd="http://www.w3.org/2001/XMLSchema" xmlns:xs="http://www.w3.org/2001/XMLSchema" xmlns:p="http://schemas.microsoft.com/office/2006/metadata/properties" xmlns:ns1="http://schemas.microsoft.com/sharepoint/v3" xmlns:ns2="952e4a77-dc0d-44ec-b9c4-c6831493c744" xmlns:ns3="dee199bb-2399-40a9-a792-be83fef8cb8b" targetNamespace="http://schemas.microsoft.com/office/2006/metadata/properties" ma:root="true" ma:fieldsID="fbb7bd6203a9efea2452b6c07e6a1e4f" ns1:_="" ns2:_="" ns3:_="">
    <xsd:import namespace="http://schemas.microsoft.com/sharepoint/v3"/>
    <xsd:import namespace="952e4a77-dc0d-44ec-b9c4-c6831493c744"/>
    <xsd:import namespace="dee199bb-2399-40a9-a792-be83fef8cb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LengthInSeconds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  <xsd:element name="_dlc_Exempt" ma:index="2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3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4a77-dc0d-44ec-b9c4-c6831493c7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199bb-2399-40a9-a792-be83fef8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98F50FB7AE94442BD2F58823DF1C488|-51046458" UniqueId="008d6ad6-60c2-4f45-ade4-6a56095fc379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61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ExpireDateSaved xmlns="http://schemas.microsoft.com/sharepoint/v3" xsi:nil="true"/>
    <_dlc_ExpireDate xmlns="http://schemas.microsoft.com/sharepoint/v3">2022-03-13T23:57:19+00:00</_dlc_ExpireDate>
  </documentManagement>
</p:properties>
</file>

<file path=customXml/itemProps1.xml><?xml version="1.0" encoding="utf-8"?>
<ds:datastoreItem xmlns:ds="http://schemas.openxmlformats.org/officeDocument/2006/customXml" ds:itemID="{404C2E92-BC0D-47FA-BE73-54A0EF6961B1}"/>
</file>

<file path=customXml/itemProps2.xml><?xml version="1.0" encoding="utf-8"?>
<ds:datastoreItem xmlns:ds="http://schemas.openxmlformats.org/officeDocument/2006/customXml" ds:itemID="{6694704D-A1C1-4806-BF4B-FFFDAFF0B886}"/>
</file>

<file path=customXml/itemProps3.xml><?xml version="1.0" encoding="utf-8"?>
<ds:datastoreItem xmlns:ds="http://schemas.openxmlformats.org/officeDocument/2006/customXml" ds:itemID="{11483430-E079-4F58-87CC-A186CC6B58D2}"/>
</file>

<file path=customXml/itemProps4.xml><?xml version="1.0" encoding="utf-8"?>
<ds:datastoreItem xmlns:ds="http://schemas.openxmlformats.org/officeDocument/2006/customXml" ds:itemID="{DEF078B3-998B-4767-A9CE-5D1ED92EFECA}"/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214</Words>
  <Application>Microsoft Office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San Diego Regional GIS Council 2011 GIS Survey – Preliminary Results</vt:lpstr>
      <vt:lpstr>2011 GIS Survey - Overview</vt:lpstr>
      <vt:lpstr>Key Findings</vt:lpstr>
      <vt:lpstr>Software Use</vt:lpstr>
      <vt:lpstr>Software Use</vt:lpstr>
      <vt:lpstr>Regional GIS Data</vt:lpstr>
      <vt:lpstr>Agency GIS Budgets</vt:lpstr>
      <vt:lpstr>2011 GIS Survey – Next Steps</vt:lpstr>
      <vt:lpstr>Questions?</vt:lpstr>
    </vt:vector>
  </TitlesOfParts>
  <Company>California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Caltrans</dc:creator>
  <cp:lastModifiedBy>District 11</cp:lastModifiedBy>
  <cp:revision>85</cp:revision>
  <dcterms:created xsi:type="dcterms:W3CDTF">2011-01-10T19:46:54Z</dcterms:created>
  <dcterms:modified xsi:type="dcterms:W3CDTF">2011-04-13T05:35:03Z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0x010100498F50FB7AE94442BD2F58823DF1C488</vt:lpwstr>
  </property>
  <property fmtid="{D5CDD505-2E9C-101B-9397-08002B2CF9AE}" pid="3" name="_dlc_policyId">
    <vt:lpwstr>0x010100498F50FB7AE94442BD2F58823DF1C488|-51046458</vt:lpwstr>
  </property>
  <property fmtid="{D5CDD505-2E9C-101B-9397-08002B2CF9AE}" pid="4" name="ItemRetentionFormula">
    <vt:lpwstr>&lt;formula id="Microsoft.Office.RecordsManagement.PolicyFeatures.Expiration.Formula.BuiltIn"&gt;&lt;number&gt;61&lt;/number&gt;&lt;property&gt;Created&lt;/property&gt;&lt;propertyId&gt;8c06beca-0777-48f7-91c7-6da68bc07b69&lt;/propertyId&gt;&lt;period&gt;days&lt;/period&gt;&lt;/formula&gt;</vt:lpwstr>
  </property>
</Properties>
</file>