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4" r:id="rId3"/>
    <p:sldId id="283" r:id="rId4"/>
    <p:sldId id="286" r:id="rId5"/>
    <p:sldId id="285" r:id="rId6"/>
    <p:sldId id="280" r:id="rId7"/>
    <p:sldId id="257" r:id="rId8"/>
    <p:sldId id="260" r:id="rId9"/>
    <p:sldId id="262" r:id="rId10"/>
    <p:sldId id="263" r:id="rId11"/>
    <p:sldId id="264" r:id="rId12"/>
    <p:sldId id="265" r:id="rId13"/>
    <p:sldId id="268" r:id="rId14"/>
    <p:sldId id="269" r:id="rId15"/>
    <p:sldId id="275" r:id="rId16"/>
    <p:sldId id="276" r:id="rId17"/>
    <p:sldId id="277" r:id="rId18"/>
    <p:sldId id="278" r:id="rId19"/>
    <p:sldId id="279" r:id="rId20"/>
    <p:sldId id="287" r:id="rId21"/>
    <p:sldId id="288" r:id="rId22"/>
    <p:sldId id="291" r:id="rId23"/>
    <p:sldId id="292" r:id="rId24"/>
    <p:sldId id="293" r:id="rId25"/>
    <p:sldId id="294" r:id="rId26"/>
    <p:sldId id="267" r:id="rId27"/>
    <p:sldId id="261" r:id="rId28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E7CB-ACB3-40C7-BB88-195CF71F9187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FDA13-BAAF-406E-BF0C-7C3CFB394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D6824-0423-4DDE-8703-4FD4DF1691FA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6E3BCB-0EFF-490F-AB4B-A23BABB57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39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23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0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93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68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4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16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3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3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70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47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43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50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2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0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9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8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E3BCB-0EFF-490F-AB4B-A23BABB57D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953FE5-310E-43C2-BF81-DDD433E1540D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FA4D2A-3274-44FF-BA7F-51D46D45E5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dmwd.maps.arcgis.com/apps/MapTour/index.html?appid=556049c888ab4fc9b0aaa984e55af4f1" TargetMode="External"/><Relationship Id="rId2" Type="http://schemas.openxmlformats.org/officeDocument/2006/relationships/hyperlink" Target="http://pdmwd.maps.arcgis.com/apps/Solutions/s2.html?appid=f75740ec50f64f919aa07990734da71c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dmwd.maps.arcgis.com/apps/MapTour/index.html?appid=9f6bad8d7b8d4f2988280ba4095b01aa" TargetMode="External"/><Relationship Id="rId4" Type="http://schemas.openxmlformats.org/officeDocument/2006/relationships/hyperlink" Target="http://www.padredam.org/FormCenter/Engineering-11/Potable-Construction-Meter-Request-6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Colleen Larsen – GIS Coordinator</a:t>
            </a:r>
          </a:p>
          <a:p>
            <a:r>
              <a:rPr lang="en-US" dirty="0" smtClean="0"/>
              <a:t>Yelena Granovskaya – GIS/CAD Specialist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175351" cy="41148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sz="6000" dirty="0" smtClean="0"/>
              <a:t>GIS Utilization at Padre Dam Municipal Water District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46475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22376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51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2181885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799" y="89026"/>
            <a:ext cx="28098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5105400" cy="664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2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34008" y="3657600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4" y="757922"/>
            <a:ext cx="9015506" cy="38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657600" y="3962400"/>
            <a:ext cx="2057400" cy="0"/>
          </a:xfrm>
          <a:prstGeom prst="straightConnector1">
            <a:avLst/>
          </a:prstGeom>
          <a:ln w="47625">
            <a:solidFill>
              <a:srgbClr val="FF0000"/>
            </a:solidFill>
            <a:headEnd type="none"/>
            <a:tailEnd type="stealt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7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57400" y="4038600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599"/>
            <a:ext cx="8839200" cy="443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1400" y="1371599"/>
            <a:ext cx="990600" cy="182880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352800" y="2286000"/>
            <a:ext cx="1143000" cy="1143000"/>
          </a:xfrm>
          <a:prstGeom prst="straightConnector1">
            <a:avLst/>
          </a:prstGeom>
          <a:ln w="47625" cap="rnd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848600" y="2057400"/>
            <a:ext cx="762000" cy="0"/>
          </a:xfrm>
          <a:prstGeom prst="straightConnector1">
            <a:avLst/>
          </a:prstGeom>
          <a:ln w="47625" cap="rnd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2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2895600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5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2" y="381000"/>
            <a:ext cx="8839199" cy="91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Modeling Software</a:t>
            </a:r>
            <a:endParaRPr lang="en-US" sz="3600" dirty="0"/>
          </a:p>
        </p:txBody>
      </p:sp>
      <p:pic>
        <p:nvPicPr>
          <p:cNvPr id="2051" name="Picture 1" descr="image00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1270976"/>
            <a:ext cx="8956705" cy="4676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3505200" y="4267200"/>
            <a:ext cx="1219200" cy="838200"/>
          </a:xfrm>
          <a:prstGeom prst="straightConnector1">
            <a:avLst/>
          </a:prstGeom>
          <a:ln w="47625">
            <a:solidFill>
              <a:srgbClr val="FF0000"/>
            </a:solidFill>
            <a:headEnd type="stealth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200400" y="1447800"/>
            <a:ext cx="1354152" cy="0"/>
          </a:xfrm>
          <a:prstGeom prst="straightConnector1">
            <a:avLst/>
          </a:prstGeom>
          <a:ln w="47625">
            <a:solidFill>
              <a:srgbClr val="FF0000"/>
            </a:solidFill>
            <a:headEnd type="stealth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6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199" cy="8094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Finding Assets in the Field</a:t>
            </a:r>
            <a:endParaRPr lang="en-US" sz="36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948550"/>
            <a:ext cx="4232705" cy="583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2298" y="914400"/>
            <a:ext cx="3319788" cy="586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867400" y="2133600"/>
            <a:ext cx="762000" cy="1600200"/>
          </a:xfrm>
          <a:prstGeom prst="straightConnector1">
            <a:avLst/>
          </a:prstGeom>
          <a:ln w="47625">
            <a:solidFill>
              <a:srgbClr val="FF0000"/>
            </a:solidFill>
            <a:tailEnd type="stealt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3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9292" y="457200"/>
            <a:ext cx="8058151" cy="5334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2800" smtClean="0"/>
              <a:t>About Padre Dam Municipal Water District</a:t>
            </a:r>
            <a:endParaRPr lang="en-US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575" y="3038475"/>
            <a:ext cx="8181975" cy="350099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buSzPct val="100000"/>
            </a:pPr>
            <a:r>
              <a:rPr lang="en-US" dirty="0" smtClean="0">
                <a:latin typeface="Trebuchet MS" panose="020B0603020202020204" pitchFamily="34" charset="0"/>
              </a:rPr>
              <a:t>History</a:t>
            </a:r>
          </a:p>
          <a:p>
            <a:pPr lvl="1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latin typeface="Trebuchet MS" panose="020B0603020202020204" pitchFamily="34" charset="0"/>
              </a:rPr>
              <a:t>1955-formed by San Diego County Board of Supervisors to import water from the Colorado River.  Originally named Rio San Diego Municipal Water District </a:t>
            </a:r>
          </a:p>
          <a:p>
            <a:pPr lvl="1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latin typeface="Trebuchet MS" panose="020B0603020202020204" pitchFamily="34" charset="0"/>
              </a:rPr>
              <a:t>1976-Renamed Padre Dam and merged with the Santee County Water District. </a:t>
            </a:r>
          </a:p>
          <a:p>
            <a:pPr lvl="1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latin typeface="Trebuchet MS" panose="020B0603020202020204" pitchFamily="34" charset="0"/>
              </a:rPr>
              <a:t>1980s-Acquired Alpine Highlands Water District and Crest Public Utility District.</a:t>
            </a:r>
          </a:p>
          <a:p>
            <a:pPr lvl="1">
              <a:buSzPct val="100000"/>
              <a:buFont typeface="Wingdings" panose="05000000000000000000" pitchFamily="2" charset="2"/>
              <a:buChar char="v"/>
            </a:pPr>
            <a:r>
              <a:rPr lang="en-US" dirty="0" smtClean="0">
                <a:latin typeface="Trebuchet MS" panose="020B0603020202020204" pitchFamily="34" charset="0"/>
              </a:rPr>
              <a:t>The District is named for the Old Mission Dam in Mission Trails Regional Park, built by Spanish missionaries circa 1807.</a:t>
            </a:r>
          </a:p>
          <a:p>
            <a:pPr lvl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9575" y="1290083"/>
            <a:ext cx="8181975" cy="462517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Service Area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rebuchet MS" panose="020B0603020202020204" pitchFamily="34" charset="0"/>
              <a:ea typeface="ＭＳ Ｐゴシック"/>
            </a:endParaRPr>
          </a:p>
          <a:p>
            <a:pPr marL="283464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9575" y="1645142"/>
            <a:ext cx="8181975" cy="1250458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Padre Dam provides water, wastewater, recycled water and recreation services to 100,000 residents in the San Diego suburbs of Santee, El Cajon, Lakeside,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Flinn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 Springs, Harbison Canyon, Blossom Valley, Alpine,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Dehesa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 panose="020B0603020202020204" pitchFamily="34" charset="0"/>
                <a:ea typeface="ＭＳ Ｐゴシック"/>
              </a:rPr>
              <a:t> and Crest</a:t>
            </a:r>
          </a:p>
          <a:p>
            <a:pPr marL="283464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896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29200" y="533400"/>
            <a:ext cx="3657600" cy="26670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2100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9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15893" y="495300"/>
            <a:ext cx="6048375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ArcGIS Online Applications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09575" y="1038226"/>
            <a:ext cx="8382000" cy="561251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Organizational applications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Tiled Infrastructure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Emulates 200’ scale map books (cached tile layers)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Open As-</a:t>
            </a:r>
            <a:r>
              <a:rPr kumimoji="0" lang="en-US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builts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and field change orders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With location services turned on via tablets or smart phones, easy to find assets in the field.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Construction Meters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Helps meter readers find construction meters out in the field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Assists Development Services and Customer Service in the decision making process during the application process.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Status of Development Services Projects Story Map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Used Map Series Accordion Layout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Shared within organization for managers to know status of Development Projects.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Operations Yard Improvement Project Story Map  </a:t>
            </a: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(PDF)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Used Map Tour and Map Journal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Updated weekly to show progress</a:t>
            </a:r>
          </a:p>
          <a:p>
            <a:pPr marL="795528" marR="0" lvl="2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283464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3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15893" y="600075"/>
            <a:ext cx="6048375" cy="369332"/>
          </a:xfrm>
          <a:prstGeom prst="rect">
            <a:avLst/>
          </a:prstGeom>
          <a:noFill/>
        </p:spPr>
        <p:txBody>
          <a:bodyPr vert="horz" lIns="0" tIns="0" rIns="0" bIns="0" rtlCol="0" anchor="t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ArcGIS Online Applications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9575" y="1314450"/>
            <a:ext cx="8382000" cy="5336285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Public Facing applications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  <a:hlinkClick r:id="rId2"/>
              </a:rPr>
              <a:t>Padre Dam MWD Division Locator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Used parcel template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User can search by address or zoom to location to see their Board of Director and Division area.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  <a:hlinkClick r:id="rId3"/>
              </a:rPr>
              <a:t>Development Services Current Projects Story Map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Used the Map Tour and Map Journal templates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Displays current project locations, summary of project and photos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  <a:hlinkClick r:id="rId4"/>
              </a:rPr>
              <a:t>Potable Construction Meter Request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Embedded Web Map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User zooms into map to find nearest Fire Hydrant Asset ID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  <a:hlinkClick r:id="rId5"/>
              </a:rPr>
              <a:t>Water Efficient Landscapes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Used the Map Tour template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Highlights water efficient landscaping throughout our District</a:t>
            </a: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10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0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105400" y="3352800"/>
            <a:ext cx="3581400" cy="3124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0" y="838200"/>
            <a:ext cx="6346459" cy="523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 txBox="1">
            <a:spLocks/>
          </p:cNvSpPr>
          <p:nvPr/>
        </p:nvSpPr>
        <p:spPr>
          <a:xfrm>
            <a:off x="152400" y="5665668"/>
            <a:ext cx="8686800" cy="47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Streamline </a:t>
            </a:r>
            <a:r>
              <a:rPr lang="en-US" dirty="0" err="1" smtClean="0"/>
              <a:t>Fireflow</a:t>
            </a:r>
            <a:r>
              <a:rPr lang="en-US" dirty="0" smtClean="0"/>
              <a:t> Requests</a:t>
            </a:r>
            <a:endParaRPr lang="en-US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152400" y="5162610"/>
            <a:ext cx="8686800" cy="462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Editing and capturing data in the field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52400" y="4674264"/>
            <a:ext cx="8686800" cy="447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Completion of geometric network for tracing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271110"/>
            <a:ext cx="8686800" cy="2362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More integration with our other databases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Financial Information System (FIS)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Customer Information System (CIS)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Supervisory Control and Data Acquisition (SCADA)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Electronic Document Management System (EDMS)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Enterprise Asset Management (EAM)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391956"/>
            <a:ext cx="8686800" cy="838200"/>
          </a:xfrm>
        </p:spPr>
        <p:txBody>
          <a:bodyPr/>
          <a:lstStyle/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Informational dashboards</a:t>
            </a:r>
          </a:p>
          <a:p>
            <a:pPr lvl="1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Operational and Executive</a:t>
            </a:r>
          </a:p>
        </p:txBody>
      </p:sp>
      <p:sp>
        <p:nvSpPr>
          <p:cNvPr id="9" name="GoalDescription"/>
          <p:cNvSpPr txBox="1"/>
          <p:nvPr/>
        </p:nvSpPr>
        <p:spPr>
          <a:xfrm>
            <a:off x="152400" y="98167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Leveraging the EEAP to help us reach these goals faster to create efficiencies.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751" y="152400"/>
            <a:ext cx="8534399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Future Goals</a:t>
            </a:r>
            <a:endParaRPr lang="en-US" sz="4000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37604" y="6176649"/>
            <a:ext cx="8686800" cy="4700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2">
                  <a:lumMod val="2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CIP Story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  <p:bldP spid="4" grpId="0"/>
      <p:bldP spid="3" grpId="0" uiExpand="1" build="p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95600"/>
            <a:ext cx="861059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0355" y="304800"/>
            <a:ext cx="1847088" cy="1798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35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57784" y="457200"/>
            <a:ext cx="8055864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Padre Dam MWD Statistics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>
          <a:xfrm>
            <a:off x="409575" y="1219200"/>
            <a:ext cx="8382000" cy="5410199"/>
          </a:xfrm>
        </p:spPr>
        <p:txBody>
          <a:bodyPr/>
          <a:lstStyle/>
          <a:p>
            <a:pPr marL="342900" indent="-342900" algn="l">
              <a:buClr>
                <a:schemeClr val="accent4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Total Service Connections ~25,125</a:t>
            </a:r>
          </a:p>
          <a:p>
            <a:pPr marL="742950" lvl="1" indent="-285750">
              <a:buClr>
                <a:schemeClr val="accent4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Potable &amp; Sewer~13,600   Potable Only~9,700   Sewer Only~1,600   Recycled~225</a:t>
            </a:r>
          </a:p>
          <a:p>
            <a:pPr marL="283464" lvl="1" indent="0">
              <a:buNone/>
            </a:pPr>
            <a:endParaRPr lang="en-US" dirty="0" smtClean="0"/>
          </a:p>
          <a:p>
            <a:pPr marL="342900" indent="-342900" algn="l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Miles of Pipe</a:t>
            </a: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Water: 389     Sewer: 165     Recycled: 26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marL="342900" indent="-342900" algn="l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Santee Lakes</a:t>
            </a: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190 acres, 7 lakes, 300 campground sites, 10 cabins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marL="342900" indent="-342900" algn="l">
              <a:buClr>
                <a:schemeClr val="accent5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GIS Staff</a:t>
            </a: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One GIS Coordinator</a:t>
            </a:r>
          </a:p>
          <a:p>
            <a:pPr marL="742950" lvl="1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 smtClean="0"/>
              <a:t>One GIS/CAD Specialists </a:t>
            </a:r>
          </a:p>
          <a:p>
            <a:pPr marL="1200150" lvl="2" indent="-285750">
              <a:buClr>
                <a:schemeClr val="accent5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Split time between Engineering &amp; Enterprise GIS</a:t>
            </a:r>
          </a:p>
          <a:p>
            <a:pPr marL="176213" indent="-176213" algn="l" defTabSz="457200"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/>
                <a:cs typeface="Arial"/>
              </a:rPr>
              <a:t>What we work on…</a:t>
            </a:r>
          </a:p>
          <a:p>
            <a:pPr lvl="1">
              <a:buClr>
                <a:schemeClr val="accent5">
                  <a:lumMod val="60000"/>
                  <a:lumOff val="40000"/>
                </a:schemeClr>
              </a:buClr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025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57784" y="457200"/>
            <a:ext cx="8055864" cy="6096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en-US" sz="2800" dirty="0" smtClean="0"/>
              <a:t>CAD Mapping to GIS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8478" y="1295401"/>
            <a:ext cx="8382000" cy="45719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Timeline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716" y="2419350"/>
            <a:ext cx="8382000" cy="381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1995/96 – Base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 </a:t>
            </a:r>
            <a:r>
              <a:rPr lang="en-US" dirty="0" smtClean="0">
                <a:latin typeface="Arial"/>
                <a:ea typeface="ＭＳ Ｐゴシック"/>
              </a:rPr>
              <a:t>&amp; Utility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Mapping begins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4716" y="1676399"/>
            <a:ext cx="8382000" cy="609601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1985 – Board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approves equipment to begin Engineering Computerization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8478" y="2933700"/>
            <a:ext cx="8382000" cy="457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2002 – Moved from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Integraph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to ESRI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98478" y="3524250"/>
            <a:ext cx="8382000" cy="457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2013 – Upgraded to the Small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 Utility Enterprise License Agreement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8478" y="4114800"/>
            <a:ext cx="8382000" cy="4572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lang="en-US" baseline="0" dirty="0" smtClean="0">
                <a:latin typeface="Arial"/>
                <a:ea typeface="ＭＳ Ｐゴシック"/>
              </a:rPr>
              <a:t>2015 – ESRI Enterprise Advantage Program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609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09575" y="1781175"/>
            <a:ext cx="8382000" cy="4869559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176213" indent="-176213" algn="l" defTabSz="4572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Arial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457200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8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795528" indent="-17373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216152" indent="-173736" algn="l" defTabSz="457200" rtl="0" eaLnBrk="1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1546225" indent="-176213" algn="l" defTabSz="4572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600"/>
              </a:spcAft>
              <a:buClr>
                <a:schemeClr val="accent4">
                  <a:lumMod val="60000"/>
                  <a:lumOff val="40000"/>
                </a:schemeClr>
              </a:buClr>
              <a:buSzPct val="80000"/>
              <a:buFont typeface="Lucida Grande"/>
              <a:buChar char="-"/>
              <a:defRPr lang="en-US" sz="1400" b="1" kern="1200" dirty="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1773238" indent="-177800" algn="l" defTabSz="401638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tabLst>
                <a:tab pos="1484313" algn="l"/>
              </a:tabLst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2062163" indent="-1762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286000" indent="-173038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452688" indent="-163513" algn="l" defTabSz="457200" rtl="0" eaLnBrk="1" latinLnBrk="0" hangingPunct="1">
              <a:lnSpc>
                <a:spcPts val="1700"/>
              </a:lnSpc>
              <a:spcBef>
                <a:spcPts val="300"/>
              </a:spcBef>
              <a:spcAft>
                <a:spcPts val="300"/>
              </a:spcAft>
              <a:buSzPct val="80000"/>
              <a:buFont typeface="Lucida Grande"/>
              <a:buChar char="-"/>
              <a:defRPr sz="1400" b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 marL="176213" marR="0" lvl="0" indent="-176213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SzPct val="100000"/>
              <a:buFont typeface="Arial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Small Utility Enterprise License Agreement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Meter counts:  10,001-50,000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Unlimited licensing for most ESRI software (Step 1)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ArcGIS Desktop installed on Operations, Engineering, Customer Service and Public Information PC’s.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Most staff have been trained to pan, use the address locator, zoom to XY coordinates, find, query, ID in order to either get information needed for their jobs and/or  to print maps.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Access to web based virtual campus/Instructor led training.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ArcGIS Online (Step 2 – Mobile)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Create organizational web maps</a:t>
            </a:r>
          </a:p>
          <a:p>
            <a:pPr marR="0" lvl="3" algn="l" defTabSz="4572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Accessed by Duty Tablets , Manager  iPads, Smart Phones</a:t>
            </a:r>
          </a:p>
          <a:p>
            <a:pPr marR="0" lvl="2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ＭＳ Ｐゴシック"/>
                <a:cs typeface="Arial"/>
              </a:rPr>
              <a:t>Create public facing web maps</a:t>
            </a:r>
          </a:p>
          <a:p>
            <a:pPr marR="0" lvl="1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Wingdings" panose="05000000000000000000" pitchFamily="2" charset="2"/>
              <a:buChar char="v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457200" marR="0" lvl="1" indent="-173736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B9F2">
                  <a:lumMod val="60000"/>
                  <a:lumOff val="40000"/>
                </a:srgbClr>
              </a:buClr>
              <a:buSzPct val="80000"/>
              <a:buFont typeface="Lucida Grande"/>
              <a:buChar char="-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26592" y="457200"/>
            <a:ext cx="7290816" cy="1143000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The Dissemination of GIS Data to all Padre Dam Employees</a:t>
            </a:r>
          </a:p>
        </p:txBody>
      </p:sp>
    </p:spTree>
    <p:extLst>
      <p:ext uri="{BB962C8B-B14F-4D97-AF65-F5344CB8AC3E}">
        <p14:creationId xmlns:p14="http://schemas.microsoft.com/office/powerpoint/2010/main" val="338620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33400"/>
            <a:ext cx="4191000" cy="4495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7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503" y="76200"/>
            <a:ext cx="8183193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2895600"/>
            <a:ext cx="1143000" cy="762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914400"/>
            <a:ext cx="1562100" cy="5594838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9043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Desktop Application</a:t>
            </a:r>
            <a:endParaRPr lang="en-US" sz="3200" dirty="0"/>
          </a:p>
        </p:txBody>
      </p:sp>
      <p:sp>
        <p:nvSpPr>
          <p:cNvPr id="7" name="Left Brace 6"/>
          <p:cNvSpPr/>
          <p:nvPr/>
        </p:nvSpPr>
        <p:spPr>
          <a:xfrm>
            <a:off x="4610100" y="2171198"/>
            <a:ext cx="228600" cy="762000"/>
          </a:xfrm>
          <a:prstGeom prst="leftBrace">
            <a:avLst/>
          </a:prstGeom>
          <a:ln w="222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33900" y="3314198"/>
            <a:ext cx="1371600" cy="2514600"/>
          </a:xfrm>
          <a:prstGeom prst="rect">
            <a:avLst/>
          </a:prstGeom>
          <a:solidFill>
            <a:srgbClr val="FFFF00">
              <a:alpha val="11000"/>
            </a:srgbClr>
          </a:soli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124199"/>
            <a:ext cx="15430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980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381000"/>
            <a:ext cx="8976484" cy="559073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7620000" y="1257299"/>
            <a:ext cx="640142" cy="202962"/>
          </a:xfrm>
          <a:prstGeom prst="rect">
            <a:avLst/>
          </a:prstGeom>
          <a:solidFill>
            <a:srgbClr val="FFFF00">
              <a:alpha val="13000"/>
            </a:srgbClr>
          </a:soli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467600" y="3176366"/>
            <a:ext cx="1585084" cy="2795366"/>
          </a:xfrm>
          <a:prstGeom prst="rect">
            <a:avLst/>
          </a:prstGeom>
          <a:solidFill>
            <a:srgbClr val="FFFF00">
              <a:alpha val="11000"/>
            </a:srgbClr>
          </a:solidFill>
          <a:ln w="38100">
            <a:solidFill>
              <a:srgbClr val="FFC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83442" y="1358780"/>
            <a:ext cx="921958" cy="1943458"/>
          </a:xfrm>
          <a:prstGeom prst="straightConnector1">
            <a:avLst/>
          </a:prstGeom>
          <a:ln w="47625">
            <a:solidFill>
              <a:srgbClr val="FF0000"/>
            </a:solidFill>
            <a:headEnd type="stealth"/>
            <a:tailEnd type="non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98721" y="3217672"/>
            <a:ext cx="1217484" cy="26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eft Brace 8"/>
          <p:cNvSpPr/>
          <p:nvPr/>
        </p:nvSpPr>
        <p:spPr>
          <a:xfrm>
            <a:off x="7620000" y="1752600"/>
            <a:ext cx="152400" cy="990600"/>
          </a:xfrm>
          <a:prstGeom prst="leftBrace">
            <a:avLst/>
          </a:prstGeom>
          <a:ln w="2222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4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8F50FB7AE94442BD2F58823DF1C488" ma:contentTypeVersion="26" ma:contentTypeDescription="Create a new document." ma:contentTypeScope="" ma:versionID="211664207a9508d60ec36b0a2d526f44">
  <xsd:schema xmlns:xsd="http://www.w3.org/2001/XMLSchema" xmlns:xs="http://www.w3.org/2001/XMLSchema" xmlns:p="http://schemas.microsoft.com/office/2006/metadata/properties" xmlns:ns1="http://schemas.microsoft.com/sharepoint/v3" xmlns:ns2="952e4a77-dc0d-44ec-b9c4-c6831493c744" xmlns:ns3="dee199bb-2399-40a9-a792-be83fef8cb8b" targetNamespace="http://schemas.microsoft.com/office/2006/metadata/properties" ma:root="true" ma:fieldsID="fbb7bd6203a9efea2452b6c07e6a1e4f" ns1:_="" ns2:_="" ns3:_="">
    <xsd:import namespace="http://schemas.microsoft.com/sharepoint/v3"/>
    <xsd:import namespace="952e4a77-dc0d-44ec-b9c4-c6831493c744"/>
    <xsd:import namespace="dee199bb-2399-40a9-a792-be83fef8cb8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3:MediaServiceLocation" minOccurs="0"/>
                <xsd:element ref="ns3:MediaServiceOCR" minOccurs="0"/>
                <xsd:element ref="ns3:MediaLengthInSeconds" minOccurs="0"/>
                <xsd:element ref="ns1:_dlc_Exempt" minOccurs="0"/>
                <xsd:element ref="ns1:_dlc_ExpireDateSaved" minOccurs="0"/>
                <xsd:element ref="ns1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hidden="true" ma:internalName="_ip_UnifiedCompliancePolicyUIAction">
      <xsd:simpleType>
        <xsd:restriction base="dms:Text"/>
      </xsd:simpleType>
    </xsd:element>
    <xsd:element name="_dlc_Exempt" ma:index="21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2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3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e4a77-dc0d-44ec-b9c4-c6831493c74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e199bb-2399-40a9-a792-be83fef8c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 staticId="0x010100498F50FB7AE94442BD2F58823DF1C488|-51046458" UniqueId="008d6ad6-60c2-4f45-ade4-6a56095fc379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61</number>
                  <property>Created</property>
                  <propertyId>8c06beca-0777-48f7-91c7-6da68bc07b69</propertyId>
                  <period>days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ExpireDateSaved xmlns="http://schemas.microsoft.com/sharepoint/v3" xsi:nil="true"/>
    <_dlc_ExpireDate xmlns="http://schemas.microsoft.com/sharepoint/v3">2022-03-13T23:57:43+00:00</_dlc_ExpireDate>
  </documentManagement>
</p:properties>
</file>

<file path=customXml/itemProps1.xml><?xml version="1.0" encoding="utf-8"?>
<ds:datastoreItem xmlns:ds="http://schemas.openxmlformats.org/officeDocument/2006/customXml" ds:itemID="{1649DE2E-E1FA-4D97-A3A6-C9AE894CA097}"/>
</file>

<file path=customXml/itemProps2.xml><?xml version="1.0" encoding="utf-8"?>
<ds:datastoreItem xmlns:ds="http://schemas.openxmlformats.org/officeDocument/2006/customXml" ds:itemID="{7A2D5CCE-8D39-4C01-827F-F4E0F86E11C3}"/>
</file>

<file path=customXml/itemProps3.xml><?xml version="1.0" encoding="utf-8"?>
<ds:datastoreItem xmlns:ds="http://schemas.openxmlformats.org/officeDocument/2006/customXml" ds:itemID="{5B2562EC-1724-4339-A58C-C40B80B6ADD3}"/>
</file>

<file path=customXml/itemProps4.xml><?xml version="1.0" encoding="utf-8"?>
<ds:datastoreItem xmlns:ds="http://schemas.openxmlformats.org/officeDocument/2006/customXml" ds:itemID="{E1D779A8-A25E-4888-BDA5-C2196A8DE27F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1612</TotalTime>
  <Words>679</Words>
  <Application>Microsoft Office PowerPoint</Application>
  <PresentationFormat>On-screen Show (4:3)</PresentationFormat>
  <Paragraphs>118</Paragraphs>
  <Slides>27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Slipstream</vt:lpstr>
      <vt:lpstr>GIS Utilization at Padre Dam Municipal Water District</vt:lpstr>
      <vt:lpstr>PowerPoint Presentation</vt:lpstr>
      <vt:lpstr>Padre Dam MWD Statistics</vt:lpstr>
      <vt:lpstr>PowerPoint Presentation</vt:lpstr>
      <vt:lpstr>PowerPoint Presentation</vt:lpstr>
      <vt:lpstr>PowerPoint Presentation</vt:lpstr>
      <vt:lpstr>PowerPoint Presentation</vt:lpstr>
      <vt:lpstr>Desktop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Modeling Software</vt:lpstr>
      <vt:lpstr>Finding Assets in the Field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Goals</vt:lpstr>
      <vt:lpstr>Questions?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 Utilization at Padre Dam Municipal Water District</dc:title>
  <dc:creator>Colleen Larsen</dc:creator>
  <cp:lastModifiedBy>Colleen Larsen</cp:lastModifiedBy>
  <cp:revision>143</cp:revision>
  <cp:lastPrinted>2015-10-07T00:43:21Z</cp:lastPrinted>
  <dcterms:created xsi:type="dcterms:W3CDTF">2015-07-31T21:02:18Z</dcterms:created>
  <dcterms:modified xsi:type="dcterms:W3CDTF">2015-12-30T17:55:30Z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0x010100498F50FB7AE94442BD2F58823DF1C488</vt:lpwstr>
  </property>
  <property fmtid="{D5CDD505-2E9C-101B-9397-08002B2CF9AE}" pid="3" name="_dlc_policyId">
    <vt:lpwstr>0x010100498F50FB7AE94442BD2F58823DF1C488|-51046458</vt:lpwstr>
  </property>
  <property fmtid="{D5CDD505-2E9C-101B-9397-08002B2CF9AE}" pid="4" name="ItemRetentionFormula">
    <vt:lpwstr>&lt;formula id="Microsoft.Office.RecordsManagement.PolicyFeatures.Expiration.Formula.BuiltIn"&gt;&lt;number&gt;61&lt;/number&gt;&lt;property&gt;Created&lt;/property&gt;&lt;propertyId&gt;8c06beca-0777-48f7-91c7-6da68bc07b69&lt;/propertyId&gt;&lt;period&gt;days&lt;/period&gt;&lt;/formula&gt;</vt:lpwstr>
  </property>
</Properties>
</file>