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5" r:id="rId2"/>
    <p:sldId id="316" r:id="rId3"/>
    <p:sldId id="317" r:id="rId4"/>
    <p:sldId id="302" r:id="rId5"/>
    <p:sldId id="304" r:id="rId6"/>
    <p:sldId id="328" r:id="rId7"/>
    <p:sldId id="329" r:id="rId8"/>
    <p:sldId id="327" r:id="rId9"/>
    <p:sldId id="309" r:id="rId10"/>
    <p:sldId id="323" r:id="rId11"/>
    <p:sldId id="324" r:id="rId12"/>
    <p:sldId id="325" r:id="rId13"/>
    <p:sldId id="3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cey Davis" initials="TD" lastIdx="11" clrIdx="0"/>
  <p:cmAuthor id="1" name="Cherissa Kline" initials="C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69B"/>
    <a:srgbClr val="003548"/>
    <a:srgbClr val="CF5F1B"/>
    <a:srgbClr val="CB5208"/>
    <a:srgbClr val="FDB813"/>
    <a:srgbClr val="093F54"/>
    <a:srgbClr val="D3A7E3"/>
    <a:srgbClr val="A482AF"/>
    <a:srgbClr val="1FBECA"/>
    <a:srgbClr val="722B63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3" autoAdjust="0"/>
    <p:restoredTop sz="81066" autoAdjust="0"/>
  </p:normalViewPr>
  <p:slideViewPr>
    <p:cSldViewPr snapToGrid="0" showGuides="1">
      <p:cViewPr varScale="1">
        <p:scale>
          <a:sx n="152" d="100"/>
          <a:sy n="152" d="100"/>
        </p:scale>
        <p:origin x="-66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8B896-CD92-4338-AB11-91BAEF2C9873}" type="datetimeFigureOut">
              <a:rPr lang="en-US" smtClean="0">
                <a:latin typeface="Trebuchet MS"/>
              </a:rPr>
              <a:pPr/>
              <a:t>1/10/2018</a:t>
            </a:fld>
            <a:endParaRPr lang="en-US" dirty="0"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779A3-05A9-49EA-B88B-37480447EBB2}" type="slidenum">
              <a:rPr lang="en-US" smtClean="0">
                <a:latin typeface="Trebuchet MS"/>
              </a:rPr>
              <a:pPr/>
              <a:t>‹#›</a:t>
            </a:fld>
            <a:endParaRPr lang="en-US" dirty="0">
              <a:latin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66468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/>
              </a:defRPr>
            </a:lvl1pPr>
          </a:lstStyle>
          <a:p>
            <a:fld id="{1E58752B-B09F-45AE-883F-585B32F574F3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A1178DCA-EB1E-4AE3-A8DF-71F0F258F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62113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DCA-EB1E-4AE3-A8DF-71F0F258FE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02388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ArcGIS</a:t>
            </a:r>
            <a:r>
              <a:rPr lang="en-US" dirty="0" smtClean="0"/>
              <a:t> Online: EOC, maps for public consumption, story maps, web mapping applications for city projects</a:t>
            </a:r>
          </a:p>
          <a:p>
            <a:r>
              <a:rPr lang="en-US" dirty="0" smtClean="0"/>
              <a:t>Mobile: Enable</a:t>
            </a:r>
            <a:r>
              <a:rPr lang="en-US" baseline="0" dirty="0" smtClean="0"/>
              <a:t> users to collect and edit data in the field</a:t>
            </a:r>
          </a:p>
          <a:p>
            <a:r>
              <a:rPr lang="en-US" baseline="0" dirty="0" err="1" smtClean="0"/>
              <a:t>ArcGIS</a:t>
            </a:r>
            <a:r>
              <a:rPr lang="en-US" baseline="0" dirty="0" smtClean="0"/>
              <a:t> Pro: In-depth training for GIS professionals to achieve proficiency in new technology.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DCA-EB1E-4AE3-A8DF-71F0F258FE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7655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has already begun for </a:t>
            </a:r>
            <a:r>
              <a:rPr lang="en-US" dirty="0" err="1" smtClean="0"/>
              <a:t>ArcGIS</a:t>
            </a:r>
            <a:r>
              <a:rPr lang="en-US" dirty="0" smtClean="0"/>
              <a:t> Pro. Admittedly, this process will take some time</a:t>
            </a:r>
            <a:r>
              <a:rPr lang="en-US" baseline="0" dirty="0" smtClean="0"/>
              <a:t> – move as fast as possible for a local government agency.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proficiency of GIS professionals increases, seize opportunities to incorporate into enterprise applications and enhance workflows.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DCA-EB1E-4AE3-A8DF-71F0F258FE6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UAS Partnership?</a:t>
            </a:r>
          </a:p>
          <a:p>
            <a:endParaRPr lang="en-US" baseline="0" dirty="0" smtClean="0"/>
          </a:p>
          <a:p>
            <a:r>
              <a:rPr lang="en-US" baseline="0" dirty="0" smtClean="0"/>
              <a:t>ESRI Enterprise?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Migration plan for </a:t>
            </a:r>
            <a:r>
              <a:rPr lang="en-US" baseline="0" dirty="0" err="1" smtClean="0"/>
              <a:t>ArcGIS</a:t>
            </a:r>
            <a:r>
              <a:rPr lang="en-US" baseline="0" dirty="0" smtClean="0"/>
              <a:t> Pro?</a:t>
            </a:r>
          </a:p>
          <a:p>
            <a:endParaRPr lang="en-US" baseline="0" dirty="0" smtClean="0"/>
          </a:p>
          <a:p>
            <a:r>
              <a:rPr lang="en-US" baseline="0" dirty="0" smtClean="0"/>
              <a:t>ESRI Professional Services?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DCA-EB1E-4AE3-A8DF-71F0F258FE6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DCA-EB1E-4AE3-A8DF-71F0F258FE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1688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0" dirty="0" smtClean="0"/>
              <a:t> FTE – limited resources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ESRI Professional services to provide assistance and knowledge transfer as part of Enterprise Jumpstart package.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DCA-EB1E-4AE3-A8DF-71F0F258F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765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ArcGIS</a:t>
            </a:r>
            <a:r>
              <a:rPr lang="en-US" dirty="0" smtClean="0"/>
              <a:t> Desktop:</a:t>
            </a:r>
            <a:r>
              <a:rPr lang="en-US" baseline="0" dirty="0" smtClean="0"/>
              <a:t> various versions previously running to maintain 10.1 GDB</a:t>
            </a:r>
          </a:p>
          <a:p>
            <a:r>
              <a:rPr lang="en-US" baseline="0" dirty="0" err="1" smtClean="0"/>
              <a:t>ArcGIS</a:t>
            </a:r>
            <a:r>
              <a:rPr lang="en-US" baseline="0" dirty="0" smtClean="0"/>
              <a:t> Server: previously 10.3.1</a:t>
            </a:r>
          </a:p>
          <a:p>
            <a:r>
              <a:rPr lang="en-US" baseline="0" dirty="0" smtClean="0"/>
              <a:t>SQL Server: previously 2008R2 Express</a:t>
            </a:r>
          </a:p>
          <a:p>
            <a:r>
              <a:rPr lang="en-US" dirty="0" smtClean="0"/>
              <a:t>Virtual</a:t>
            </a:r>
            <a:r>
              <a:rPr lang="en-US" baseline="0" dirty="0" smtClean="0"/>
              <a:t> Environment: modernized network architecture rolled out during Phase 1 and 2 of IT Strategic Vision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Applications: Upgrade and build on latest versions running on new IT architecture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SSL: Security advantages are clear. Enhanced capability also presents new challenges. SSL certificate acquired/configured by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Enterprise Applications: Asset Management, Land Management</a:t>
            </a:r>
          </a:p>
          <a:p>
            <a:r>
              <a:rPr lang="en-US" baseline="0" dirty="0" smtClean="0"/>
              <a:t>Custom Applications: </a:t>
            </a:r>
            <a:r>
              <a:rPr lang="en-US" baseline="0" dirty="0" err="1" smtClean="0"/>
              <a:t>GeoScene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WebGIS</a:t>
            </a:r>
            <a:r>
              <a:rPr lang="en-US" baseline="0" dirty="0" smtClean="0"/>
              <a:t> Solutions) – particularly challenging with SSL-enabled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DCA-EB1E-4AE3-A8DF-71F0F258FE6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Services: re-source all MXD’s to</a:t>
            </a:r>
            <a:r>
              <a:rPr lang="en-US" baseline="0" dirty="0" smtClean="0"/>
              <a:t> point to new </a:t>
            </a:r>
            <a:r>
              <a:rPr lang="en-US" baseline="0" dirty="0" err="1" smtClean="0"/>
              <a:t>geodatabase</a:t>
            </a:r>
            <a:endParaRPr lang="en-US" dirty="0" smtClean="0"/>
          </a:p>
          <a:p>
            <a:r>
              <a:rPr lang="en-US" dirty="0" err="1" smtClean="0"/>
              <a:t>ArcGIS</a:t>
            </a:r>
            <a:r>
              <a:rPr lang="en-US" dirty="0" smtClean="0"/>
              <a:t> Server site security updates: C</a:t>
            </a:r>
            <a:r>
              <a:rPr lang="en-US" baseline="0" dirty="0" smtClean="0"/>
              <a:t>leanup Windows AD users and roles, PSA account not tied to Windows AD user, update IP address of domain controller to work with updated Identity Store (Windows AD)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DCA-EB1E-4AE3-A8DF-71F0F258FE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765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Migration complete</a:t>
            </a:r>
            <a:r>
              <a:rPr lang="en-US" sz="1200" baseline="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 with assistance from ESRI Professional Services.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Trebuchet MS"/>
              <a:cs typeface="Trebuchet M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>
                  <a:lumMod val="95000"/>
                </a:schemeClr>
              </a:solidFill>
              <a:latin typeface="Trebuchet MS"/>
              <a:cs typeface="Trebuchet M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Link </a:t>
            </a:r>
            <a:r>
              <a:rPr lang="en-US" sz="1200" baseline="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Enterprise GIS to existing enterprise applications to maximize benefits and prepare users for future updates.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All network and application updates fit into the Business Continuity Plan formulated by the San Marcos IT Team.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Trebuchet MS"/>
              <a:cs typeface="Trebuchet M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>
                  <a:lumMod val="95000"/>
                </a:schemeClr>
              </a:solidFill>
              <a:latin typeface="Trebuchet MS"/>
              <a:cs typeface="Trebuchet M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>
                  <a:lumMod val="95000"/>
                </a:schemeClr>
              </a:solidFill>
              <a:latin typeface="Trebuchet MS"/>
              <a:cs typeface="Trebuchet M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Directions</a:t>
            </a:r>
            <a:r>
              <a:rPr lang="en-US" sz="1200" baseline="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 for updating Sample image – Communications Dept.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This image can be replaced by another .jpg image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keep file size under 1mb once you place in page, 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Right click on the image and “Arrange” &gt; “Send to Back”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DCA-EB1E-4AE3-A8DF-71F0F258FE6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Lucity:</a:t>
            </a:r>
            <a:r>
              <a:rPr lang="en-US" baseline="0" dirty="0" smtClean="0"/>
              <a:t> map services for Lucity Web/Mobile</a:t>
            </a:r>
          </a:p>
          <a:p>
            <a:r>
              <a:rPr lang="en-US" baseline="0" dirty="0" err="1" smtClean="0"/>
              <a:t>TRAKiT</a:t>
            </a:r>
            <a:r>
              <a:rPr lang="en-US" baseline="0" dirty="0" smtClean="0"/>
              <a:t>: Vendor to update custom script for </a:t>
            </a:r>
            <a:r>
              <a:rPr lang="en-US" baseline="0" dirty="0" err="1" smtClean="0"/>
              <a:t>LandTRAK</a:t>
            </a:r>
            <a:r>
              <a:rPr lang="en-US" baseline="0" dirty="0" smtClean="0"/>
              <a:t> updates (import from GIS). Support is not easily reachable.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Updated configurations in progress as of 10Jan2018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DCA-EB1E-4AE3-A8DF-71F0F258FE6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GeoScene</a:t>
            </a:r>
            <a:r>
              <a:rPr lang="en-US" dirty="0" smtClean="0"/>
              <a:t> web map: JS/HTML5</a:t>
            </a:r>
          </a:p>
          <a:p>
            <a:r>
              <a:rPr lang="en-US" dirty="0" smtClean="0"/>
              <a:t>Security updates</a:t>
            </a:r>
            <a:r>
              <a:rPr lang="en-US" baseline="0" dirty="0" smtClean="0"/>
              <a:t> required to preserve functionality such as Google Street View (Google account, API Key required in application code)</a:t>
            </a:r>
          </a:p>
          <a:p>
            <a:r>
              <a:rPr lang="en-US" baseline="0" dirty="0" smtClean="0"/>
              <a:t>Internal and public-facing versions of web map to leverage security benefits of SSL environment.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SSL environment will require additional customization for necessary changes to internal and public-facing application.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DCA-EB1E-4AE3-A8DF-71F0F258FE6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Future</a:t>
            </a:r>
            <a:r>
              <a:rPr lang="en-US" sz="1200" baseline="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 vision for application of new technology to organizational business practices.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endParaRPr lang="en-US" sz="1200" dirty="0" smtClean="0">
              <a:solidFill>
                <a:schemeClr val="bg1">
                  <a:lumMod val="95000"/>
                </a:schemeClr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endParaRPr lang="en-US" sz="1200" dirty="0" smtClean="0">
              <a:solidFill>
                <a:schemeClr val="bg1">
                  <a:lumMod val="95000"/>
                </a:schemeClr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Directions</a:t>
            </a:r>
            <a:r>
              <a:rPr lang="en-US" sz="1200" baseline="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 for updating Sample image – Communications Dept.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This image can be replaced by another .jpg image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keep file size under 1mb once you place in page, 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Right click on the image and “Arrange” &gt; “Send to Back”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DCA-EB1E-4AE3-A8DF-71F0F258FE6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tyofSanMarcos-ppt-1b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4518025"/>
          </a:xfrm>
          <a:prstGeom prst="rect">
            <a:avLst/>
          </a:prstGeom>
        </p:spPr>
      </p:pic>
      <p:pic>
        <p:nvPicPr>
          <p:cNvPr id="4" name="Picture 3" descr="CityofSanMarcos-ppt-1fro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571875"/>
            <a:ext cx="12192000" cy="3286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7543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38020"/>
            <a:ext cx="3932237" cy="16002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093F5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97042"/>
            <a:ext cx="6172200" cy="4364008"/>
          </a:xfrm>
        </p:spPr>
        <p:txBody>
          <a:bodyPr/>
          <a:lstStyle>
            <a:lvl1pPr>
              <a:defRPr sz="3200">
                <a:solidFill>
                  <a:srgbClr val="093F54"/>
                </a:solidFill>
              </a:defRPr>
            </a:lvl1pPr>
            <a:lvl2pPr>
              <a:defRPr sz="2800"/>
            </a:lvl2pPr>
            <a:lvl3pPr>
              <a:defRPr sz="2400">
                <a:solidFill>
                  <a:srgbClr val="093F54"/>
                </a:solidFill>
              </a:defRPr>
            </a:lvl3pPr>
            <a:lvl4pPr>
              <a:defRPr sz="2000">
                <a:solidFill>
                  <a:srgbClr val="093F54"/>
                </a:solidFill>
              </a:defRPr>
            </a:lvl4pPr>
            <a:lvl5pPr>
              <a:defRPr sz="2000">
                <a:solidFill>
                  <a:srgbClr val="093F5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07652"/>
            <a:ext cx="3961635" cy="27613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4" y="6438942"/>
            <a:ext cx="414012" cy="37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1516-D8FD-4F9A-B2F8-0FA31A295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0373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4" y="6438942"/>
            <a:ext cx="414012" cy="37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1516-D8FD-4F9A-B2F8-0FA31A295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3313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4" y="6438942"/>
            <a:ext cx="414012" cy="37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1516-D8FD-4F9A-B2F8-0FA31A295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9190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3663"/>
            <a:ext cx="10515600" cy="875010"/>
          </a:xfrm>
        </p:spPr>
        <p:txBody>
          <a:bodyPr/>
          <a:lstStyle>
            <a:lvl1pPr algn="ctr">
              <a:defRPr>
                <a:solidFill>
                  <a:srgbClr val="093F5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37485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4" y="6438942"/>
            <a:ext cx="414012" cy="37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1516-D8FD-4F9A-B2F8-0FA31A295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33139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3663"/>
            <a:ext cx="10515600" cy="875010"/>
          </a:xfrm>
        </p:spPr>
        <p:txBody>
          <a:bodyPr/>
          <a:lstStyle>
            <a:lvl1pPr algn="ctr">
              <a:defRPr>
                <a:solidFill>
                  <a:srgbClr val="093F5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4" y="6438942"/>
            <a:ext cx="414012" cy="37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1516-D8FD-4F9A-B2F8-0FA31A295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3313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tyofSanMarcos-ppt-1b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4518025"/>
          </a:xfrm>
          <a:prstGeom prst="rect">
            <a:avLst/>
          </a:prstGeom>
        </p:spPr>
      </p:pic>
      <p:pic>
        <p:nvPicPr>
          <p:cNvPr id="5" name="Picture 4" descr="CityofSanMarcos-ppt-2fro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571875"/>
            <a:ext cx="12192001" cy="32861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7711" y="4628444"/>
            <a:ext cx="8032289" cy="1326444"/>
          </a:xfrm>
        </p:spPr>
        <p:txBody>
          <a:bodyPr>
            <a:normAutofit/>
          </a:bodyPr>
          <a:lstStyle>
            <a:lvl1pPr>
              <a:defRPr sz="4400" b="0">
                <a:solidFill>
                  <a:srgbClr val="00354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787" y="5687299"/>
            <a:ext cx="6220249" cy="690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F5F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7543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tyofSanMarcos-ppt-3b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413" y="0"/>
            <a:ext cx="6638925" cy="6858000"/>
          </a:xfrm>
          <a:prstGeom prst="rect">
            <a:avLst/>
          </a:prstGeom>
        </p:spPr>
      </p:pic>
      <p:pic>
        <p:nvPicPr>
          <p:cNvPr id="7" name="Picture 6" descr="CityofSanMarcos-ppt-3fro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97525" y="0"/>
            <a:ext cx="6594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6140" y="761703"/>
            <a:ext cx="4305793" cy="2387600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rgbClr val="093F5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26792" y="3241378"/>
            <a:ext cx="3799828" cy="94070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F5F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4" y="6438942"/>
            <a:ext cx="414012" cy="37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F51516-D8FD-4F9A-B2F8-0FA31A295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9190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ofSanMarcos-ppt-4b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05575" cy="6858000"/>
          </a:xfrm>
          <a:prstGeom prst="rect">
            <a:avLst/>
          </a:prstGeom>
        </p:spPr>
      </p:pic>
      <p:pic>
        <p:nvPicPr>
          <p:cNvPr id="7" name="Picture 6" descr="CityofSanMarcos-ppt-3fro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97525" y="0"/>
            <a:ext cx="6594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6140" y="761703"/>
            <a:ext cx="4305793" cy="2387600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rgbClr val="093F5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26792" y="3241378"/>
            <a:ext cx="3799828" cy="94070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F5F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4" y="6438942"/>
            <a:ext cx="414012" cy="37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F51516-D8FD-4F9A-B2F8-0FA31A295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9190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6140" y="761703"/>
            <a:ext cx="4305793" cy="2387600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rgbClr val="093F5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26792" y="3241378"/>
            <a:ext cx="3799828" cy="94070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F5F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4" y="6438942"/>
            <a:ext cx="414012" cy="37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F51516-D8FD-4F9A-B2F8-0FA31A295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9190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52"/>
            <a:ext cx="10540656" cy="1080289"/>
          </a:xfrm>
        </p:spPr>
        <p:txBody>
          <a:bodyPr>
            <a:noAutofit/>
          </a:bodyPr>
          <a:lstStyle>
            <a:lvl1pPr>
              <a:defRPr sz="4200" b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93F54"/>
              </a:buClr>
              <a:defRPr/>
            </a:lvl1pPr>
            <a:lvl3pPr>
              <a:buClr>
                <a:srgbClr val="093F54"/>
              </a:buClr>
              <a:defRPr/>
            </a:lvl3pPr>
            <a:lvl4pPr>
              <a:buClr>
                <a:srgbClr val="093F54"/>
              </a:buClr>
              <a:defRPr/>
            </a:lvl4pPr>
            <a:lvl5pPr>
              <a:buClr>
                <a:srgbClr val="093F54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4" y="6438942"/>
            <a:ext cx="414012" cy="37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9F51516-D8FD-4F9A-B2F8-0FA31A295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6922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-120"/>
            <a:ext cx="10515600" cy="1152563"/>
          </a:xfrm>
        </p:spPr>
        <p:txBody>
          <a:bodyPr>
            <a:normAutofit/>
          </a:bodyPr>
          <a:lstStyle>
            <a:lvl1pPr>
              <a:defRPr sz="4200" b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en-US" dirty="0" err="1" smtClean="0"/>
              <a:t>titlestyle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4" y="6438942"/>
            <a:ext cx="414012" cy="37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69F51516-D8FD-4F9A-B2F8-0FA31A295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6922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4" y="6438942"/>
            <a:ext cx="414012" cy="37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1516-D8FD-4F9A-B2F8-0FA31A295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056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9018"/>
            <a:ext cx="10515600" cy="113190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000" b="0">
                <a:solidFill>
                  <a:srgbClr val="093F54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0">
                <a:solidFill>
                  <a:srgbClr val="093F54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4" y="6438942"/>
            <a:ext cx="414012" cy="37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1516-D8FD-4F9A-B2F8-0FA31A295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3971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-120"/>
            <a:ext cx="10515600" cy="115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4" y="6438942"/>
            <a:ext cx="414012" cy="37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69F51516-D8FD-4F9A-B2F8-0FA31A295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59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5" r:id="rId2"/>
    <p:sldLayoutId id="2147483666" r:id="rId3"/>
    <p:sldLayoutId id="2147483662" r:id="rId4"/>
    <p:sldLayoutId id="2147483669" r:id="rId5"/>
    <p:sldLayoutId id="2147483650" r:id="rId6"/>
    <p:sldLayoutId id="2147483661" r:id="rId7"/>
    <p:sldLayoutId id="2147483652" r:id="rId8"/>
    <p:sldLayoutId id="2147483653" r:id="rId9"/>
    <p:sldLayoutId id="2147483656" r:id="rId10"/>
    <p:sldLayoutId id="2147483654" r:id="rId11"/>
    <p:sldLayoutId id="2147483664" r:id="rId12"/>
    <p:sldLayoutId id="2147483667" r:id="rId13"/>
    <p:sldLayoutId id="214748366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bg1"/>
          </a:solidFill>
          <a:latin typeface="Times New Roman"/>
          <a:ea typeface="+mj-ea"/>
          <a:cs typeface="Times New Roman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093F54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F969B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93F5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93F5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93F5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81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vicCenter-extend-newclouds-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764860" cy="6863186"/>
          </a:xfrm>
          <a:prstGeom prst="rect">
            <a:avLst/>
          </a:prstGeom>
        </p:spPr>
      </p:pic>
      <p:pic>
        <p:nvPicPr>
          <p:cNvPr id="6" name="Picture 5" descr="CityofSanMarcos-ppt-3fro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7525" y="0"/>
            <a:ext cx="6594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3: Future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Maximize investment in Enterprise GIS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51516-D8FD-4F9A-B2F8-0FA31A2959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473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Modernization: Web, Mobile,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80485"/>
            <a:ext cx="8917708" cy="42078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 Web: </a:t>
            </a:r>
            <a:r>
              <a:rPr lang="en-US" dirty="0" err="1" smtClean="0"/>
              <a:t>ArcGIS</a:t>
            </a:r>
            <a:r>
              <a:rPr lang="en-US" dirty="0" smtClean="0"/>
              <a:t> Online, </a:t>
            </a:r>
            <a:r>
              <a:rPr lang="en-US" dirty="0" err="1" smtClean="0"/>
              <a:t>GeoScene</a:t>
            </a:r>
            <a:r>
              <a:rPr lang="en-US" dirty="0" smtClean="0"/>
              <a:t>, web maps  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 Mobile: Collector for </a:t>
            </a:r>
            <a:r>
              <a:rPr lang="en-US" dirty="0" err="1" smtClean="0"/>
              <a:t>ArcGIS</a:t>
            </a:r>
            <a:r>
              <a:rPr lang="en-US" dirty="0" smtClean="0"/>
              <a:t>, Survey 123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 </a:t>
            </a:r>
            <a:r>
              <a:rPr lang="en-US" dirty="0" err="1" smtClean="0"/>
              <a:t>ArcGIS</a:t>
            </a:r>
            <a:r>
              <a:rPr lang="en-US" dirty="0" smtClean="0"/>
              <a:t> Pro: next-generation desktop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51516-D8FD-4F9A-B2F8-0FA31A29593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Survey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1644" y="3181284"/>
            <a:ext cx="2549830" cy="1250239"/>
          </a:xfrm>
          <a:prstGeom prst="rect">
            <a:avLst/>
          </a:prstGeom>
        </p:spPr>
      </p:pic>
      <p:pic>
        <p:nvPicPr>
          <p:cNvPr id="8" name="Picture 7" descr="CollectorArcG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2593" y="2035480"/>
            <a:ext cx="2236869" cy="1227550"/>
          </a:xfrm>
          <a:prstGeom prst="rect">
            <a:avLst/>
          </a:prstGeom>
        </p:spPr>
      </p:pic>
      <p:pic>
        <p:nvPicPr>
          <p:cNvPr id="9" name="Picture 8" descr="InteractiveMapGalle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9381" y="4357144"/>
            <a:ext cx="3181612" cy="1549593"/>
          </a:xfrm>
          <a:prstGeom prst="rect">
            <a:avLst/>
          </a:prstGeom>
        </p:spPr>
      </p:pic>
      <p:pic>
        <p:nvPicPr>
          <p:cNvPr id="11" name="Picture 10" descr="WebAppBuilder.JPG"/>
          <p:cNvPicPr>
            <a:picLocks noChangeAspect="1"/>
          </p:cNvPicPr>
          <p:nvPr/>
        </p:nvPicPr>
        <p:blipFill>
          <a:blip r:embed="rId6" cstate="print"/>
          <a:srcRect l="9911" t="6264" r="9222" b="4869"/>
          <a:stretch>
            <a:fillRect/>
          </a:stretch>
        </p:blipFill>
        <p:spPr>
          <a:xfrm>
            <a:off x="4421688" y="3983678"/>
            <a:ext cx="1784960" cy="1271713"/>
          </a:xfrm>
          <a:prstGeom prst="rect">
            <a:avLst/>
          </a:prstGeom>
        </p:spPr>
      </p:pic>
      <p:pic>
        <p:nvPicPr>
          <p:cNvPr id="12" name="Picture 11" descr="ArcGISPro.JPG"/>
          <p:cNvPicPr>
            <a:picLocks noChangeAspect="1"/>
          </p:cNvPicPr>
          <p:nvPr/>
        </p:nvPicPr>
        <p:blipFill>
          <a:blip r:embed="rId7" cstate="print"/>
          <a:srcRect l="964" r="1034"/>
          <a:stretch>
            <a:fillRect/>
          </a:stretch>
        </p:blipFill>
        <p:spPr>
          <a:xfrm>
            <a:off x="889347" y="4260383"/>
            <a:ext cx="3356976" cy="1658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ArcGIS</a:t>
            </a:r>
            <a:r>
              <a:rPr lang="en-US" dirty="0" smtClean="0"/>
              <a:t> Enterprise in the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51516-D8FD-4F9A-B2F8-0FA31A29593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1833" y="1797486"/>
            <a:ext cx="4898720" cy="434653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/>
              <a:t>DATA, DATA, DATA!</a:t>
            </a:r>
            <a:r>
              <a:rPr lang="en-US" dirty="0" smtClean="0"/>
              <a:t>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Training for GIS staff (</a:t>
            </a:r>
            <a:r>
              <a:rPr lang="en-US" dirty="0" err="1" smtClean="0"/>
              <a:t>ArcGIS</a:t>
            </a:r>
            <a:r>
              <a:rPr lang="en-US" dirty="0" smtClean="0"/>
              <a:t> Enterprise, Online, Pro), end users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151324" y="1874730"/>
            <a:ext cx="4898720" cy="4346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093F54"/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Leverage technology to modernize business processes</a:t>
            </a:r>
            <a:endParaRPr lang="en-US" sz="26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093F5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Explore new technology capabilities (such as UAS)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6" name="Picture 5" descr="Drone-Inspire-1-P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5456" y="3593230"/>
            <a:ext cx="4897155" cy="326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51516-D8FD-4F9A-B2F8-0FA31A29593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5" descr="DoublePeak2014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1050" y="2187078"/>
            <a:ext cx="4899025" cy="3566519"/>
          </a:xfr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6151324" y="1874730"/>
            <a:ext cx="4898720" cy="4346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093F5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8" name="Picture 7" descr="DoublePeak201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2435" y="2204581"/>
            <a:ext cx="4882457" cy="356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93" y="4811764"/>
            <a:ext cx="4589618" cy="962353"/>
          </a:xfrm>
        </p:spPr>
        <p:txBody>
          <a:bodyPr anchor="b">
            <a:normAutofit fontScale="90000"/>
          </a:bodyPr>
          <a:lstStyle/>
          <a:p>
            <a:r>
              <a:rPr lang="en-US" dirty="0" smtClean="0"/>
              <a:t>City of San Marcos Enterprise GIS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731" y="5707142"/>
            <a:ext cx="6220249" cy="69092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Upgrade and Deployment</a:t>
            </a:r>
            <a:r>
              <a:rPr 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 January 10,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117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9568"/>
          <a:stretch>
            <a:fillRect/>
          </a:stretch>
        </p:blipFill>
        <p:spPr bwMode="auto">
          <a:xfrm>
            <a:off x="0" y="-11786"/>
            <a:ext cx="6075123" cy="686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1: Upgrade and Migration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ESRI Professional Services, Upgrade Major Components, Migrate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51516-D8FD-4F9A-B2F8-0FA31A2959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180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80485"/>
            <a:ext cx="8917708" cy="42078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 City of San Marcos GIS Staff: 1 FTE + 1 PTE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 Solution: </a:t>
            </a:r>
            <a:r>
              <a:rPr lang="en-US" dirty="0" smtClean="0"/>
              <a:t>Esri </a:t>
            </a:r>
            <a:r>
              <a:rPr lang="en-US" dirty="0" smtClean="0"/>
              <a:t>Professional Services</a:t>
            </a:r>
          </a:p>
          <a:p>
            <a:pPr marL="457200" lvl="1" indent="0"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Augment existing GIS/IT capabilities and staffing during on-site “Jumpstart” period</a:t>
            </a:r>
          </a:p>
          <a:p>
            <a:pPr marL="457200" lvl="1" indent="0"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Substantial preparation required by San Marcos GIS/IT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51516-D8FD-4F9A-B2F8-0FA31A29593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81648" cy="4027920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 err="1" smtClean="0"/>
              <a:t>ArcGIS</a:t>
            </a:r>
            <a:r>
              <a:rPr lang="en-US" dirty="0" smtClean="0"/>
              <a:t> Desktop: Upgrade to v10.5.1</a:t>
            </a:r>
          </a:p>
          <a:p>
            <a:r>
              <a:rPr lang="en-US" dirty="0" err="1" smtClean="0"/>
              <a:t>ArcGIS</a:t>
            </a:r>
            <a:r>
              <a:rPr lang="en-US" dirty="0" smtClean="0"/>
              <a:t> Server: Upgrade to v10.5.1 </a:t>
            </a:r>
          </a:p>
          <a:p>
            <a:r>
              <a:rPr lang="en-US" dirty="0" smtClean="0"/>
              <a:t>SQL Server: Upgrade to 2014 Standard</a:t>
            </a:r>
          </a:p>
          <a:p>
            <a:r>
              <a:rPr lang="en-US" dirty="0" smtClean="0"/>
              <a:t>Migrate all components to Virtual Servers (running </a:t>
            </a:r>
            <a:r>
              <a:rPr lang="en-US" dirty="0" err="1" smtClean="0"/>
              <a:t>VMWare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ArcGIS</a:t>
            </a:r>
            <a:r>
              <a:rPr lang="en-US" dirty="0" smtClean="0"/>
              <a:t> Server Site</a:t>
            </a:r>
          </a:p>
          <a:p>
            <a:pPr lvl="1"/>
            <a:r>
              <a:rPr lang="en-US" dirty="0" smtClean="0"/>
              <a:t>Database Server (SQL)</a:t>
            </a:r>
          </a:p>
          <a:p>
            <a:pPr lvl="1"/>
            <a:r>
              <a:rPr lang="en-US" dirty="0" smtClean="0"/>
              <a:t>GIS project files, data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51516-D8FD-4F9A-B2F8-0FA31A29593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49286" y="1825625"/>
            <a:ext cx="5181648" cy="386628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Enable SSL on map services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03548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SSL Certificate setup by Network Admin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Migrate </a:t>
            </a:r>
            <a:r>
              <a:rPr lang="en-US" dirty="0" err="1" smtClean="0"/>
              <a:t>ArcGIS</a:t>
            </a:r>
            <a:r>
              <a:rPr lang="en-US" dirty="0" smtClean="0"/>
              <a:t> Server 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80485"/>
            <a:ext cx="8917708" cy="42078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 Map Services: re-source and re-publish map services</a:t>
            </a:r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Best practices from ESRI Professional Services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 Security: Roles and permissions, configure site security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 Migrate caches and source data for imagery services</a:t>
            </a:r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200+GB source data, data transfer run overnight</a:t>
            </a:r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76GB cache tiles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51516-D8FD-4F9A-B2F8-0FA31A29593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rcGISServerManager.JPG"/>
          <p:cNvPicPr>
            <a:picLocks noChangeAspect="1"/>
          </p:cNvPicPr>
          <p:nvPr/>
        </p:nvPicPr>
        <p:blipFill>
          <a:blip r:embed="rId3" cstate="print"/>
          <a:srcRect l="765" t="3380"/>
          <a:stretch>
            <a:fillRect/>
          </a:stretch>
        </p:blipFill>
        <p:spPr>
          <a:xfrm>
            <a:off x="2022955" y="1123152"/>
            <a:ext cx="7371566" cy="914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vicCenter-extend-newclouds-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764860" cy="6863186"/>
          </a:xfrm>
          <a:prstGeom prst="rect">
            <a:avLst/>
          </a:prstGeom>
        </p:spPr>
      </p:pic>
      <p:pic>
        <p:nvPicPr>
          <p:cNvPr id="8" name="Picture 7" descr="MassageEstablishment.JPG"/>
          <p:cNvPicPr>
            <a:picLocks noChangeAspect="1"/>
          </p:cNvPicPr>
          <p:nvPr/>
        </p:nvPicPr>
        <p:blipFill>
          <a:blip r:embed="rId4" cstate="print"/>
          <a:srcRect r="44675"/>
          <a:stretch>
            <a:fillRect/>
          </a:stretch>
        </p:blipFill>
        <p:spPr>
          <a:xfrm>
            <a:off x="-1" y="-3599"/>
            <a:ext cx="7404455" cy="6943017"/>
          </a:xfrm>
          <a:prstGeom prst="rect">
            <a:avLst/>
          </a:prstGeom>
        </p:spPr>
      </p:pic>
      <p:pic>
        <p:nvPicPr>
          <p:cNvPr id="6" name="Picture 5" descr="CityofSanMarcos-ppt-3fro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97525" y="0"/>
            <a:ext cx="6594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2: Maps and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Configure and deploy updates on updated network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51516-D8FD-4F9A-B2F8-0FA31A2959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473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Application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744228" cy="4027920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Lucity</a:t>
            </a:r>
          </a:p>
          <a:p>
            <a:pPr lvl="1"/>
            <a:r>
              <a:rPr lang="en-US" dirty="0" smtClean="0"/>
              <a:t>Asset Management (Public Works)</a:t>
            </a:r>
          </a:p>
          <a:p>
            <a:r>
              <a:rPr lang="en-US" dirty="0" err="1" smtClean="0"/>
              <a:t>TRAKiT</a:t>
            </a:r>
            <a:endParaRPr lang="en-US" dirty="0" smtClean="0"/>
          </a:p>
          <a:p>
            <a:pPr lvl="1"/>
            <a:r>
              <a:rPr lang="en-US" dirty="0" smtClean="0"/>
              <a:t>Land Management</a:t>
            </a:r>
          </a:p>
          <a:p>
            <a:pPr lvl="1"/>
            <a:r>
              <a:rPr lang="en-US" dirty="0" err="1" smtClean="0"/>
              <a:t>TRAKiT</a:t>
            </a:r>
            <a:r>
              <a:rPr lang="en-US" dirty="0" smtClean="0"/>
              <a:t> (CRW/</a:t>
            </a:r>
            <a:r>
              <a:rPr lang="en-US" dirty="0" err="1" smtClean="0"/>
              <a:t>Fios</a:t>
            </a:r>
            <a:r>
              <a:rPr lang="en-US" dirty="0" smtClean="0"/>
              <a:t>/</a:t>
            </a:r>
            <a:r>
              <a:rPr lang="en-US" dirty="0" err="1" smtClean="0"/>
              <a:t>Sungard</a:t>
            </a:r>
            <a:r>
              <a:rPr lang="en-US" dirty="0" smtClean="0"/>
              <a:t>/</a:t>
            </a:r>
            <a:r>
              <a:rPr lang="en-US" dirty="0" err="1" smtClean="0"/>
              <a:t>Superion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51516-D8FD-4F9A-B2F8-0FA31A29593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49286" y="1825625"/>
            <a:ext cx="5181648" cy="386628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48"/>
              </a:buClr>
              <a:buSzTx/>
              <a:tabLst/>
              <a:defRPr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7" name="Picture 6" descr="Lucity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451" y="1471808"/>
            <a:ext cx="4052141" cy="2149453"/>
          </a:xfrm>
          <a:prstGeom prst="rect">
            <a:avLst/>
          </a:prstGeom>
        </p:spPr>
      </p:pic>
      <p:pic>
        <p:nvPicPr>
          <p:cNvPr id="8" name="Picture 7" descr="TRAKiT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3328" y="4045907"/>
            <a:ext cx="2263100" cy="2162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oScene.JPG"/>
          <p:cNvPicPr>
            <a:picLocks noChangeAspect="1"/>
          </p:cNvPicPr>
          <p:nvPr/>
        </p:nvPicPr>
        <p:blipFill>
          <a:blip r:embed="rId3" cstate="print"/>
          <a:srcRect r="33317" b="36970"/>
          <a:stretch>
            <a:fillRect/>
          </a:stretch>
        </p:blipFill>
        <p:spPr>
          <a:xfrm>
            <a:off x="6301990" y="1894102"/>
            <a:ext cx="5547634" cy="3147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Marcos </a:t>
            </a:r>
            <a:r>
              <a:rPr lang="en-US" dirty="0" err="1" smtClean="0"/>
              <a:t>GeoScene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F51516-D8FD-4F9A-B2F8-0FA31A29593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725438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Custom web mapping application by </a:t>
            </a:r>
            <a:r>
              <a:rPr lang="en-US" dirty="0" err="1" smtClean="0"/>
              <a:t>WebGIS</a:t>
            </a:r>
            <a:r>
              <a:rPr lang="en-US" dirty="0" smtClean="0"/>
              <a:t> Solutions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Application updates required to consume secured services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Configuration updates in progress to preserve functionality (Street View, Print, etc)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Planned functionality and user experience enhancements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an Marcos Colors">
      <a:dk1>
        <a:srgbClr val="333131"/>
      </a:dk1>
      <a:lt1>
        <a:sysClr val="window" lastClr="FFFFFF"/>
      </a:lt1>
      <a:dk2>
        <a:srgbClr val="004962"/>
      </a:dk2>
      <a:lt2>
        <a:srgbClr val="E7E6E6"/>
      </a:lt2>
      <a:accent1>
        <a:srgbClr val="5F969B"/>
      </a:accent1>
      <a:accent2>
        <a:srgbClr val="EB9737"/>
      </a:accent2>
      <a:accent3>
        <a:srgbClr val="99C075"/>
      </a:accent3>
      <a:accent4>
        <a:srgbClr val="865B7B"/>
      </a:accent4>
      <a:accent5>
        <a:srgbClr val="4D70A7"/>
      </a:accent5>
      <a:accent6>
        <a:srgbClr val="717171"/>
      </a:accent6>
      <a:hlink>
        <a:srgbClr val="0563C1"/>
      </a:hlink>
      <a:folHlink>
        <a:srgbClr val="0074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F50FB7AE94442BD2F58823DF1C488" ma:contentTypeVersion="26" ma:contentTypeDescription="Create a new document." ma:contentTypeScope="" ma:versionID="211664207a9508d60ec36b0a2d526f44">
  <xsd:schema xmlns:xsd="http://www.w3.org/2001/XMLSchema" xmlns:xs="http://www.w3.org/2001/XMLSchema" xmlns:p="http://schemas.microsoft.com/office/2006/metadata/properties" xmlns:ns1="http://schemas.microsoft.com/sharepoint/v3" xmlns:ns2="952e4a77-dc0d-44ec-b9c4-c6831493c744" xmlns:ns3="dee199bb-2399-40a9-a792-be83fef8cb8b" targetNamespace="http://schemas.microsoft.com/office/2006/metadata/properties" ma:root="true" ma:fieldsID="fbb7bd6203a9efea2452b6c07e6a1e4f" ns1:_="" ns2:_="" ns3:_="">
    <xsd:import namespace="http://schemas.microsoft.com/sharepoint/v3"/>
    <xsd:import namespace="952e4a77-dc0d-44ec-b9c4-c6831493c744"/>
    <xsd:import namespace="dee199bb-2399-40a9-a792-be83fef8cb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CR" minOccurs="0"/>
                <xsd:element ref="ns3:MediaLengthInSeconds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empt" ma:index="2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3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e4a77-dc0d-44ec-b9c4-c6831493c7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199bb-2399-40a9-a792-be83fef8c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498F50FB7AE94442BD2F58823DF1C488|-51046458" UniqueId="008d6ad6-60c2-4f45-ade4-6a56095fc379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61</number>
                  <property>Created</property>
                  <propertyId>8c06beca-0777-48f7-91c7-6da68bc07b69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ExpireDateSaved xmlns="http://schemas.microsoft.com/sharepoint/v3" xsi:nil="true"/>
    <_dlc_ExpireDate xmlns="http://schemas.microsoft.com/sharepoint/v3">2022-03-13T23:57:53+00:00</_dlc_ExpireDate>
  </documentManagement>
</p:properties>
</file>

<file path=customXml/itemProps1.xml><?xml version="1.0" encoding="utf-8"?>
<ds:datastoreItem xmlns:ds="http://schemas.openxmlformats.org/officeDocument/2006/customXml" ds:itemID="{80B725B8-BF89-47C2-90E0-02AFF6D4A0B7}"/>
</file>

<file path=customXml/itemProps2.xml><?xml version="1.0" encoding="utf-8"?>
<ds:datastoreItem xmlns:ds="http://schemas.openxmlformats.org/officeDocument/2006/customXml" ds:itemID="{787E2364-6169-451F-8A0E-4AC69073D8AC}"/>
</file>

<file path=customXml/itemProps3.xml><?xml version="1.0" encoding="utf-8"?>
<ds:datastoreItem xmlns:ds="http://schemas.openxmlformats.org/officeDocument/2006/customXml" ds:itemID="{6D5976BF-2988-4594-987C-63DF70488712}"/>
</file>

<file path=customXml/itemProps4.xml><?xml version="1.0" encoding="utf-8"?>
<ds:datastoreItem xmlns:ds="http://schemas.openxmlformats.org/officeDocument/2006/customXml" ds:itemID="{8393FB7C-590F-45A7-B3F3-798197D1B2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</TotalTime>
  <Words>862</Words>
  <Application>Microsoft Office PowerPoint</Application>
  <PresentationFormat>Custom</PresentationFormat>
  <Paragraphs>129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City of San Marcos Enterprise GIS</vt:lpstr>
      <vt:lpstr>Phase 1: Upgrade and Migration</vt:lpstr>
      <vt:lpstr>Personnel Resources</vt:lpstr>
      <vt:lpstr>Major Components</vt:lpstr>
      <vt:lpstr>Migrate ArcGIS Server Site </vt:lpstr>
      <vt:lpstr>Phase 2: Maps and Applications</vt:lpstr>
      <vt:lpstr>Enterprise Application Configurations</vt:lpstr>
      <vt:lpstr>San Marcos GeoScene</vt:lpstr>
      <vt:lpstr>Phase 3: Future Vision</vt:lpstr>
      <vt:lpstr>GIS Modernization: Web, Mobile, Desktop</vt:lpstr>
      <vt:lpstr>ArcGIS Enterprise in the Organization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to an Audience of One</dc:title>
  <dc:creator>Pete Clarno</dc:creator>
  <cp:lastModifiedBy>asainz</cp:lastModifiedBy>
  <cp:revision>251</cp:revision>
  <dcterms:created xsi:type="dcterms:W3CDTF">2017-03-14T20:28:51Z</dcterms:created>
  <dcterms:modified xsi:type="dcterms:W3CDTF">2018-01-10T16:03:44Z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0x010100498F50FB7AE94442BD2F58823DF1C488</vt:lpwstr>
  </property>
  <property fmtid="{D5CDD505-2E9C-101B-9397-08002B2CF9AE}" pid="3" name="_dlc_policyId">
    <vt:lpwstr>0x010100498F50FB7AE94442BD2F58823DF1C488|-51046458</vt:lpwstr>
  </property>
  <property fmtid="{D5CDD505-2E9C-101B-9397-08002B2CF9AE}" pid="4" name="ItemRetentionFormula">
    <vt:lpwstr>&lt;formula id="Microsoft.Office.RecordsManagement.PolicyFeatures.Expiration.Formula.BuiltIn"&gt;&lt;number&gt;61&lt;/number&gt;&lt;property&gt;Created&lt;/property&gt;&lt;propertyId&gt;8c06beca-0777-48f7-91c7-6da68bc07b69&lt;/propertyId&gt;&lt;period&gt;days&lt;/period&gt;&lt;/formula&gt;</vt:lpwstr>
  </property>
</Properties>
</file>