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sldIdLst>
    <p:sldId id="256" r:id="rId2"/>
    <p:sldId id="302" r:id="rId3"/>
    <p:sldId id="258" r:id="rId4"/>
    <p:sldId id="291" r:id="rId5"/>
    <p:sldId id="304" r:id="rId6"/>
    <p:sldId id="305" r:id="rId7"/>
    <p:sldId id="300" r:id="rId8"/>
    <p:sldId id="307" r:id="rId9"/>
    <p:sldId id="311" r:id="rId10"/>
    <p:sldId id="313" r:id="rId11"/>
    <p:sldId id="315"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3C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67442" autoAdjust="0"/>
  </p:normalViewPr>
  <p:slideViewPr>
    <p:cSldViewPr snapToGrid="0" showGuides="1">
      <p:cViewPr varScale="1">
        <p:scale>
          <a:sx n="58" d="100"/>
          <a:sy n="58" d="100"/>
        </p:scale>
        <p:origin x="1686" y="102"/>
      </p:cViewPr>
      <p:guideLst>
        <p:guide orient="horz" pos="2088"/>
        <p:guide pos="3840"/>
      </p:guideLst>
    </p:cSldViewPr>
  </p:slideViewPr>
  <p:outlineViewPr>
    <p:cViewPr>
      <p:scale>
        <a:sx n="33" d="100"/>
        <a:sy n="33" d="100"/>
      </p:scale>
      <p:origin x="0" y="-14339"/>
    </p:cViewPr>
  </p:outlineViewPr>
  <p:notesTextViewPr>
    <p:cViewPr>
      <p:scale>
        <a:sx n="1" d="1"/>
        <a:sy n="1" d="1"/>
      </p:scale>
      <p:origin x="0" y="0"/>
    </p:cViewPr>
  </p:notesTextViewPr>
  <p:notesViewPr>
    <p:cSldViewPr snapToGrid="0" showGuides="1">
      <p:cViewPr varScale="1">
        <p:scale>
          <a:sx n="71" d="100"/>
          <a:sy n="71" d="100"/>
        </p:scale>
        <p:origin x="915"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C8696-6874-47AA-968F-4E40FF793BC9}"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3660E-170C-48D3-B6AA-2A5CDD6B6292}" type="slidenum">
              <a:rPr lang="en-US" smtClean="0"/>
              <a:t>‹#›</a:t>
            </a:fld>
            <a:endParaRPr lang="en-US"/>
          </a:p>
        </p:txBody>
      </p:sp>
    </p:spTree>
    <p:extLst>
      <p:ext uri="{BB962C8B-B14F-4D97-AF65-F5344CB8AC3E}">
        <p14:creationId xmlns:p14="http://schemas.microsoft.com/office/powerpoint/2010/main" val="419971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3660E-170C-48D3-B6AA-2A5CDD6B6292}" type="slidenum">
              <a:rPr lang="en-US" smtClean="0"/>
              <a:t>1</a:t>
            </a:fld>
            <a:endParaRPr lang="en-US"/>
          </a:p>
        </p:txBody>
      </p:sp>
    </p:spTree>
    <p:extLst>
      <p:ext uri="{BB962C8B-B14F-4D97-AF65-F5344CB8AC3E}">
        <p14:creationId xmlns:p14="http://schemas.microsoft.com/office/powerpoint/2010/main" val="407858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Old vs. New Layouts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Contents and Catalog</a:t>
            </a:r>
            <a:r>
              <a:rPr lang="en-US" sz="1200" kern="1200" baseline="0" dirty="0" smtClean="0">
                <a:solidFill>
                  <a:schemeClr val="tx1"/>
                </a:solidFill>
                <a:effectLst/>
                <a:latin typeface="+mn-lt"/>
                <a:ea typeface="+mn-ea"/>
                <a:cs typeface="+mn-cs"/>
              </a:rPr>
              <a:t> Pane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Multiple Maps and Layouts within a single Project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Tasks appear in Catalog as they are created</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“Create a project folder and file geodatabase just to use it”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solved</a:t>
            </a:r>
            <a:r>
              <a:rPr lang="en-US"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View-based Tabs and Toolbars</a:t>
            </a:r>
          </a:p>
          <a:p>
            <a:endParaRPr lang="en-US" sz="1200" kern="1200" dirty="0" smtClean="0">
              <a:solidFill>
                <a:schemeClr val="tx1"/>
              </a:solidFill>
              <a:effectLst/>
              <a:latin typeface="+mn-lt"/>
              <a:ea typeface="+mn-ea"/>
              <a:cs typeface="+mn-cs"/>
            </a:endParaRPr>
          </a:p>
          <a:p>
            <a:r>
              <a:rPr lang="en-US" dirty="0" smtClean="0"/>
              <a:t>One of the biggest</a:t>
            </a:r>
            <a:r>
              <a:rPr lang="en-US" baseline="0" dirty="0" smtClean="0"/>
              <a:t> challenges is transitioning to view-based tabs. ESRI often describes this as an issue of finding familiar commands and following familiar workflows. In Pro, as you switch between the Edit, View, Layout, Design tabs- the toolbars change. This can make your work smoother, but for many getting familiar with the on-the-fly toolbar change can be a headache.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Cartography in</a:t>
            </a:r>
            <a:r>
              <a:rPr lang="en-US" baseline="0" dirty="0" smtClean="0"/>
              <a:t> Pro is infinitely better than ArcMap. But, with so many options available to fine tune your map the learning curve is very high. It can take a long time to learn to browse through different options, utilize the hamburgers, and manage things like the legend and label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Accessing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ArcGIS Pro, the Portal really is the medium between a project’s content  and ArcGIS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ArcMap, ArcGIS Online content has been accessible through an outdated popup widget. In Pro, the portal appears and functions as a secondary catalog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sz="1200" b="1" dirty="0" err="1" smtClean="0">
                <a:solidFill>
                  <a:schemeClr val="bg1">
                    <a:lumMod val="65000"/>
                  </a:schemeClr>
                </a:solidFill>
                <a:latin typeface="Helvetica" panose="020B0604020202020204" pitchFamily="34" charset="0"/>
                <a:cs typeface="Helvetica" panose="020B0604020202020204" pitchFamily="34" charset="0"/>
              </a:rPr>
              <a:t>ArcCatalog</a:t>
            </a:r>
            <a:r>
              <a:rPr lang="en-US" sz="1200" b="1" dirty="0" smtClean="0">
                <a:solidFill>
                  <a:schemeClr val="bg1">
                    <a:lumMod val="65000"/>
                  </a:schemeClr>
                </a:solidFill>
                <a:latin typeface="Helvetica" panose="020B0604020202020204" pitchFamily="34" charset="0"/>
                <a:cs typeface="Helvetica" panose="020B0604020202020204" pitchFamily="34" charset="0"/>
              </a:rPr>
              <a:t> is Still a Mainstay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Catalog functionality </a:t>
            </a:r>
            <a:r>
              <a:rPr lang="en-US" sz="1200" kern="1200" baseline="0" dirty="0" smtClean="0">
                <a:solidFill>
                  <a:schemeClr val="tx1"/>
                </a:solidFill>
                <a:effectLst/>
                <a:latin typeface="+mn-lt"/>
                <a:ea typeface="+mn-ea"/>
                <a:cs typeface="+mn-cs"/>
              </a:rPr>
              <a:t>isn’t fully supported in Pro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Ability to manage</a:t>
            </a:r>
            <a:r>
              <a:rPr lang="en-US" sz="1200" kern="1200" baseline="0" dirty="0" smtClean="0">
                <a:solidFill>
                  <a:schemeClr val="tx1"/>
                </a:solidFill>
                <a:effectLst/>
                <a:latin typeface="+mn-lt"/>
                <a:ea typeface="+mn-ea"/>
                <a:cs typeface="+mn-cs"/>
              </a:rPr>
              <a:t> your server and individual file metadata is far simpler in Catalog; it is the single action that requires use of our desktop software.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Sharing Maps and Data</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Sharing maps and data</a:t>
            </a:r>
            <a:r>
              <a:rPr lang="en-US" baseline="0" dirty="0" smtClean="0"/>
              <a:t> is very complicated due to restrictions with backwards compatibility. There are work-</a:t>
            </a:r>
            <a:r>
              <a:rPr lang="en-US" baseline="0" dirty="0" err="1" smtClean="0"/>
              <a:t>arounds</a:t>
            </a:r>
            <a:r>
              <a:rPr lang="en-US" baseline="0" dirty="0" smtClean="0"/>
              <a:t>, but they take getting used to.</a:t>
            </a:r>
            <a:endParaRPr lang="en-US" dirty="0" smtClean="0"/>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83C6"/>
                </a:solidFill>
                <a:latin typeface="Helvetica" panose="020B0604020202020204" pitchFamily="34" charset="0"/>
                <a:cs typeface="Helvetica" panose="020B0604020202020204" pitchFamily="34" charset="0"/>
              </a:rPr>
              <a:t>Educate Your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ArcMap Retirement 2025 and counting…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Bugs, Inconveniences, and Missing Capabilities - Y</a:t>
            </a:r>
            <a:r>
              <a:rPr lang="en-US" sz="1200" b="0" kern="1200" dirty="0" smtClean="0">
                <a:solidFill>
                  <a:schemeClr val="tx1"/>
                </a:solidFill>
                <a:effectLst/>
                <a:latin typeface="+mn-lt"/>
                <a:ea typeface="+mn-ea"/>
                <a:cs typeface="+mn-cs"/>
              </a:rPr>
              <a:t>ou’ll often find that that ESRI support defaults to “look forward to that capability in Pro 2.X.” Great, but that doesn’t help me now</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Encourage education of your personnel, whether at UC sessions or through ESRI’s online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GIS Managers, I would recommend leading this process. If you think transitioning workflows to Pro will be hard, think how much harder it will be if each of your technicians has their own approach to using Pro. Educating your staff will help ensure you maintain communication about workflows.</a:t>
            </a:r>
            <a:endParaRPr lang="en-US" dirty="0" smtClean="0"/>
          </a:p>
        </p:txBody>
      </p:sp>
      <p:sp>
        <p:nvSpPr>
          <p:cNvPr id="4" name="Slide Number Placeholder 3"/>
          <p:cNvSpPr>
            <a:spLocks noGrp="1"/>
          </p:cNvSpPr>
          <p:nvPr>
            <p:ph type="sldNum" sz="quarter" idx="10"/>
          </p:nvPr>
        </p:nvSpPr>
        <p:spPr/>
        <p:txBody>
          <a:bodyPr/>
          <a:lstStyle/>
          <a:p>
            <a:fld id="{CE63660E-170C-48D3-B6AA-2A5CDD6B6292}" type="slidenum">
              <a:rPr lang="en-US" smtClean="0"/>
              <a:t>10</a:t>
            </a:fld>
            <a:endParaRPr lang="en-US"/>
          </a:p>
        </p:txBody>
      </p:sp>
    </p:spTree>
    <p:extLst>
      <p:ext uri="{BB962C8B-B14F-4D97-AF65-F5344CB8AC3E}">
        <p14:creationId xmlns:p14="http://schemas.microsoft.com/office/powerpoint/2010/main" val="49976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Old vs. New Layouts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Contents and Catalog</a:t>
            </a:r>
            <a:r>
              <a:rPr lang="en-US" sz="1200" kern="1200" baseline="0" dirty="0" smtClean="0">
                <a:solidFill>
                  <a:schemeClr val="tx1"/>
                </a:solidFill>
                <a:effectLst/>
                <a:latin typeface="+mn-lt"/>
                <a:ea typeface="+mn-ea"/>
                <a:cs typeface="+mn-cs"/>
              </a:rPr>
              <a:t> Pane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Multiple Maps and Layouts within a single Project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Tasks appear in Catalog as they are created</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“Create a project folder and file geodatabase just to use it”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solved</a:t>
            </a:r>
            <a:r>
              <a:rPr lang="en-US"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View-based Tabs and Toolbars</a:t>
            </a:r>
          </a:p>
          <a:p>
            <a:endParaRPr lang="en-US" sz="1200" kern="1200" dirty="0" smtClean="0">
              <a:solidFill>
                <a:schemeClr val="tx1"/>
              </a:solidFill>
              <a:effectLst/>
              <a:latin typeface="+mn-lt"/>
              <a:ea typeface="+mn-ea"/>
              <a:cs typeface="+mn-cs"/>
            </a:endParaRPr>
          </a:p>
          <a:p>
            <a:r>
              <a:rPr lang="en-US" dirty="0" smtClean="0"/>
              <a:t>One of the biggest</a:t>
            </a:r>
            <a:r>
              <a:rPr lang="en-US" baseline="0" dirty="0" smtClean="0"/>
              <a:t> challenges is transitioning to view-based tabs. ESRI often describes this as an issue of finding familiar commands and following familiar workflows. In Pro, as you switch between the Edit, View, Layout, Design tabs- the toolbars change. This can make your work smoother, but for many getting familiar with the on-the-fly toolbar change can be a headache.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Cartography in</a:t>
            </a:r>
            <a:r>
              <a:rPr lang="en-US" baseline="0" dirty="0" smtClean="0"/>
              <a:t> Pro is infinitely better than ArcMap. But, with so many options available to fine tune your map the learning curve is very high. It can take a long time to learn to browse through different options, utilize the hamburgers, and manage things like the legend and label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Accessing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ArcGIS Pro, the Portal really is the medium between a project’s content  and ArcGIS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ArcMap, ArcGIS Online content has been accessible through an outdated popup widget. In Pro, the portal appears and functions as a secondary catalog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sz="1200" b="1" dirty="0" err="1" smtClean="0">
                <a:solidFill>
                  <a:schemeClr val="bg1">
                    <a:lumMod val="65000"/>
                  </a:schemeClr>
                </a:solidFill>
                <a:latin typeface="Helvetica" panose="020B0604020202020204" pitchFamily="34" charset="0"/>
                <a:cs typeface="Helvetica" panose="020B0604020202020204" pitchFamily="34" charset="0"/>
              </a:rPr>
              <a:t>ArcCatalog</a:t>
            </a:r>
            <a:r>
              <a:rPr lang="en-US" sz="1200" b="1" dirty="0" smtClean="0">
                <a:solidFill>
                  <a:schemeClr val="bg1">
                    <a:lumMod val="65000"/>
                  </a:schemeClr>
                </a:solidFill>
                <a:latin typeface="Helvetica" panose="020B0604020202020204" pitchFamily="34" charset="0"/>
                <a:cs typeface="Helvetica" panose="020B0604020202020204" pitchFamily="34" charset="0"/>
              </a:rPr>
              <a:t> is Still a Mainstay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Catalog functionality </a:t>
            </a:r>
            <a:r>
              <a:rPr lang="en-US" sz="1200" kern="1200" baseline="0" dirty="0" smtClean="0">
                <a:solidFill>
                  <a:schemeClr val="tx1"/>
                </a:solidFill>
                <a:effectLst/>
                <a:latin typeface="+mn-lt"/>
                <a:ea typeface="+mn-ea"/>
                <a:cs typeface="+mn-cs"/>
              </a:rPr>
              <a:t>isn’t fully supported in Pro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Ability to manage</a:t>
            </a:r>
            <a:r>
              <a:rPr lang="en-US" sz="1200" kern="1200" baseline="0" dirty="0" smtClean="0">
                <a:solidFill>
                  <a:schemeClr val="tx1"/>
                </a:solidFill>
                <a:effectLst/>
                <a:latin typeface="+mn-lt"/>
                <a:ea typeface="+mn-ea"/>
                <a:cs typeface="+mn-cs"/>
              </a:rPr>
              <a:t> your server and individual file metadata is far simpler in Catalog; it is the single action that requires use of our desktop software.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Sharing Maps and Data</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Sharing maps and data</a:t>
            </a:r>
            <a:r>
              <a:rPr lang="en-US" baseline="0" dirty="0" smtClean="0"/>
              <a:t> is very complicated due to restrictions with backwards compatibility. There are work-</a:t>
            </a:r>
            <a:r>
              <a:rPr lang="en-US" baseline="0" dirty="0" err="1" smtClean="0"/>
              <a:t>arounds</a:t>
            </a:r>
            <a:r>
              <a:rPr lang="en-US" baseline="0" dirty="0" smtClean="0"/>
              <a:t>, but they take getting used to.</a:t>
            </a:r>
            <a:endParaRPr lang="en-US" dirty="0" smtClean="0"/>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83C6"/>
                </a:solidFill>
                <a:latin typeface="Helvetica" panose="020B0604020202020204" pitchFamily="34" charset="0"/>
                <a:cs typeface="Helvetica" panose="020B0604020202020204" pitchFamily="34" charset="0"/>
              </a:rPr>
              <a:t>Educate Your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ArcMap Retirement 2025 and counting…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Bugs, Inconveniences, and Missing Capabilities - Y</a:t>
            </a:r>
            <a:r>
              <a:rPr lang="en-US" sz="1200" b="0" kern="1200" dirty="0" smtClean="0">
                <a:solidFill>
                  <a:schemeClr val="tx1"/>
                </a:solidFill>
                <a:effectLst/>
                <a:latin typeface="+mn-lt"/>
                <a:ea typeface="+mn-ea"/>
                <a:cs typeface="+mn-cs"/>
              </a:rPr>
              <a:t>ou’ll often find that that ESRI support defaults to “look forward to that capability in Pro 2.X.” Great, but that doesn’t help me now</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Encourage education of your personnel, whether at UC sessions or through ESRI’s online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GIS Managers, I would recommend leading this process. If you think transitioning workflows to Pro will be hard, think how much harder it will be if each of your technicians has their own approach to using Pro. Educating your staff will help ensure you maintain communication about workflows.</a:t>
            </a:r>
            <a:endParaRPr lang="en-US" dirty="0" smtClean="0"/>
          </a:p>
        </p:txBody>
      </p:sp>
      <p:sp>
        <p:nvSpPr>
          <p:cNvPr id="4" name="Slide Number Placeholder 3"/>
          <p:cNvSpPr>
            <a:spLocks noGrp="1"/>
          </p:cNvSpPr>
          <p:nvPr>
            <p:ph type="sldNum" sz="quarter" idx="10"/>
          </p:nvPr>
        </p:nvSpPr>
        <p:spPr/>
        <p:txBody>
          <a:bodyPr/>
          <a:lstStyle/>
          <a:p>
            <a:fld id="{CE63660E-170C-48D3-B6AA-2A5CDD6B6292}" type="slidenum">
              <a:rPr lang="en-US" smtClean="0"/>
              <a:t>11</a:t>
            </a:fld>
            <a:endParaRPr lang="en-US"/>
          </a:p>
        </p:txBody>
      </p:sp>
    </p:spTree>
    <p:extLst>
      <p:ext uri="{BB962C8B-B14F-4D97-AF65-F5344CB8AC3E}">
        <p14:creationId xmlns:p14="http://schemas.microsoft.com/office/powerpoint/2010/main" val="160981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63660E-170C-48D3-B6AA-2A5CDD6B6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05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a:t>
            </a:r>
            <a:r>
              <a:rPr lang="en-US" sz="1200" b="1" kern="1200" baseline="0" dirty="0" smtClean="0">
                <a:solidFill>
                  <a:schemeClr val="tx1"/>
                </a:solidFill>
                <a:effectLst/>
                <a:latin typeface="+mn-lt"/>
                <a:ea typeface="+mn-ea"/>
                <a:cs typeface="+mn-cs"/>
              </a:rPr>
              <a:t>n Elijo Lagoon Conservancy: Who we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dirty="0" smtClean="0"/>
              <a:t>Our three-pronged business model is the foundation of everything we do. Through our clearly defined elements, we’ve created an organization committed to driving a passion for nature, for all. </a:t>
            </a:r>
          </a:p>
          <a:p>
            <a:endParaRPr lang="en-US" dirty="0" smtClean="0"/>
          </a:p>
          <a:p>
            <a:pPr marL="342900" indent="-342900">
              <a:buAutoNum type="arabicPeriod"/>
            </a:pPr>
            <a:r>
              <a:rPr lang="en-US" dirty="0" smtClean="0"/>
              <a:t>Experiences </a:t>
            </a:r>
          </a:p>
          <a:p>
            <a:pPr marL="342900" indent="-342900">
              <a:buAutoNum type="arabicPeriod"/>
            </a:pPr>
            <a:r>
              <a:rPr lang="en-US" dirty="0" smtClean="0"/>
              <a:t>Conservation </a:t>
            </a:r>
          </a:p>
          <a:p>
            <a:pPr marL="342900" indent="-342900">
              <a:buAutoNum type="arabicPeriod"/>
            </a:pPr>
            <a:r>
              <a:rPr lang="en-US" dirty="0" smtClean="0"/>
              <a:t>Consultancy</a:t>
            </a:r>
          </a:p>
          <a:p>
            <a:pPr marL="0" indent="0">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deliver experiences to drive a passion for nature, we build conservation projects that people can get behind to protect nature, and we are taking our 20 years of land management and watershed restoration to begin consulting with local government organizations and others.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63660E-170C-48D3-B6AA-2A5CDD6B6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4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include why the organization made the transition to Pro, QAQC processes utilized during the migration, successes after the transition and key lessons learned during the process.</a:t>
            </a:r>
            <a:endParaRPr lang="en-US" dirty="0"/>
          </a:p>
        </p:txBody>
      </p:sp>
      <p:sp>
        <p:nvSpPr>
          <p:cNvPr id="4" name="Slide Number Placeholder 3"/>
          <p:cNvSpPr>
            <a:spLocks noGrp="1"/>
          </p:cNvSpPr>
          <p:nvPr>
            <p:ph type="sldNum" sz="quarter" idx="10"/>
          </p:nvPr>
        </p:nvSpPr>
        <p:spPr/>
        <p:txBody>
          <a:bodyPr/>
          <a:lstStyle/>
          <a:p>
            <a:fld id="{CE63660E-170C-48D3-B6AA-2A5CDD6B6292}" type="slidenum">
              <a:rPr lang="en-US" smtClean="0"/>
              <a:t>3</a:t>
            </a:fld>
            <a:endParaRPr lang="en-US"/>
          </a:p>
        </p:txBody>
      </p:sp>
    </p:spTree>
    <p:extLst>
      <p:ext uri="{BB962C8B-B14F-4D97-AF65-F5344CB8AC3E}">
        <p14:creationId xmlns:p14="http://schemas.microsoft.com/office/powerpoint/2010/main" val="232283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Metadata</a:t>
            </a:r>
          </a:p>
          <a:p>
            <a:r>
              <a:rPr lang="en-US" dirty="0" smtClean="0"/>
              <a:t>No</a:t>
            </a:r>
            <a:r>
              <a:rPr lang="en-US" baseline="0" dirty="0" smtClean="0"/>
              <a:t> Project Management (active projects and archiving)</a:t>
            </a:r>
          </a:p>
          <a:p>
            <a:endParaRPr lang="en-US" dirty="0"/>
          </a:p>
        </p:txBody>
      </p:sp>
      <p:sp>
        <p:nvSpPr>
          <p:cNvPr id="4" name="Slide Number Placeholder 3"/>
          <p:cNvSpPr>
            <a:spLocks noGrp="1"/>
          </p:cNvSpPr>
          <p:nvPr>
            <p:ph type="sldNum" sz="quarter" idx="10"/>
          </p:nvPr>
        </p:nvSpPr>
        <p:spPr/>
        <p:txBody>
          <a:bodyPr/>
          <a:lstStyle/>
          <a:p>
            <a:fld id="{CE63660E-170C-48D3-B6AA-2A5CDD6B6292}" type="slidenum">
              <a:rPr lang="en-US" smtClean="0"/>
              <a:t>4</a:t>
            </a:fld>
            <a:endParaRPr lang="en-US"/>
          </a:p>
        </p:txBody>
      </p:sp>
    </p:spTree>
    <p:extLst>
      <p:ext uri="{BB962C8B-B14F-4D97-AF65-F5344CB8AC3E}">
        <p14:creationId xmlns:p14="http://schemas.microsoft.com/office/powerpoint/2010/main" val="141366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Breakdown of the ArcGIS Online offerings within the ESRI Nonprofit Program: </a:t>
            </a:r>
          </a:p>
          <a:p>
            <a:endParaRPr lang="en-US" dirty="0" smtClean="0"/>
          </a:p>
          <a:p>
            <a:r>
              <a:rPr lang="en-US" dirty="0" smtClean="0"/>
              <a:t>•</a:t>
            </a:r>
            <a:r>
              <a:rPr lang="en-US" baseline="0" dirty="0" smtClean="0"/>
              <a:t> </a:t>
            </a:r>
            <a:r>
              <a:rPr lang="en-US" dirty="0" smtClean="0"/>
              <a:t>ArcGIS Desktop Nonprofit Bundle: (ArcGIS Pro &amp; ArcMap advanced, single-use, 10 most popular extensions, and 1 ArcGIS Online named user + 100 service credits): $100/bundle  </a:t>
            </a:r>
          </a:p>
          <a:p>
            <a:r>
              <a:rPr lang="en-US" dirty="0" smtClean="0"/>
              <a:t>•</a:t>
            </a:r>
            <a:r>
              <a:rPr lang="en-US" baseline="0" dirty="0" smtClean="0"/>
              <a:t> </a:t>
            </a:r>
            <a:r>
              <a:rPr lang="en-US" dirty="0" smtClean="0"/>
              <a:t>ArcGIS Online Nonprofit Named Users: </a:t>
            </a:r>
          </a:p>
          <a:p>
            <a:r>
              <a:rPr lang="en-US" dirty="0" smtClean="0"/>
              <a:t>	•</a:t>
            </a:r>
            <a:r>
              <a:rPr lang="en-US" baseline="0" dirty="0" smtClean="0"/>
              <a:t> </a:t>
            </a:r>
            <a:r>
              <a:rPr lang="en-US" dirty="0" smtClean="0"/>
              <a:t>Level 2 named user (contributor) + 1,000 service credits: $100/user </a:t>
            </a:r>
          </a:p>
          <a:p>
            <a:r>
              <a:rPr lang="en-US" dirty="0" smtClean="0"/>
              <a:t>	•</a:t>
            </a:r>
            <a:r>
              <a:rPr lang="en-US" baseline="0" dirty="0" smtClean="0"/>
              <a:t> </a:t>
            </a:r>
            <a:r>
              <a:rPr lang="en-US" dirty="0" smtClean="0"/>
              <a:t>Level 1 named user (viewer): $50/user </a:t>
            </a:r>
          </a:p>
          <a:p>
            <a:endParaRPr lang="en-US" dirty="0"/>
          </a:p>
        </p:txBody>
      </p:sp>
      <p:sp>
        <p:nvSpPr>
          <p:cNvPr id="4" name="Slide Number Placeholder 3"/>
          <p:cNvSpPr>
            <a:spLocks noGrp="1"/>
          </p:cNvSpPr>
          <p:nvPr>
            <p:ph type="sldNum" sz="quarter" idx="10"/>
          </p:nvPr>
        </p:nvSpPr>
        <p:spPr/>
        <p:txBody>
          <a:bodyPr/>
          <a:lstStyle/>
          <a:p>
            <a:fld id="{CE63660E-170C-48D3-B6AA-2A5CDD6B6292}" type="slidenum">
              <a:rPr lang="en-US" smtClean="0"/>
              <a:t>5</a:t>
            </a:fld>
            <a:endParaRPr lang="en-US"/>
          </a:p>
        </p:txBody>
      </p:sp>
    </p:spTree>
    <p:extLst>
      <p:ext uri="{BB962C8B-B14F-4D97-AF65-F5344CB8AC3E}">
        <p14:creationId xmlns:p14="http://schemas.microsoft.com/office/powerpoint/2010/main" val="301050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2001, the </a:t>
            </a:r>
            <a:r>
              <a:rPr lang="en-US" sz="1200" b="0" i="0" u="none" strike="noStrike" kern="1200" baseline="0" dirty="0" err="1" smtClean="0">
                <a:solidFill>
                  <a:schemeClr val="tx1"/>
                </a:solidFill>
                <a:latin typeface="+mn-lt"/>
                <a:ea typeface="+mn-ea"/>
                <a:cs typeface="+mn-cs"/>
              </a:rPr>
              <a:t>GeoPlan</a:t>
            </a:r>
            <a:r>
              <a:rPr lang="en-US" sz="1200" b="0" i="0" u="none" strike="noStrike" kern="1200" baseline="0" dirty="0" smtClean="0">
                <a:solidFill>
                  <a:schemeClr val="tx1"/>
                </a:solidFill>
                <a:latin typeface="+mn-lt"/>
                <a:ea typeface="+mn-ea"/>
                <a:cs typeface="+mn-cs"/>
              </a:rPr>
              <a:t> Center was awarded an NSDI Grant to convert FGDL format metadata to the FGDC’s Content Standard for Digital Geospatial Metadata, which was the then-current national standard for documenting geographic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process has created a more efficient workflow that saves time and reduces confusion, while improving data organization, management, currency, and confidence in data quality.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“Versioning” methodology was crucial to our work</a:t>
            </a:r>
            <a:endParaRPr lang="en-US" dirty="0"/>
          </a:p>
        </p:txBody>
      </p:sp>
      <p:sp>
        <p:nvSpPr>
          <p:cNvPr id="4" name="Slide Number Placeholder 3"/>
          <p:cNvSpPr>
            <a:spLocks noGrp="1"/>
          </p:cNvSpPr>
          <p:nvPr>
            <p:ph type="sldNum" sz="quarter" idx="10"/>
          </p:nvPr>
        </p:nvSpPr>
        <p:spPr/>
        <p:txBody>
          <a:bodyPr/>
          <a:lstStyle/>
          <a:p>
            <a:fld id="{CE63660E-170C-48D3-B6AA-2A5CDD6B6292}" type="slidenum">
              <a:rPr lang="en-US" smtClean="0"/>
              <a:t>6</a:t>
            </a:fld>
            <a:endParaRPr lang="en-US"/>
          </a:p>
        </p:txBody>
      </p:sp>
    </p:spTree>
    <p:extLst>
      <p:ext uri="{BB962C8B-B14F-4D97-AF65-F5344CB8AC3E}">
        <p14:creationId xmlns:p14="http://schemas.microsoft.com/office/powerpoint/2010/main" val="401344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File Structure and Hierarchy</a:t>
            </a:r>
            <a:r>
              <a:rPr lang="en-US" baseline="0" dirty="0" smtClean="0"/>
              <a:t> (name: </a:t>
            </a:r>
            <a:r>
              <a:rPr lang="en-US" baseline="0" dirty="0" err="1" smtClean="0"/>
              <a:t>theme_yyyymmm</a:t>
            </a:r>
            <a:r>
              <a:rPr lang="en-US" baseline="0" dirty="0" smtClean="0"/>
              <a:t>)</a:t>
            </a:r>
          </a:p>
          <a:p>
            <a:pPr marL="228600" marR="0" lvl="0" indent="-228600">
              <a:lnSpc>
                <a:spcPct val="107000"/>
              </a:lnSpc>
              <a:spcBef>
                <a:spcPts val="0"/>
              </a:spcBef>
              <a:spcAft>
                <a:spcPts val="0"/>
              </a:spcAft>
              <a:buFont typeface="+mj-lt"/>
              <a:buAutoNum type="romanLcPeriod"/>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File name: “What_(Where_)_When”</a:t>
            </a:r>
          </a:p>
          <a:p>
            <a:pPr marL="685800" marR="0" lvl="1" indent="-228600">
              <a:lnSpc>
                <a:spcPct val="107000"/>
              </a:lnSpc>
              <a:spcBef>
                <a:spcPts val="0"/>
              </a:spcBef>
              <a:spcAft>
                <a:spcPts val="0"/>
              </a:spcAft>
              <a:buFont typeface="+mj-lt"/>
              <a:buAutoNum type="arabicPeriod"/>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What = interpretable description of what the file contains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When = Timestamp of when the file was most recently updated, written in ‘</a:t>
            </a:r>
            <a:r>
              <a:rPr lang="en-US" sz="1200" dirty="0" err="1" smtClean="0">
                <a:effectLst/>
                <a:latin typeface="Calibri" panose="020F0502020204030204" pitchFamily="34" charset="0"/>
                <a:ea typeface="Times New Roman" panose="02020603050405020304" pitchFamily="18" charset="0"/>
                <a:cs typeface="Calibri" panose="020F0502020204030204" pitchFamily="34" charset="0"/>
              </a:rPr>
              <a:t>mmmyyyy</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i="1" dirty="0" smtClean="0">
                <a:effectLst/>
                <a:latin typeface="Calibri" panose="020F0502020204030204" pitchFamily="34" charset="0"/>
                <a:ea typeface="Times New Roman" panose="02020603050405020304" pitchFamily="18" charset="0"/>
                <a:cs typeface="Calibri" panose="020F0502020204030204" pitchFamily="34" charset="0"/>
              </a:rPr>
              <a:t>(Where_)</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 = only include this if it is necessary to distinguish where the data is from or to further refine the description to distinguish it from another file with a similar name</a:t>
            </a:r>
            <a:endParaRPr lang="en-US"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Example 1: Boundaries for All Cities in San Diego County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romanLcPeriod"/>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“cityboundary_all_jul2011”</a:t>
            </a:r>
            <a:endParaRPr lang="en-US" sz="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lnSpc>
                <a:spcPct val="107000"/>
              </a:lnSpc>
              <a:spcBef>
                <a:spcPts val="0"/>
              </a:spcBef>
              <a:spcAft>
                <a:spcPts val="0"/>
              </a:spcAft>
              <a:buFont typeface="+mj-lt"/>
              <a:buNone/>
            </a:pPr>
            <a:r>
              <a:rPr lang="en-US" sz="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Example 2:  City Boundary for Encinitas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romanLcPeriod"/>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“cityboundary_encinitas_feb2012”</a:t>
            </a:r>
          </a:p>
          <a:p>
            <a:pPr marL="0" marR="0" lvl="0" indent="0">
              <a:lnSpc>
                <a:spcPct val="107000"/>
              </a:lnSpc>
              <a:spcBef>
                <a:spcPts val="0"/>
              </a:spcBef>
              <a:spcAft>
                <a:spcPts val="0"/>
              </a:spcAft>
              <a:buFont typeface="+mj-lt"/>
              <a:buNone/>
            </a:pPr>
            <a:r>
              <a:rPr lang="en-US"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4.  All file names are lower case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mj-lt"/>
              <a:buAutoNum type="romanLcPeriod"/>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Benefit</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 Improves wayfinding and descriptions in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arcCatalog</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2. Creates a standard for file interpretation and updating</a:t>
            </a:r>
          </a:p>
          <a:p>
            <a:endParaRPr lang="en-US" baseline="0" dirty="0" smtClean="0"/>
          </a:p>
          <a:p>
            <a:endParaRPr lang="en-US" baseline="0" dirty="0" smtClean="0"/>
          </a:p>
          <a:p>
            <a:r>
              <a:rPr lang="en-US" baseline="0" dirty="0" smtClean="0"/>
              <a:t>“Reference Layers” commonly used layers receive standard </a:t>
            </a:r>
            <a:r>
              <a:rPr lang="en-US" baseline="0" dirty="0" err="1" smtClean="0"/>
              <a:t>symbology</a:t>
            </a:r>
            <a:r>
              <a:rPr lang="en-US" baseline="0" dirty="0" smtClean="0"/>
              <a:t> before being uploading to ArcGIS Online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ArcGIS is ready for “project-based” workflows; not yet up to speed for the enterprise environment</a:t>
            </a:r>
          </a:p>
          <a:p>
            <a:endParaRPr lang="en-US" dirty="0"/>
          </a:p>
        </p:txBody>
      </p:sp>
      <p:sp>
        <p:nvSpPr>
          <p:cNvPr id="4" name="Slide Number Placeholder 3"/>
          <p:cNvSpPr>
            <a:spLocks noGrp="1"/>
          </p:cNvSpPr>
          <p:nvPr>
            <p:ph type="sldNum" sz="quarter" idx="10"/>
          </p:nvPr>
        </p:nvSpPr>
        <p:spPr/>
        <p:txBody>
          <a:bodyPr/>
          <a:lstStyle/>
          <a:p>
            <a:fld id="{CE63660E-170C-48D3-B6AA-2A5CDD6B6292}" type="slidenum">
              <a:rPr lang="en-US" smtClean="0"/>
              <a:t>7</a:t>
            </a:fld>
            <a:endParaRPr lang="en-US"/>
          </a:p>
        </p:txBody>
      </p:sp>
    </p:spTree>
    <p:extLst>
      <p:ext uri="{BB962C8B-B14F-4D97-AF65-F5344CB8AC3E}">
        <p14:creationId xmlns:p14="http://schemas.microsoft.com/office/powerpoint/2010/main" val="200747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E63660E-170C-48D3-B6AA-2A5CDD6B6292}" type="slidenum">
              <a:rPr lang="en-US" smtClean="0"/>
              <a:t>8</a:t>
            </a:fld>
            <a:endParaRPr lang="en-US"/>
          </a:p>
        </p:txBody>
      </p:sp>
    </p:spTree>
    <p:extLst>
      <p:ext uri="{BB962C8B-B14F-4D97-AF65-F5344CB8AC3E}">
        <p14:creationId xmlns:p14="http://schemas.microsoft.com/office/powerpoint/2010/main" val="1117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Old vs. New Layouts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Contents and Catalog</a:t>
            </a:r>
            <a:r>
              <a:rPr lang="en-US" sz="1200" kern="1200" baseline="0" dirty="0" smtClean="0">
                <a:solidFill>
                  <a:schemeClr val="tx1"/>
                </a:solidFill>
                <a:effectLst/>
                <a:latin typeface="+mn-lt"/>
                <a:ea typeface="+mn-ea"/>
                <a:cs typeface="+mn-cs"/>
              </a:rPr>
              <a:t> Pane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Multiple Maps and Layouts within a single Project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Tasks appear in Catalog as they are created</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“Create a project folder and file geodatabase just to use it”</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solved</a:t>
            </a:r>
            <a:r>
              <a:rPr lang="en-US"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View-based Tabs and Toolbars</a:t>
            </a:r>
          </a:p>
          <a:p>
            <a:endParaRPr lang="en-US" sz="1200" kern="1200" dirty="0" smtClean="0">
              <a:solidFill>
                <a:schemeClr val="tx1"/>
              </a:solidFill>
              <a:effectLst/>
              <a:latin typeface="+mn-lt"/>
              <a:ea typeface="+mn-ea"/>
              <a:cs typeface="+mn-cs"/>
            </a:endParaRPr>
          </a:p>
          <a:p>
            <a:r>
              <a:rPr lang="en-US" dirty="0" smtClean="0"/>
              <a:t>One of the biggest</a:t>
            </a:r>
            <a:r>
              <a:rPr lang="en-US" baseline="0" dirty="0" smtClean="0"/>
              <a:t> challenges is transitioning to view-based tabs. ESRI often describes this as an issue of finding familiar commands and following familiar workflows. In Pro, as you switch between the Edit, View, Layout, Design tabs- the toolbars change. This can make your work smoother, but for many getting familiar with the on-the-fly toolbar change can be a headache.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Cartography in</a:t>
            </a:r>
            <a:r>
              <a:rPr lang="en-US" baseline="0" dirty="0" smtClean="0"/>
              <a:t> Pro is infinitely better than ArcMap. But, with so many options available to fine tune your map the learning curve is very high. It can take a long time to learn to browse through different options, utilize the hamburgers, and manage things like the legend and label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65000"/>
                  </a:schemeClr>
                </a:solidFill>
                <a:latin typeface="Helvetica" panose="020B0604020202020204" pitchFamily="34" charset="0"/>
                <a:cs typeface="Helvetica" panose="020B0604020202020204" pitchFamily="34" charset="0"/>
              </a:rPr>
              <a:t>Accessing the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ArcGIS Pro, the Portal really is the medium between a project’s content  and ArcGIS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ArcMap, ArcGIS Online content has been accessible through an outdated popup widget. In Pro, the portal appears and functions as a secondary catalog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sz="1200" b="1" dirty="0" err="1" smtClean="0">
                <a:solidFill>
                  <a:schemeClr val="bg1">
                    <a:lumMod val="65000"/>
                  </a:schemeClr>
                </a:solidFill>
                <a:latin typeface="Helvetica" panose="020B0604020202020204" pitchFamily="34" charset="0"/>
                <a:cs typeface="Helvetica" panose="020B0604020202020204" pitchFamily="34" charset="0"/>
              </a:rPr>
              <a:t>ArcCatalog</a:t>
            </a:r>
            <a:r>
              <a:rPr lang="en-US" sz="1200" b="1" dirty="0" smtClean="0">
                <a:solidFill>
                  <a:schemeClr val="bg1">
                    <a:lumMod val="65000"/>
                  </a:schemeClr>
                </a:solidFill>
                <a:latin typeface="Helvetica" panose="020B0604020202020204" pitchFamily="34" charset="0"/>
                <a:cs typeface="Helvetica" panose="020B0604020202020204" pitchFamily="34" charset="0"/>
              </a:rPr>
              <a:t> is Still a Mainstay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Catalog functionality </a:t>
            </a:r>
            <a:r>
              <a:rPr lang="en-US" sz="1200" kern="1200" baseline="0" dirty="0" smtClean="0">
                <a:solidFill>
                  <a:schemeClr val="tx1"/>
                </a:solidFill>
                <a:effectLst/>
                <a:latin typeface="+mn-lt"/>
                <a:ea typeface="+mn-ea"/>
                <a:cs typeface="+mn-cs"/>
              </a:rPr>
              <a:t>isn’t fully supported in Pro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Ability to manage</a:t>
            </a:r>
            <a:r>
              <a:rPr lang="en-US" sz="1200" kern="1200" baseline="0" dirty="0" smtClean="0">
                <a:solidFill>
                  <a:schemeClr val="tx1"/>
                </a:solidFill>
                <a:effectLst/>
                <a:latin typeface="+mn-lt"/>
                <a:ea typeface="+mn-ea"/>
                <a:cs typeface="+mn-cs"/>
              </a:rPr>
              <a:t> your server and individual file metadata is far simpler in Catalog; it is the single action that requires use of our desktop software.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Sharing Maps and Data</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Sharing maps and data</a:t>
            </a:r>
            <a:r>
              <a:rPr lang="en-US" baseline="0" dirty="0" smtClean="0"/>
              <a:t> is very complicated due to restrictions with backwards compatibility. There are work-</a:t>
            </a:r>
            <a:r>
              <a:rPr lang="en-US" baseline="0" dirty="0" err="1" smtClean="0"/>
              <a:t>arounds</a:t>
            </a:r>
            <a:r>
              <a:rPr lang="en-US" baseline="0" dirty="0" smtClean="0"/>
              <a:t>, but they take getting used to.</a:t>
            </a:r>
            <a:endParaRPr lang="en-US" dirty="0" smtClean="0"/>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83C6"/>
                </a:solidFill>
                <a:latin typeface="Helvetica" panose="020B0604020202020204" pitchFamily="34" charset="0"/>
                <a:cs typeface="Helvetica" panose="020B0604020202020204" pitchFamily="34" charset="0"/>
              </a:rPr>
              <a:t>Educate Your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ArcMap Retirement 2025 and counting…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Bugs, Inconveniences, and Missing Capabilities - Y</a:t>
            </a:r>
            <a:r>
              <a:rPr lang="en-US" sz="1200" b="0" kern="1200" dirty="0" smtClean="0">
                <a:solidFill>
                  <a:schemeClr val="tx1"/>
                </a:solidFill>
                <a:effectLst/>
                <a:latin typeface="+mn-lt"/>
                <a:ea typeface="+mn-ea"/>
                <a:cs typeface="+mn-cs"/>
              </a:rPr>
              <a:t>ou’ll often find that that ESRI support defaults to “look forward to that capability in Pro 2.X.” Great, but that doesn’t help me now</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Encourage education of your personnel, whether at UC sessions or through ESRI’s online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GIS Managers, I would recommend leading this process. If you think transitioning workflows to Pro will be hard, think how much harder it will be if each of your technicians has their own approach to using Pro. Educating your staff will help ensure you maintain communication about workflows.</a:t>
            </a:r>
            <a:endParaRPr lang="en-US" dirty="0" smtClean="0"/>
          </a:p>
        </p:txBody>
      </p:sp>
      <p:sp>
        <p:nvSpPr>
          <p:cNvPr id="4" name="Slide Number Placeholder 3"/>
          <p:cNvSpPr>
            <a:spLocks noGrp="1"/>
          </p:cNvSpPr>
          <p:nvPr>
            <p:ph type="sldNum" sz="quarter" idx="10"/>
          </p:nvPr>
        </p:nvSpPr>
        <p:spPr/>
        <p:txBody>
          <a:bodyPr/>
          <a:lstStyle/>
          <a:p>
            <a:fld id="{CE63660E-170C-48D3-B6AA-2A5CDD6B6292}" type="slidenum">
              <a:rPr lang="en-US" smtClean="0"/>
              <a:t>9</a:t>
            </a:fld>
            <a:endParaRPr lang="en-US"/>
          </a:p>
        </p:txBody>
      </p:sp>
    </p:spTree>
    <p:extLst>
      <p:ext uri="{BB962C8B-B14F-4D97-AF65-F5344CB8AC3E}">
        <p14:creationId xmlns:p14="http://schemas.microsoft.com/office/powerpoint/2010/main" val="395418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6FD609-8E67-4B71-9094-868836907111}"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3155C-508D-4E8D-BF8F-62F540B5AB69}"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C5718-AC14-45B5-9E02-D8D92AB4BA5A}"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24FA3-519E-4805-89B9-1C8E402899FD}"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A8F0B-3BEC-4331-B91A-8B1623575751}"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60E0D8-4499-484B-8C06-DCDD8ED0876F}"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smtClean="0"/>
              <a:t>SELC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DAD999-3ADF-4C01-8E36-F53592448D5F}" type="datetime1">
              <a:rPr lang="en-US" smtClean="0"/>
              <a:t>1/16/2019</a:t>
            </a:fld>
            <a:endParaRPr lang="en-US" dirty="0"/>
          </a:p>
        </p:txBody>
      </p:sp>
      <p:sp>
        <p:nvSpPr>
          <p:cNvPr id="8" name="Footer Placeholder 7"/>
          <p:cNvSpPr>
            <a:spLocks noGrp="1"/>
          </p:cNvSpPr>
          <p:nvPr>
            <p:ph type="ftr" sz="quarter" idx="11"/>
          </p:nvPr>
        </p:nvSpPr>
        <p:spPr/>
        <p:txBody>
          <a:bodyPr/>
          <a:lstStyle/>
          <a:p>
            <a:r>
              <a:rPr lang="en-US" smtClean="0"/>
              <a:t>SELC</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34F8D0-AF74-405B-8769-322193BA57D9}" type="datetime1">
              <a:rPr lang="en-US" smtClean="0"/>
              <a:t>1/16/2019</a:t>
            </a:fld>
            <a:endParaRPr lang="en-US" dirty="0"/>
          </a:p>
        </p:txBody>
      </p:sp>
      <p:sp>
        <p:nvSpPr>
          <p:cNvPr id="4" name="Footer Placeholder 3"/>
          <p:cNvSpPr>
            <a:spLocks noGrp="1"/>
          </p:cNvSpPr>
          <p:nvPr>
            <p:ph type="ftr" sz="quarter" idx="11"/>
          </p:nvPr>
        </p:nvSpPr>
        <p:spPr/>
        <p:txBody>
          <a:bodyPr/>
          <a:lstStyle/>
          <a:p>
            <a:r>
              <a:rPr lang="en-US" smtClean="0"/>
              <a:t>SELC</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547A4F-9667-4388-80AF-A0C05CC783E1}" type="datetime1">
              <a:rPr lang="en-US" smtClean="0"/>
              <a:t>1/16/2019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SELC</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281DD3-8BC5-4DB9-A7DA-7EF7CEB8ECBE}" type="datetime1">
              <a:rPr lang="en-US" smtClean="0"/>
              <a:t>1/16/2019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SELC</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0BD9A-5513-4B5F-8F2D-E93AC222C257}"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smtClean="0"/>
              <a:t>SELC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C76E16-F023-4B1D-952E-D202C5B8D05B}" type="datetime1">
              <a:rPr lang="en-US" smtClean="0"/>
              <a:t>1/16/2019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SELC</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889461"/>
            <a:ext cx="10058400" cy="3566160"/>
          </a:xfrm>
        </p:spPr>
        <p:txBody>
          <a:bodyPr/>
          <a:lstStyle/>
          <a:p>
            <a:r>
              <a:rPr lang="en-US" dirty="0" smtClean="0"/>
              <a:t>ArcGIS PRO</a:t>
            </a:r>
            <a:endParaRPr lang="en-US" dirty="0"/>
          </a:p>
        </p:txBody>
      </p:sp>
      <p:sp>
        <p:nvSpPr>
          <p:cNvPr id="3" name="Subtitle 2"/>
          <p:cNvSpPr>
            <a:spLocks noGrp="1"/>
          </p:cNvSpPr>
          <p:nvPr>
            <p:ph type="subTitle" idx="1"/>
          </p:nvPr>
        </p:nvSpPr>
        <p:spPr/>
        <p:txBody>
          <a:bodyPr/>
          <a:lstStyle/>
          <a:p>
            <a:r>
              <a:rPr lang="en-US" dirty="0" smtClean="0"/>
              <a:t>MIGRATION</a:t>
            </a:r>
            <a:r>
              <a:rPr lang="en-US" dirty="0"/>
              <a:t>, SUCCESSES, AND LESSONS </a:t>
            </a:r>
            <a:r>
              <a:rPr lang="en-US" dirty="0" smtClean="0"/>
              <a:t>LEARNED</a:t>
            </a:r>
            <a:endParaRPr lang="en-US" dirty="0"/>
          </a:p>
        </p:txBody>
      </p:sp>
    </p:spTree>
    <p:extLst>
      <p:ext uri="{BB962C8B-B14F-4D97-AF65-F5344CB8AC3E}">
        <p14:creationId xmlns:p14="http://schemas.microsoft.com/office/powerpoint/2010/main" val="4260088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9834" y="3033115"/>
            <a:ext cx="4252166" cy="2970078"/>
          </a:xfrm>
          <a:prstGeom prst="rect">
            <a:avLst/>
          </a:prstGeom>
        </p:spPr>
      </p:pic>
      <p:sp>
        <p:nvSpPr>
          <p:cNvPr id="8" name="Content Placeholder 7"/>
          <p:cNvSpPr>
            <a:spLocks noGrp="1"/>
          </p:cNvSpPr>
          <p:nvPr>
            <p:ph sz="half" idx="1"/>
          </p:nvPr>
        </p:nvSpPr>
        <p:spPr>
          <a:xfrm>
            <a:off x="112123" y="1845734"/>
            <a:ext cx="3457428" cy="4023359"/>
          </a:xfrm>
        </p:spPr>
        <p:txBody>
          <a:bodyPr>
            <a:normAutofit lnSpcReduction="10000"/>
          </a:bodyPr>
          <a:lstStyle/>
          <a:p>
            <a:pPr algn="r"/>
            <a:r>
              <a:rPr lang="en-US" sz="4800" smtClean="0">
                <a:latin typeface="Helvetica" panose="020B0604020202020204" pitchFamily="34" charset="0"/>
                <a:cs typeface="Helvetica" panose="020B0604020202020204" pitchFamily="34" charset="0"/>
              </a:rPr>
              <a:t>ArcMap to ArcGIS Pro:</a:t>
            </a:r>
          </a:p>
          <a:p>
            <a:pPr algn="r"/>
            <a:r>
              <a:rPr lang="en-US" sz="4800" smtClean="0">
                <a:latin typeface="Helvetica" panose="020B0604020202020204" pitchFamily="34" charset="0"/>
                <a:cs typeface="Helvetica" panose="020B0604020202020204" pitchFamily="34" charset="0"/>
              </a:rPr>
              <a:t>Top 7 Thing </a:t>
            </a:r>
            <a:br>
              <a:rPr lang="en-US" sz="4800" smtClean="0">
                <a:latin typeface="Helvetica" panose="020B0604020202020204" pitchFamily="34" charset="0"/>
                <a:cs typeface="Helvetica" panose="020B0604020202020204" pitchFamily="34" charset="0"/>
              </a:rPr>
            </a:br>
            <a:r>
              <a:rPr lang="en-US" sz="4800" smtClean="0">
                <a:latin typeface="Helvetica" panose="020B0604020202020204" pitchFamily="34" charset="0"/>
                <a:cs typeface="Helvetica" panose="020B0604020202020204" pitchFamily="34" charset="0"/>
              </a:rPr>
              <a:t>to know</a:t>
            </a:r>
            <a:endParaRPr lang="en-US" sz="4800" dirty="0">
              <a:latin typeface="Helvetica" panose="020B0604020202020204" pitchFamily="34" charset="0"/>
              <a:cs typeface="Helvetica" panose="020B0604020202020204" pitchFamily="34" charset="0"/>
            </a:endParaRPr>
          </a:p>
        </p:txBody>
      </p:sp>
      <p:sp>
        <p:nvSpPr>
          <p:cNvPr id="9" name="Content Placeholder 8"/>
          <p:cNvSpPr>
            <a:spLocks noGrp="1"/>
          </p:cNvSpPr>
          <p:nvPr>
            <p:ph sz="half" idx="2"/>
          </p:nvPr>
        </p:nvSpPr>
        <p:spPr>
          <a:xfrm>
            <a:off x="3686185" y="1845734"/>
            <a:ext cx="4137015" cy="4023360"/>
          </a:xfrm>
        </p:spPr>
        <p:txBody>
          <a:bodyPr>
            <a:normAutofit lnSpcReduction="10000"/>
          </a:bodyPr>
          <a:lstStyle/>
          <a:p>
            <a:pPr marL="0" indent="0">
              <a:buNone/>
            </a:pPr>
            <a:r>
              <a:rPr lang="en-US" sz="2800" b="1" dirty="0" smtClean="0">
                <a:solidFill>
                  <a:srgbClr val="2683C6"/>
                </a:solidFill>
                <a:latin typeface="Helvetica" panose="020B0604020202020204" pitchFamily="34" charset="0"/>
                <a:cs typeface="Helvetica" panose="020B0604020202020204" pitchFamily="34" charset="0"/>
              </a:rPr>
              <a:t>Old vs. New Layouts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View-based Tabs and Toolbars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Accessing the Portal</a:t>
            </a:r>
          </a:p>
          <a:p>
            <a:pPr marL="0" indent="0">
              <a:buNone/>
            </a:pPr>
            <a:r>
              <a:rPr lang="en-US" sz="2800" b="1" dirty="0" err="1" smtClean="0">
                <a:solidFill>
                  <a:srgbClr val="2683C6"/>
                </a:solidFill>
                <a:latin typeface="Helvetica" panose="020B0604020202020204" pitchFamily="34" charset="0"/>
                <a:cs typeface="Helvetica" panose="020B0604020202020204" pitchFamily="34" charset="0"/>
              </a:rPr>
              <a:t>ArcCatalog</a:t>
            </a:r>
            <a:r>
              <a:rPr lang="en-US" sz="2800" b="1" dirty="0" smtClean="0">
                <a:solidFill>
                  <a:srgbClr val="2683C6"/>
                </a:solidFill>
                <a:latin typeface="Helvetica" panose="020B0604020202020204" pitchFamily="34" charset="0"/>
                <a:cs typeface="Helvetica" panose="020B0604020202020204" pitchFamily="34" charset="0"/>
              </a:rPr>
              <a:t> is Still a Mainstay</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Sharing Maps and Data</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Educate Your Personnel</a:t>
            </a: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a:solidFill>
                <a:schemeClr val="bg1">
                  <a:lumMod val="75000"/>
                </a:schemeClr>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28A73E73-E3D3-4BD8-9F43-2F17199DECA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10</a:t>
            </a:fld>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9834" y="64727"/>
            <a:ext cx="4252166" cy="2968388"/>
          </a:xfrm>
          <a:prstGeom prst="rect">
            <a:avLst/>
          </a:prstGeom>
        </p:spPr>
      </p:pic>
    </p:spTree>
    <p:extLst>
      <p:ext uri="{BB962C8B-B14F-4D97-AF65-F5344CB8AC3E}">
        <p14:creationId xmlns:p14="http://schemas.microsoft.com/office/powerpoint/2010/main" val="67929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community.esri.com/servlet/JiveServlet/showImage/105-68568-432247/pastedImage_2.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9834" y="3033115"/>
            <a:ext cx="4252166" cy="2970078"/>
          </a:xfrm>
          <a:prstGeom prst="rect">
            <a:avLst/>
          </a:prstGeom>
          <a:noFill/>
          <a:ln>
            <a:noFill/>
          </a:ln>
        </p:spPr>
      </p:pic>
      <p:sp>
        <p:nvSpPr>
          <p:cNvPr id="8" name="Content Placeholder 7"/>
          <p:cNvSpPr>
            <a:spLocks noGrp="1"/>
          </p:cNvSpPr>
          <p:nvPr>
            <p:ph sz="half" idx="1"/>
          </p:nvPr>
        </p:nvSpPr>
        <p:spPr>
          <a:xfrm>
            <a:off x="112123" y="1845734"/>
            <a:ext cx="3457428" cy="4023359"/>
          </a:xfrm>
        </p:spPr>
        <p:txBody>
          <a:bodyPr>
            <a:normAutofit lnSpcReduction="10000"/>
          </a:bodyPr>
          <a:lstStyle/>
          <a:p>
            <a:pPr algn="r"/>
            <a:r>
              <a:rPr lang="en-US" sz="4800" smtClean="0">
                <a:latin typeface="Helvetica" panose="020B0604020202020204" pitchFamily="34" charset="0"/>
                <a:cs typeface="Helvetica" panose="020B0604020202020204" pitchFamily="34" charset="0"/>
              </a:rPr>
              <a:t>ArcMap to ArcGIS Pro:</a:t>
            </a:r>
          </a:p>
          <a:p>
            <a:pPr algn="r"/>
            <a:r>
              <a:rPr lang="en-US" sz="4800" smtClean="0">
                <a:latin typeface="Helvetica" panose="020B0604020202020204" pitchFamily="34" charset="0"/>
                <a:cs typeface="Helvetica" panose="020B0604020202020204" pitchFamily="34" charset="0"/>
              </a:rPr>
              <a:t>Top 7 Thing </a:t>
            </a:r>
            <a:br>
              <a:rPr lang="en-US" sz="4800" smtClean="0">
                <a:latin typeface="Helvetica" panose="020B0604020202020204" pitchFamily="34" charset="0"/>
                <a:cs typeface="Helvetica" panose="020B0604020202020204" pitchFamily="34" charset="0"/>
              </a:rPr>
            </a:br>
            <a:r>
              <a:rPr lang="en-US" sz="4800" smtClean="0">
                <a:latin typeface="Helvetica" panose="020B0604020202020204" pitchFamily="34" charset="0"/>
                <a:cs typeface="Helvetica" panose="020B0604020202020204" pitchFamily="34" charset="0"/>
              </a:rPr>
              <a:t>to know</a:t>
            </a:r>
            <a:endParaRPr lang="en-US" sz="4800" dirty="0">
              <a:latin typeface="Helvetica" panose="020B0604020202020204" pitchFamily="34" charset="0"/>
              <a:cs typeface="Helvetica" panose="020B0604020202020204" pitchFamily="34" charset="0"/>
            </a:endParaRPr>
          </a:p>
        </p:txBody>
      </p:sp>
      <p:sp>
        <p:nvSpPr>
          <p:cNvPr id="9" name="Content Placeholder 8"/>
          <p:cNvSpPr>
            <a:spLocks noGrp="1"/>
          </p:cNvSpPr>
          <p:nvPr>
            <p:ph sz="half" idx="2"/>
          </p:nvPr>
        </p:nvSpPr>
        <p:spPr>
          <a:xfrm>
            <a:off x="3686185" y="1845734"/>
            <a:ext cx="4137015" cy="4023360"/>
          </a:xfrm>
        </p:spPr>
        <p:txBody>
          <a:bodyPr>
            <a:normAutofit lnSpcReduction="10000"/>
          </a:bodyPr>
          <a:lstStyle/>
          <a:p>
            <a:pPr marL="0" indent="0">
              <a:buNone/>
            </a:pPr>
            <a:r>
              <a:rPr lang="en-US" sz="2800" b="1" dirty="0" smtClean="0">
                <a:solidFill>
                  <a:srgbClr val="2683C6"/>
                </a:solidFill>
                <a:latin typeface="Helvetica" panose="020B0604020202020204" pitchFamily="34" charset="0"/>
                <a:cs typeface="Helvetica" panose="020B0604020202020204" pitchFamily="34" charset="0"/>
              </a:rPr>
              <a:t>Old vs. New Layouts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View-based Tabs and Toolbars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Accessing the Portal</a:t>
            </a:r>
          </a:p>
          <a:p>
            <a:pPr marL="0" indent="0">
              <a:buNone/>
            </a:pPr>
            <a:r>
              <a:rPr lang="en-US" sz="2800" b="1" dirty="0" err="1" smtClean="0">
                <a:solidFill>
                  <a:srgbClr val="2683C6"/>
                </a:solidFill>
                <a:latin typeface="Helvetica" panose="020B0604020202020204" pitchFamily="34" charset="0"/>
                <a:cs typeface="Helvetica" panose="020B0604020202020204" pitchFamily="34" charset="0"/>
              </a:rPr>
              <a:t>ArcCatalog</a:t>
            </a:r>
            <a:r>
              <a:rPr lang="en-US" sz="2800" b="1" dirty="0" smtClean="0">
                <a:solidFill>
                  <a:srgbClr val="2683C6"/>
                </a:solidFill>
                <a:latin typeface="Helvetica" panose="020B0604020202020204" pitchFamily="34" charset="0"/>
                <a:cs typeface="Helvetica" panose="020B0604020202020204" pitchFamily="34" charset="0"/>
              </a:rPr>
              <a:t> is Still a Mainstay</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Sharing Maps and Data</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Educate Your Personnel</a:t>
            </a: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a:solidFill>
                <a:schemeClr val="bg1">
                  <a:lumMod val="75000"/>
                </a:schemeClr>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28A73E73-E3D3-4BD8-9F43-2F17199DECA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11</a:t>
            </a:fld>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9834" y="64727"/>
            <a:ext cx="4252166" cy="2968388"/>
          </a:xfrm>
          <a:prstGeom prst="rect">
            <a:avLst/>
          </a:prstGeom>
        </p:spPr>
      </p:pic>
    </p:spTree>
    <p:extLst>
      <p:ext uri="{BB962C8B-B14F-4D97-AF65-F5344CB8AC3E}">
        <p14:creationId xmlns:p14="http://schemas.microsoft.com/office/powerpoint/2010/main" val="311992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59"/>
            <a:ext cx="4010526" cy="2286000"/>
          </a:xfrm>
        </p:spPr>
        <p:txBody>
          <a:bodyPr>
            <a:normAutofit/>
          </a:bodyPr>
          <a:lstStyle/>
          <a:p>
            <a:r>
              <a:rPr lang="en-US" sz="3200" dirty="0" smtClean="0">
                <a:latin typeface="Helvetica" panose="020B0604020202020204" pitchFamily="34" charset="0"/>
                <a:cs typeface="Helvetica" panose="020B0604020202020204" pitchFamily="34" charset="0"/>
              </a:rPr>
              <a:t>Thanks for listening!</a:t>
            </a:r>
            <a:endParaRPr lang="en-US" sz="3200" dirty="0">
              <a:latin typeface="Helvetica" panose="020B0604020202020204" pitchFamily="34" charset="0"/>
              <a:cs typeface="Helvetica" panose="020B0604020202020204" pitchFamily="34" charset="0"/>
            </a:endParaRPr>
          </a:p>
        </p:txBody>
      </p:sp>
      <p:sp>
        <p:nvSpPr>
          <p:cNvPr id="7" name="Text Placeholder 6"/>
          <p:cNvSpPr>
            <a:spLocks noGrp="1"/>
          </p:cNvSpPr>
          <p:nvPr>
            <p:ph type="body" sz="half" idx="2"/>
          </p:nvPr>
        </p:nvSpPr>
        <p:spPr/>
        <p:txBody>
          <a:bodyPr>
            <a:normAutofit/>
          </a:bodyPr>
          <a:lstStyle/>
          <a:p>
            <a:endParaRPr lang="en-US" sz="2400" dirty="0">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67E475-B883-4D06-9974-7BDAC340A7C8}"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1/16/2019</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344068"/>
                </a:solidFill>
                <a:effectLst/>
                <a:uLnTx/>
                <a:uFillTx/>
                <a:latin typeface="Calibri" panose="020F0502020204030204"/>
                <a:ea typeface="+mn-ea"/>
                <a:cs typeface="+mn-cs"/>
              </a:rPr>
              <a:t>SELC</a:t>
            </a:r>
            <a:endParaRPr kumimoji="0" lang="en-US" sz="900" b="0" i="0" u="none" strike="noStrike" kern="1200" cap="all" spc="0" normalizeH="0" baseline="0" noProof="0" dirty="0">
              <a:ln>
                <a:noFill/>
              </a:ln>
              <a:solidFill>
                <a:srgbClr val="344068"/>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344068"/>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344068"/>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lstStyle/>
          <a:p>
            <a:r>
              <a:rPr lang="en-US" dirty="0" smtClean="0"/>
              <a:t>Questions?</a:t>
            </a:r>
          </a:p>
        </p:txBody>
      </p:sp>
    </p:spTree>
    <p:extLst>
      <p:ext uri="{BB962C8B-B14F-4D97-AF65-F5344CB8AC3E}">
        <p14:creationId xmlns:p14="http://schemas.microsoft.com/office/powerpoint/2010/main" val="339403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59"/>
            <a:ext cx="4010526" cy="699869"/>
          </a:xfrm>
        </p:spPr>
        <p:txBody>
          <a:bodyPr anchor="t">
            <a:normAutofit/>
          </a:bodyPr>
          <a:lstStyle/>
          <a:p>
            <a:r>
              <a:rPr lang="en-US" sz="3200" dirty="0" smtClean="0">
                <a:latin typeface="Helvetica" panose="020B0604020202020204" pitchFamily="34" charset="0"/>
                <a:cs typeface="Helvetica" panose="020B0604020202020204" pitchFamily="34" charset="0"/>
              </a:rPr>
              <a:t>Introduction</a:t>
            </a:r>
            <a:endParaRPr lang="en-US" sz="3200" dirty="0">
              <a:latin typeface="Helvetica" panose="020B0604020202020204" pitchFamily="34" charset="0"/>
              <a:cs typeface="Helvetica" panose="020B0604020202020204" pitchFamily="34" charset="0"/>
            </a:endParaRPr>
          </a:p>
        </p:txBody>
      </p:sp>
      <p:sp>
        <p:nvSpPr>
          <p:cNvPr id="7" name="Text Placeholder 6"/>
          <p:cNvSpPr>
            <a:spLocks noGrp="1"/>
          </p:cNvSpPr>
          <p:nvPr>
            <p:ph type="body" sz="half" idx="2"/>
          </p:nvPr>
        </p:nvSpPr>
        <p:spPr>
          <a:xfrm>
            <a:off x="239151" y="1294228"/>
            <a:ext cx="3629464" cy="5010976"/>
          </a:xfrm>
        </p:spPr>
        <p:txBody>
          <a:bodyPr>
            <a:normAutofit fontScale="92500" lnSpcReduction="10000"/>
          </a:bodyPr>
          <a:lstStyle/>
          <a:p>
            <a:r>
              <a:rPr lang="en-US" sz="2400" dirty="0" smtClean="0">
                <a:latin typeface="Helvetica" panose="020B0604020202020204" pitchFamily="34" charset="0"/>
                <a:cs typeface="Helvetica" panose="020B0604020202020204" pitchFamily="34" charset="0"/>
              </a:rPr>
              <a:t>Current</a:t>
            </a:r>
          </a:p>
          <a:p>
            <a:pPr marL="342900"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Geospatial Information Database Administrator/ Environmental Planner with San Elijo Lagoon Conservancy</a:t>
            </a:r>
          </a:p>
          <a:p>
            <a:r>
              <a:rPr lang="en-US" sz="2400" dirty="0" smtClean="0">
                <a:latin typeface="Helvetica" panose="020B0604020202020204" pitchFamily="34" charset="0"/>
                <a:cs typeface="Helvetica" panose="020B0604020202020204" pitchFamily="34" charset="0"/>
              </a:rPr>
              <a:t>Background</a:t>
            </a:r>
            <a:endParaRPr lang="en-US" sz="24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Lecturer and Researcher at the University of Florida, College of Design Construction and Planning</a:t>
            </a:r>
          </a:p>
          <a:p>
            <a:pPr marL="342900"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Have been using</a:t>
            </a:r>
            <a:br>
              <a:rPr lang="en-US" sz="2400" dirty="0" smtClean="0">
                <a:latin typeface="Helvetica" panose="020B0604020202020204" pitchFamily="34" charset="0"/>
                <a:cs typeface="Helvetica" panose="020B0604020202020204" pitchFamily="34" charset="0"/>
              </a:rPr>
            </a:br>
            <a:r>
              <a:rPr lang="en-US" sz="2400" dirty="0" smtClean="0">
                <a:latin typeface="Helvetica" panose="020B0604020202020204" pitchFamily="34" charset="0"/>
                <a:cs typeface="Helvetica" panose="020B0604020202020204" pitchFamily="34" charset="0"/>
              </a:rPr>
              <a:t>ArcGIS Pro since 2014</a:t>
            </a:r>
            <a:endParaRPr lang="en-US" sz="2400" dirty="0">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67E475-B883-4D06-9974-7BDAC340A7C8}"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1/16/2019</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smtClean="0">
                <a:ln>
                  <a:noFill/>
                </a:ln>
                <a:solidFill>
                  <a:srgbClr val="344068"/>
                </a:solidFill>
                <a:effectLst/>
                <a:uLnTx/>
                <a:uFillTx/>
                <a:latin typeface="Calibri" panose="020F0502020204030204"/>
                <a:ea typeface="+mn-ea"/>
                <a:cs typeface="+mn-cs"/>
              </a:rPr>
              <a:t>SELC</a:t>
            </a:r>
            <a:endParaRPr kumimoji="0" lang="en-US" sz="900" b="0" i="0" u="none" strike="noStrike" kern="1200" cap="all" spc="0" normalizeH="0" baseline="0" noProof="0" dirty="0">
              <a:ln>
                <a:noFill/>
              </a:ln>
              <a:solidFill>
                <a:srgbClr val="344068"/>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344068"/>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344068"/>
              </a:solidFill>
              <a:effectLst/>
              <a:uLnTx/>
              <a:uFillTx/>
              <a:latin typeface="Calibri" panose="020F0502020204030204"/>
              <a:ea typeface="+mn-ea"/>
              <a:cs typeface="+mn-cs"/>
            </a:endParaRPr>
          </a:p>
        </p:txBody>
      </p:sp>
      <p:pic>
        <p:nvPicPr>
          <p:cNvPr id="8" name="Content Placeholder 7"/>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107767" y="0"/>
            <a:ext cx="8084234" cy="5037080"/>
          </a:xfrm>
        </p:spPr>
      </p:pic>
    </p:spTree>
    <p:extLst>
      <p:ext uri="{BB962C8B-B14F-4D97-AF65-F5344CB8AC3E}">
        <p14:creationId xmlns:p14="http://schemas.microsoft.com/office/powerpoint/2010/main" val="146993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697576" y="1845734"/>
            <a:ext cx="5401994" cy="4023360"/>
          </a:xfrm>
        </p:spPr>
        <p:txBody>
          <a:bodyPr>
            <a:normAutofit/>
          </a:bodyPr>
          <a:lstStyle/>
          <a:p>
            <a:pPr marL="0" indent="0">
              <a:buNone/>
            </a:pPr>
            <a:r>
              <a:rPr lang="en-US" sz="2800" b="1" dirty="0" smtClean="0">
                <a:solidFill>
                  <a:schemeClr val="bg1">
                    <a:lumMod val="65000"/>
                  </a:schemeClr>
                </a:solidFill>
                <a:latin typeface="Helvetica" panose="020B0604020202020204" pitchFamily="34" charset="0"/>
                <a:cs typeface="Helvetica" panose="020B0604020202020204" pitchFamily="34" charset="0"/>
              </a:rPr>
              <a:t>Not how to make maps in Pro</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Why we made the transition</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QAQC Process </a:t>
            </a:r>
            <a:r>
              <a:rPr lang="en-US" sz="2800" b="1" dirty="0">
                <a:solidFill>
                  <a:srgbClr val="2683C6"/>
                </a:solidFill>
                <a:latin typeface="Helvetica" panose="020B0604020202020204" pitchFamily="34" charset="0"/>
                <a:cs typeface="Helvetica" panose="020B0604020202020204" pitchFamily="34" charset="0"/>
              </a:rPr>
              <a:t>u</a:t>
            </a:r>
            <a:r>
              <a:rPr lang="en-US" sz="2800" b="1" dirty="0" smtClean="0">
                <a:solidFill>
                  <a:srgbClr val="2683C6"/>
                </a:solidFill>
                <a:latin typeface="Helvetica" panose="020B0604020202020204" pitchFamily="34" charset="0"/>
                <a:cs typeface="Helvetica" panose="020B0604020202020204" pitchFamily="34" charset="0"/>
              </a:rPr>
              <a:t>sed to migrate</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Successes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Lessons Learned (Top 7)</a:t>
            </a: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a:solidFill>
                <a:schemeClr val="bg1">
                  <a:lumMod val="75000"/>
                </a:schemeClr>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28A73E73-E3D3-4BD8-9F43-2F17199DECA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3</a:t>
            </a:fld>
            <a:endParaRPr lang="en-US" dirty="0"/>
          </a:p>
        </p:txBody>
      </p:sp>
      <p:sp>
        <p:nvSpPr>
          <p:cNvPr id="7" name="Content Placeholder 7"/>
          <p:cNvSpPr txBox="1">
            <a:spLocks/>
          </p:cNvSpPr>
          <p:nvPr/>
        </p:nvSpPr>
        <p:spPr>
          <a:xfrm>
            <a:off x="112123" y="1845734"/>
            <a:ext cx="3457428" cy="402335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endParaRPr lang="en-US" sz="4800" dirty="0" smtClean="0">
              <a:latin typeface="Helvetica" panose="020B0604020202020204" pitchFamily="34" charset="0"/>
              <a:cs typeface="Helvetica" panose="020B0604020202020204" pitchFamily="34" charset="0"/>
            </a:endParaRPr>
          </a:p>
          <a:p>
            <a:pPr algn="r"/>
            <a:r>
              <a:rPr lang="en-US" sz="4800" dirty="0" smtClean="0">
                <a:latin typeface="Helvetica" panose="020B0604020202020204" pitchFamily="34" charset="0"/>
                <a:cs typeface="Helvetica" panose="020B0604020202020204" pitchFamily="34" charset="0"/>
              </a:rPr>
              <a:t>Today’s Discussion</a:t>
            </a:r>
            <a:endParaRPr lang="en-US" sz="4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9646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p:cNvSpPr txBox="1">
            <a:spLocks/>
          </p:cNvSpPr>
          <p:nvPr/>
        </p:nvSpPr>
        <p:spPr>
          <a:xfrm>
            <a:off x="239151" y="1294228"/>
            <a:ext cx="3629464" cy="50109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US" sz="2400" dirty="0" smtClean="0">
                <a:latin typeface="Helvetica" panose="020B0604020202020204" pitchFamily="34" charset="0"/>
                <a:cs typeface="Helvetica" panose="020B0604020202020204" pitchFamily="34" charset="0"/>
              </a:rPr>
              <a:t>SELC’s Information </a:t>
            </a:r>
            <a:r>
              <a:rPr lang="en-US" sz="2400" dirty="0">
                <a:latin typeface="Helvetica" panose="020B0604020202020204" pitchFamily="34" charset="0"/>
                <a:cs typeface="Helvetica" panose="020B0604020202020204" pitchFamily="34" charset="0"/>
              </a:rPr>
              <a:t>Systems Overview</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Abysmal database management </a:t>
            </a:r>
            <a:r>
              <a:rPr lang="en-US" sz="2400" dirty="0" smtClean="0">
                <a:latin typeface="Helvetica" panose="020B0604020202020204" pitchFamily="34" charset="0"/>
                <a:cs typeface="Helvetica" panose="020B0604020202020204" pitchFamily="34" charset="0"/>
              </a:rPr>
              <a:t>structure</a:t>
            </a:r>
            <a:endParaRPr lang="en-US" sz="24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0" y="594359"/>
            <a:ext cx="4010526" cy="699869"/>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Why we made the transition</a:t>
            </a:r>
            <a:endParaRPr lang="en-US" sz="3200" dirty="0">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5167E475-B883-4D06-9974-7BDAC340A7C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4</a:t>
            </a:fld>
            <a:endParaRPr lang="en-US" dirty="0"/>
          </a:p>
        </p:txBody>
      </p:sp>
      <p:sp>
        <p:nvSpPr>
          <p:cNvPr id="12" name="Content Placeholder 11"/>
          <p:cNvSpPr>
            <a:spLocks noGrp="1"/>
          </p:cNvSpPr>
          <p:nvPr>
            <p:ph idx="1"/>
          </p:nvPr>
        </p:nvSpPr>
        <p:spPr/>
        <p:txBody>
          <a:bodyPr/>
          <a:lstStyle/>
          <a:p>
            <a:endParaRPr lang="en-US" dirty="0"/>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48411" y="521090"/>
            <a:ext cx="3237640" cy="5707399"/>
          </a:xfrm>
          <a:prstGeom prst="rect">
            <a:avLst/>
          </a:prstGeom>
        </p:spPr>
      </p:pic>
      <p:pic>
        <p:nvPicPr>
          <p:cNvPr id="16" name="Picture 15"/>
          <p:cNvPicPr>
            <a:picLocks noChangeAspect="1"/>
          </p:cNvPicPr>
          <p:nvPr/>
        </p:nvPicPr>
        <p:blipFill>
          <a:blip r:embed="rId4"/>
          <a:stretch>
            <a:fillRect/>
          </a:stretch>
        </p:blipFill>
        <p:spPr>
          <a:xfrm>
            <a:off x="8086051" y="513218"/>
            <a:ext cx="3206789" cy="5715271"/>
          </a:xfrm>
          <a:prstGeom prst="rect">
            <a:avLst/>
          </a:prstGeom>
        </p:spPr>
      </p:pic>
    </p:spTree>
    <p:extLst>
      <p:ext uri="{BB962C8B-B14F-4D97-AF65-F5344CB8AC3E}">
        <p14:creationId xmlns:p14="http://schemas.microsoft.com/office/powerpoint/2010/main" val="374378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p:cNvSpPr txBox="1">
            <a:spLocks/>
          </p:cNvSpPr>
          <p:nvPr/>
        </p:nvSpPr>
        <p:spPr>
          <a:xfrm>
            <a:off x="239151" y="1294228"/>
            <a:ext cx="3629464" cy="50109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US" sz="2400" dirty="0">
                <a:latin typeface="Helvetica" panose="020B0604020202020204" pitchFamily="34" charset="0"/>
                <a:cs typeface="Helvetica" panose="020B0604020202020204" pitchFamily="34" charset="0"/>
              </a:rPr>
              <a:t>SELC’s Information Systems Overview</a:t>
            </a:r>
          </a:p>
          <a:p>
            <a:pPr marL="342900"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Abysmal database management structure</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No </a:t>
            </a:r>
            <a:r>
              <a:rPr lang="en-US" sz="2400" dirty="0" smtClean="0">
                <a:latin typeface="Helvetica" panose="020B0604020202020204" pitchFamily="34" charset="0"/>
                <a:cs typeface="Helvetica" panose="020B0604020202020204" pitchFamily="34" charset="0"/>
              </a:rPr>
              <a:t>cartographic consistency between </a:t>
            </a:r>
            <a:r>
              <a:rPr lang="en-US" sz="2400" dirty="0">
                <a:latin typeface="Helvetica" panose="020B0604020202020204" pitchFamily="34" charset="0"/>
                <a:cs typeface="Helvetica" panose="020B0604020202020204" pitchFamily="34" charset="0"/>
              </a:rPr>
              <a:t>map </a:t>
            </a:r>
            <a:r>
              <a:rPr lang="en-US" sz="2400" dirty="0" smtClean="0">
                <a:latin typeface="Helvetica" panose="020B0604020202020204" pitchFamily="34" charset="0"/>
                <a:cs typeface="Helvetica" panose="020B0604020202020204" pitchFamily="34" charset="0"/>
              </a:rPr>
              <a:t>products</a:t>
            </a:r>
          </a:p>
          <a:p>
            <a:r>
              <a:rPr lang="en-US" sz="2400" dirty="0" smtClean="0">
                <a:latin typeface="Helvetica" panose="020B0604020202020204" pitchFamily="34" charset="0"/>
                <a:cs typeface="Helvetica" panose="020B0604020202020204" pitchFamily="34" charset="0"/>
              </a:rPr>
              <a:t>Opportunity</a:t>
            </a:r>
          </a:p>
          <a:p>
            <a:pPr marL="342900"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ESRI non-profit incentives</a:t>
            </a:r>
          </a:p>
          <a:p>
            <a:pPr marL="342900"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My familiarity with Pro </a:t>
            </a:r>
            <a:endParaRPr lang="en-US" sz="24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0" y="594359"/>
            <a:ext cx="4010526" cy="699869"/>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Why we made the transition</a:t>
            </a:r>
            <a:endParaRPr lang="en-US" sz="3200" dirty="0">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5167E475-B883-4D06-9974-7BDAC340A7C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5</a:t>
            </a:fld>
            <a:endParaRPr lang="en-US" dirty="0"/>
          </a:p>
        </p:txBody>
      </p:sp>
      <p:pic>
        <p:nvPicPr>
          <p:cNvPr id="17" name="Picture 16"/>
          <p:cNvPicPr>
            <a:picLocks noChangeAspect="1"/>
          </p:cNvPicPr>
          <p:nvPr/>
        </p:nvPicPr>
        <p:blipFill>
          <a:blip r:embed="rId3"/>
          <a:stretch>
            <a:fillRect/>
          </a:stretch>
        </p:blipFill>
        <p:spPr>
          <a:xfrm>
            <a:off x="4130415" y="521090"/>
            <a:ext cx="3916305" cy="5249515"/>
          </a:xfrm>
          <a:prstGeom prst="rect">
            <a:avLst/>
          </a:prstGeom>
        </p:spPr>
      </p:pic>
      <p:pic>
        <p:nvPicPr>
          <p:cNvPr id="18" name="Picture 17"/>
          <p:cNvPicPr>
            <a:picLocks noChangeAspect="1"/>
          </p:cNvPicPr>
          <p:nvPr/>
        </p:nvPicPr>
        <p:blipFill>
          <a:blip r:embed="rId4"/>
          <a:stretch>
            <a:fillRect/>
          </a:stretch>
        </p:blipFill>
        <p:spPr>
          <a:xfrm>
            <a:off x="8046720" y="521090"/>
            <a:ext cx="4057241" cy="5258624"/>
          </a:xfrm>
          <a:prstGeom prst="rect">
            <a:avLst/>
          </a:prstGeom>
        </p:spPr>
      </p:pic>
    </p:spTree>
    <p:extLst>
      <p:ext uri="{BB962C8B-B14F-4D97-AF65-F5344CB8AC3E}">
        <p14:creationId xmlns:p14="http://schemas.microsoft.com/office/powerpoint/2010/main" val="119618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67E475-B883-4D06-9974-7BDAC340A7C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6</a:t>
            </a:fld>
            <a:endParaRPr lang="en-US" dirty="0"/>
          </a:p>
        </p:txBody>
      </p:sp>
      <p:sp>
        <p:nvSpPr>
          <p:cNvPr id="10" name="Title 1"/>
          <p:cNvSpPr txBox="1">
            <a:spLocks/>
          </p:cNvSpPr>
          <p:nvPr/>
        </p:nvSpPr>
        <p:spPr>
          <a:xfrm>
            <a:off x="0" y="594359"/>
            <a:ext cx="4010526" cy="699869"/>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QAQC Process used to migrate</a:t>
            </a:r>
          </a:p>
        </p:txBody>
      </p:sp>
      <p:sp>
        <p:nvSpPr>
          <p:cNvPr id="12" name="Text Placeholder 6"/>
          <p:cNvSpPr txBox="1">
            <a:spLocks/>
          </p:cNvSpPr>
          <p:nvPr/>
        </p:nvSpPr>
        <p:spPr>
          <a:xfrm>
            <a:off x="239151" y="1294228"/>
            <a:ext cx="3629464" cy="501097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US" sz="2400" dirty="0">
                <a:latin typeface="Helvetica" panose="020B0604020202020204" pitchFamily="34" charset="0"/>
                <a:cs typeface="Helvetica" panose="020B0604020202020204" pitchFamily="34" charset="0"/>
              </a:rPr>
              <a:t>Timeline</a:t>
            </a:r>
          </a:p>
          <a:p>
            <a:pPr marL="342900" indent="-342900">
              <a:buFont typeface="Arial" panose="020B0604020202020204" pitchFamily="34" charset="0"/>
              <a:buChar char="•"/>
            </a:pPr>
            <a:r>
              <a:rPr lang="en-US" sz="2400" dirty="0"/>
              <a:t>Updated the Server Structure and Reconstructed Data using QAQC Process</a:t>
            </a:r>
          </a:p>
          <a:p>
            <a:pPr marL="342900" indent="-342900">
              <a:buFont typeface="Arial" panose="020B0604020202020204" pitchFamily="34" charset="0"/>
              <a:buChar char="•"/>
            </a:pPr>
            <a:r>
              <a:rPr lang="en-US" sz="2400" dirty="0"/>
              <a:t>Setup a system of tags for quick searches</a:t>
            </a:r>
            <a:br>
              <a:rPr lang="en-US" sz="2400" dirty="0"/>
            </a:br>
            <a:r>
              <a:rPr lang="en-US" sz="2400" dirty="0"/>
              <a:t>(Tag dictionary)</a:t>
            </a:r>
          </a:p>
          <a:p>
            <a:pPr marL="342900" indent="-342900">
              <a:buFont typeface="Arial" panose="020B0604020202020204" pitchFamily="34" charset="0"/>
              <a:buChar char="•"/>
            </a:pPr>
            <a:r>
              <a:rPr lang="en-US" sz="2400" dirty="0"/>
              <a:t>Designed standard </a:t>
            </a:r>
            <a:r>
              <a:rPr lang="en-US" sz="2400" dirty="0" err="1"/>
              <a:t>symbology</a:t>
            </a:r>
            <a:endParaRPr lang="en-US" sz="2400" dirty="0"/>
          </a:p>
          <a:p>
            <a:pPr marL="342900" indent="-342900">
              <a:buFont typeface="Arial" panose="020B0604020202020204" pitchFamily="34" charset="0"/>
              <a:buChar char="•"/>
            </a:pPr>
            <a:r>
              <a:rPr lang="en-US" sz="2400" dirty="0" smtClean="0"/>
              <a:t>Migrated </a:t>
            </a:r>
            <a:r>
              <a:rPr lang="en-US" sz="2400" dirty="0"/>
              <a:t>all files to ArcGIS Online</a:t>
            </a:r>
          </a:p>
          <a:p>
            <a:pPr marL="342900" indent="-342900">
              <a:buFont typeface="Arial" panose="020B0604020202020204" pitchFamily="34" charset="0"/>
              <a:buChar char="•"/>
            </a:pPr>
            <a:r>
              <a:rPr lang="en-US" sz="2400" dirty="0" smtClean="0"/>
              <a:t>Set </a:t>
            </a:r>
            <a:r>
              <a:rPr lang="en-US" sz="2400" dirty="0"/>
              <a:t>up personalized templates and layouts for projects</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r="13769"/>
          <a:stretch/>
        </p:blipFill>
        <p:spPr>
          <a:xfrm>
            <a:off x="4190404" y="124974"/>
            <a:ext cx="5059510" cy="387861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1914770"/>
              </p:ext>
            </p:extLst>
          </p:nvPr>
        </p:nvGraphicFramePr>
        <p:xfrm>
          <a:off x="9448800" y="243847"/>
          <a:ext cx="2501648" cy="6141705"/>
        </p:xfrm>
        <a:graphic>
          <a:graphicData uri="http://schemas.openxmlformats.org/drawingml/2006/table">
            <a:tbl>
              <a:tblPr/>
              <a:tblGrid>
                <a:gridCol w="2501648">
                  <a:extLst>
                    <a:ext uri="{9D8B030D-6E8A-4147-A177-3AD203B41FA5}">
                      <a16:colId xmlns:a16="http://schemas.microsoft.com/office/drawing/2014/main" val="1869531321"/>
                    </a:ext>
                  </a:extLst>
                </a:gridCol>
              </a:tblGrid>
              <a:tr h="180774">
                <a:tc>
                  <a:txBody>
                    <a:bodyPr/>
                    <a:lstStyle/>
                    <a:p>
                      <a:pPr algn="l" fontAlgn="b"/>
                      <a:r>
                        <a:rPr lang="en-US" sz="1600" b="1" i="0" u="none" strike="noStrike" dirty="0">
                          <a:solidFill>
                            <a:srgbClr val="000000"/>
                          </a:solidFill>
                          <a:effectLst/>
                          <a:latin typeface="Calibri" panose="020F0502020204030204" pitchFamily="34" charset="0"/>
                        </a:rPr>
                        <a:t>SELC QAQC </a:t>
                      </a:r>
                      <a:r>
                        <a:rPr lang="en-US" sz="1600" b="1" i="0" u="none" strike="noStrike" dirty="0" smtClean="0">
                          <a:solidFill>
                            <a:srgbClr val="000000"/>
                          </a:solidFill>
                          <a:effectLst/>
                          <a:latin typeface="Calibri" panose="020F0502020204030204" pitchFamily="34" charset="0"/>
                        </a:rPr>
                        <a:t>Process</a:t>
                      </a:r>
                      <a:br>
                        <a:rPr lang="en-US" sz="1600" b="1" i="0" u="none" strike="noStrike" dirty="0" smtClean="0">
                          <a:solidFill>
                            <a:srgbClr val="000000"/>
                          </a:solidFill>
                          <a:effectLst/>
                          <a:latin typeface="Calibri" panose="020F0502020204030204" pitchFamily="34" charset="0"/>
                        </a:rPr>
                      </a:br>
                      <a:r>
                        <a:rPr lang="en-US" sz="1200" b="0" i="0" u="none" strike="noStrike" dirty="0" smtClean="0">
                          <a:solidFill>
                            <a:srgbClr val="000000"/>
                          </a:solidFill>
                          <a:effectLst/>
                          <a:latin typeface="Calibri" panose="020F0502020204030204" pitchFamily="34" charset="0"/>
                        </a:rPr>
                        <a:t>(Adapted from FGDL</a:t>
                      </a:r>
                      <a:r>
                        <a:rPr lang="en-US" sz="1200" b="0" i="0" u="none" strike="noStrike" baseline="0" dirty="0" smtClean="0">
                          <a:solidFill>
                            <a:srgbClr val="000000"/>
                          </a:solidFill>
                          <a:effectLst/>
                          <a:latin typeface="Calibri" panose="020F0502020204030204" pitchFamily="34" charset="0"/>
                        </a:rPr>
                        <a:t> Workflow)</a:t>
                      </a:r>
                      <a:endParaRPr lang="en-US" sz="1200" b="0" i="0" u="none" strike="noStrike" dirty="0">
                        <a:solidFill>
                          <a:srgbClr val="000000"/>
                        </a:solidFill>
                        <a:effectLst/>
                        <a:latin typeface="Calibri" panose="020F0502020204030204" pitchFamily="34" charset="0"/>
                      </a:endParaRPr>
                    </a:p>
                  </a:txBody>
                  <a:tcPr marL="6705" marR="6705" marT="670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083030627"/>
                  </a:ext>
                </a:extLst>
              </a:tr>
              <a:tr h="180774">
                <a:tc>
                  <a:txBody>
                    <a:bodyPr/>
                    <a:lstStyle/>
                    <a:p>
                      <a:pPr algn="l" fontAlgn="b"/>
                      <a:endParaRPr lang="en-US" sz="1200" b="0" i="0" u="none" strike="noStrike">
                        <a:solidFill>
                          <a:srgbClr val="000000"/>
                        </a:solidFill>
                        <a:effectLst/>
                        <a:latin typeface="Calibri" panose="020F0502020204030204" pitchFamily="34" charset="0"/>
                      </a:endParaRPr>
                    </a:p>
                  </a:txBody>
                  <a:tcPr marL="6705" marR="6705" marT="670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DDEBF7"/>
                    </a:solidFill>
                  </a:tcPr>
                </a:tc>
                <a:extLst>
                  <a:ext uri="{0D108BD9-81ED-4DB2-BD59-A6C34878D82A}">
                    <a16:rowId xmlns:a16="http://schemas.microsoft.com/office/drawing/2014/main" val="1917250625"/>
                  </a:ext>
                </a:extLst>
              </a:tr>
              <a:tr h="180774">
                <a:tc>
                  <a:txBody>
                    <a:bodyPr/>
                    <a:lstStyle/>
                    <a:p>
                      <a:pPr algn="l" fontAlgn="b"/>
                      <a:r>
                        <a:rPr lang="en-US" sz="1600" b="1" i="0" u="none" strike="noStrike" dirty="0">
                          <a:solidFill>
                            <a:srgbClr val="FFFFFF"/>
                          </a:solidFill>
                          <a:effectLst/>
                          <a:latin typeface="Calibri" panose="020F0502020204030204" pitchFamily="34" charset="0"/>
                        </a:rPr>
                        <a:t>Examine</a:t>
                      </a:r>
                      <a:endParaRPr lang="en-US" sz="1200" b="1" i="0" u="none" strike="noStrike" dirty="0">
                        <a:solidFill>
                          <a:srgbClr val="FFFFFF"/>
                        </a:solidFill>
                        <a:effectLst/>
                        <a:latin typeface="Calibri" panose="020F0502020204030204" pitchFamily="34" charset="0"/>
                      </a:endParaRPr>
                    </a:p>
                  </a:txBody>
                  <a:tcPr marL="6705" marR="6705" marT="6705" marB="0" anchor="b">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extLst>
                  <a:ext uri="{0D108BD9-81ED-4DB2-BD59-A6C34878D82A}">
                    <a16:rowId xmlns:a16="http://schemas.microsoft.com/office/drawing/2014/main" val="1682682239"/>
                  </a:ext>
                </a:extLst>
              </a:tr>
              <a:tr h="180774">
                <a:tc>
                  <a:txBody>
                    <a:bodyPr/>
                    <a:lstStyle/>
                    <a:p>
                      <a:pPr algn="l" fontAlgn="b"/>
                      <a:r>
                        <a:rPr lang="en-US" sz="1200" b="0" i="0" u="none" strike="noStrike">
                          <a:solidFill>
                            <a:srgbClr val="000000"/>
                          </a:solidFill>
                          <a:effectLst/>
                          <a:latin typeface="Calibri" panose="020F0502020204030204" pitchFamily="34" charset="0"/>
                        </a:rPr>
                        <a:t>Independent Review of layer:</a:t>
                      </a:r>
                    </a:p>
                  </a:txBody>
                  <a:tcPr marL="6705" marR="6705" marT="6705" marB="0" anchor="b">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4149228593"/>
                  </a:ext>
                </a:extLst>
              </a:tr>
              <a:tr h="180774">
                <a:tc>
                  <a:txBody>
                    <a:bodyPr/>
                    <a:lstStyle/>
                    <a:p>
                      <a:pPr algn="l" fontAlgn="b"/>
                      <a:r>
                        <a:rPr lang="en-US" sz="1200" b="0" i="0" u="none" strike="noStrike">
                          <a:solidFill>
                            <a:srgbClr val="000000"/>
                          </a:solidFill>
                          <a:effectLst/>
                          <a:latin typeface="Calibri" panose="020F0502020204030204" pitchFamily="34" charset="0"/>
                        </a:rPr>
                        <a:t>Check data consistency</a:t>
                      </a:r>
                    </a:p>
                  </a:txBody>
                  <a:tcPr marL="120682" marR="6705" marT="6705" marB="0" anchor="b">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557337555"/>
                  </a:ext>
                </a:extLst>
              </a:tr>
              <a:tr h="180774">
                <a:tc>
                  <a:txBody>
                    <a:bodyPr/>
                    <a:lstStyle/>
                    <a:p>
                      <a:pPr algn="l" fontAlgn="b"/>
                      <a:r>
                        <a:rPr lang="en-US" sz="1200" b="0" i="0" u="none" strike="noStrike">
                          <a:solidFill>
                            <a:srgbClr val="000000"/>
                          </a:solidFill>
                          <a:effectLst/>
                          <a:latin typeface="Calibri" panose="020F0502020204030204" pitchFamily="34" charset="0"/>
                        </a:rPr>
                        <a:t>Check attribute information</a:t>
                      </a:r>
                    </a:p>
                  </a:txBody>
                  <a:tcPr marL="120682" marR="6705" marT="6705" marB="0" anchor="b">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extLst>
                  <a:ext uri="{0D108BD9-81ED-4DB2-BD59-A6C34878D82A}">
                    <a16:rowId xmlns:a16="http://schemas.microsoft.com/office/drawing/2014/main" val="2625486919"/>
                  </a:ext>
                </a:extLst>
              </a:tr>
              <a:tr h="180774">
                <a:tc>
                  <a:txBody>
                    <a:bodyPr/>
                    <a:lstStyle/>
                    <a:p>
                      <a:pPr algn="l" fontAlgn="b"/>
                      <a:r>
                        <a:rPr lang="en-US" sz="1200" b="0" i="0" u="none" strike="noStrike">
                          <a:solidFill>
                            <a:srgbClr val="000000"/>
                          </a:solidFill>
                          <a:effectLst/>
                          <a:latin typeface="Calibri" panose="020F0502020204030204" pitchFamily="34" charset="0"/>
                        </a:rPr>
                        <a:t>Check metadata</a:t>
                      </a:r>
                    </a:p>
                  </a:txBody>
                  <a:tcPr marL="120682" marR="6705" marT="6705" marB="0" anchor="b">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extLst>
                  <a:ext uri="{0D108BD9-81ED-4DB2-BD59-A6C34878D82A}">
                    <a16:rowId xmlns:a16="http://schemas.microsoft.com/office/drawing/2014/main" val="300690267"/>
                  </a:ext>
                </a:extLst>
              </a:tr>
              <a:tr h="180774">
                <a:tc>
                  <a:txBody>
                    <a:bodyPr/>
                    <a:lstStyle/>
                    <a:p>
                      <a:pPr algn="l" fontAlgn="b"/>
                      <a:endParaRPr lang="en-US" sz="1200" b="0" i="0" u="none" strike="noStrike" dirty="0">
                        <a:solidFill>
                          <a:srgbClr val="000000"/>
                        </a:solidFill>
                        <a:effectLst/>
                        <a:latin typeface="Calibri" panose="020F0502020204030204" pitchFamily="34" charset="0"/>
                      </a:endParaRPr>
                    </a:p>
                  </a:txBody>
                  <a:tcPr marL="6705" marR="6705" marT="6705" marB="0" anchor="b">
                    <a:lnL w="6350" cap="flat" cmpd="sng" algn="ctr">
                      <a:solidFill>
                        <a:srgbClr val="F4B084"/>
                      </a:solidFill>
                      <a:prstDash val="solid"/>
                      <a:round/>
                      <a:headEnd type="none" w="med" len="med"/>
                      <a:tailEnd type="none" w="med" len="med"/>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CE4D6"/>
                    </a:solidFill>
                  </a:tcPr>
                </a:tc>
                <a:extLst>
                  <a:ext uri="{0D108BD9-81ED-4DB2-BD59-A6C34878D82A}">
                    <a16:rowId xmlns:a16="http://schemas.microsoft.com/office/drawing/2014/main" val="946846302"/>
                  </a:ext>
                </a:extLst>
              </a:tr>
              <a:tr h="180774">
                <a:tc>
                  <a:txBody>
                    <a:bodyPr/>
                    <a:lstStyle/>
                    <a:p>
                      <a:pPr algn="l" fontAlgn="b"/>
                      <a:r>
                        <a:rPr lang="en-US" sz="1600" b="1" i="0" u="none" strike="noStrike" dirty="0">
                          <a:solidFill>
                            <a:srgbClr val="FFFFFF"/>
                          </a:solidFill>
                          <a:effectLst/>
                          <a:latin typeface="Calibri" panose="020F0502020204030204" pitchFamily="34" charset="0"/>
                        </a:rPr>
                        <a:t>Load</a:t>
                      </a:r>
                      <a:endParaRPr lang="en-US" sz="1200" b="1" i="0" u="none" strike="noStrike" dirty="0">
                        <a:solidFill>
                          <a:srgbClr val="FFFFFF"/>
                        </a:solidFill>
                        <a:effectLst/>
                        <a:latin typeface="Calibri" panose="020F0502020204030204" pitchFamily="34" charset="0"/>
                      </a:endParaRP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C000"/>
                    </a:solidFill>
                  </a:tcPr>
                </a:tc>
                <a:extLst>
                  <a:ext uri="{0D108BD9-81ED-4DB2-BD59-A6C34878D82A}">
                    <a16:rowId xmlns:a16="http://schemas.microsoft.com/office/drawing/2014/main" val="2219642413"/>
                  </a:ext>
                </a:extLst>
              </a:tr>
              <a:tr h="361548">
                <a:tc>
                  <a:txBody>
                    <a:bodyPr/>
                    <a:lstStyle/>
                    <a:p>
                      <a:pPr algn="l" fontAlgn="b"/>
                      <a:r>
                        <a:rPr lang="en-US" sz="1200" b="0" i="0" u="none" strike="noStrike">
                          <a:solidFill>
                            <a:srgbClr val="000000"/>
                          </a:solidFill>
                          <a:effectLst/>
                          <a:latin typeface="Calibri" panose="020F0502020204030204" pitchFamily="34" charset="0"/>
                        </a:rPr>
                        <a:t>Export and Load data to appropriate file geodatabases</a:t>
                      </a: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3939611125"/>
                  </a:ext>
                </a:extLst>
              </a:tr>
              <a:tr h="180774">
                <a:tc>
                  <a:txBody>
                    <a:bodyPr/>
                    <a:lstStyle/>
                    <a:p>
                      <a:pPr algn="l" fontAlgn="b"/>
                      <a:r>
                        <a:rPr lang="en-US" sz="1200" b="0" i="0" u="none" strike="noStrike">
                          <a:solidFill>
                            <a:srgbClr val="000000"/>
                          </a:solidFill>
                          <a:effectLst/>
                          <a:latin typeface="Calibri" panose="020F0502020204030204" pitchFamily="34" charset="0"/>
                        </a:rPr>
                        <a:t>Change file name to standard format</a:t>
                      </a: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3030327532"/>
                  </a:ext>
                </a:extLst>
              </a:tr>
              <a:tr h="180774">
                <a:tc>
                  <a:txBody>
                    <a:bodyPr/>
                    <a:lstStyle/>
                    <a:p>
                      <a:pPr algn="l" fontAlgn="b"/>
                      <a:r>
                        <a:rPr lang="en-US" sz="1200" b="0" i="0" u="none" strike="noStrike">
                          <a:solidFill>
                            <a:srgbClr val="000000"/>
                          </a:solidFill>
                          <a:effectLst/>
                          <a:latin typeface="Calibri" panose="020F0502020204030204" pitchFamily="34" charset="0"/>
                        </a:rPr>
                        <a:t>Check for geometry errors</a:t>
                      </a: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446917573"/>
                  </a:ext>
                </a:extLst>
              </a:tr>
              <a:tr h="542321">
                <a:tc>
                  <a:txBody>
                    <a:bodyPr/>
                    <a:lstStyle/>
                    <a:p>
                      <a:pPr algn="l" fontAlgn="b"/>
                      <a:r>
                        <a:rPr lang="en-US" sz="1200" b="0" i="0" u="none" strike="noStrike">
                          <a:solidFill>
                            <a:srgbClr val="000000"/>
                          </a:solidFill>
                          <a:effectLst/>
                          <a:latin typeface="Calibri" panose="020F0502020204030204" pitchFamily="34" charset="0"/>
                        </a:rPr>
                        <a:t>Optimize data for display and analysis (create indexes, confirm symbology, create representation and/or style)</a:t>
                      </a: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tcPr>
                </a:tc>
                <a:extLst>
                  <a:ext uri="{0D108BD9-81ED-4DB2-BD59-A6C34878D82A}">
                    <a16:rowId xmlns:a16="http://schemas.microsoft.com/office/drawing/2014/main" val="2593860189"/>
                  </a:ext>
                </a:extLst>
              </a:tr>
              <a:tr h="180774">
                <a:tc>
                  <a:txBody>
                    <a:bodyPr/>
                    <a:lstStyle/>
                    <a:p>
                      <a:pPr algn="l" fontAlgn="b"/>
                      <a:r>
                        <a:rPr lang="en-US" sz="1200" b="0" i="0" u="none" strike="noStrike">
                          <a:solidFill>
                            <a:srgbClr val="000000"/>
                          </a:solidFill>
                          <a:effectLst/>
                          <a:latin typeface="Calibri" panose="020F0502020204030204" pitchFamily="34" charset="0"/>
                        </a:rPr>
                        <a:t>Set database privileges </a:t>
                      </a: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FFD966"/>
                      </a:solidFill>
                      <a:prstDash val="solid"/>
                      <a:round/>
                      <a:headEnd type="none" w="med" len="med"/>
                      <a:tailEnd type="none" w="med" len="med"/>
                    </a:lnB>
                    <a:solidFill>
                      <a:srgbClr val="FFF2CC"/>
                    </a:solidFill>
                  </a:tcPr>
                </a:tc>
                <a:extLst>
                  <a:ext uri="{0D108BD9-81ED-4DB2-BD59-A6C34878D82A}">
                    <a16:rowId xmlns:a16="http://schemas.microsoft.com/office/drawing/2014/main" val="1281671757"/>
                  </a:ext>
                </a:extLst>
              </a:tr>
              <a:tr h="180774">
                <a:tc>
                  <a:txBody>
                    <a:bodyPr/>
                    <a:lstStyle/>
                    <a:p>
                      <a:pPr algn="l" fontAlgn="b"/>
                      <a:endParaRPr lang="en-US" sz="1200" b="0" i="0" u="none" strike="noStrike">
                        <a:solidFill>
                          <a:srgbClr val="000000"/>
                        </a:solidFill>
                        <a:effectLst/>
                        <a:latin typeface="Calibri" panose="020F0502020204030204" pitchFamily="34" charset="0"/>
                      </a:endParaRPr>
                    </a:p>
                  </a:txBody>
                  <a:tcPr marL="6705" marR="6705" marT="6705" marB="0" anchor="b">
                    <a:lnL w="6350" cap="flat" cmpd="sng" algn="ctr">
                      <a:solidFill>
                        <a:srgbClr val="FFD966"/>
                      </a:solidFill>
                      <a:prstDash val="solid"/>
                      <a:round/>
                      <a:headEnd type="none" w="med" len="med"/>
                      <a:tailEnd type="none" w="med" len="med"/>
                    </a:lnL>
                    <a:lnR w="6350" cap="flat" cmpd="sng" algn="ctr">
                      <a:solidFill>
                        <a:srgbClr val="FFD966"/>
                      </a:solidFill>
                      <a:prstDash val="solid"/>
                      <a:round/>
                      <a:headEnd type="none" w="med" len="med"/>
                      <a:tailEnd type="none" w="med" len="med"/>
                    </a:lnR>
                    <a:lnT w="6350" cap="flat" cmpd="sng" algn="ctr">
                      <a:solidFill>
                        <a:srgbClr val="FFD966"/>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689826185"/>
                  </a:ext>
                </a:extLst>
              </a:tr>
              <a:tr h="180774">
                <a:tc>
                  <a:txBody>
                    <a:bodyPr/>
                    <a:lstStyle/>
                    <a:p>
                      <a:pPr algn="l" fontAlgn="b"/>
                      <a:r>
                        <a:rPr lang="en-US" sz="1600" b="1" i="0" u="none" strike="noStrike" dirty="0">
                          <a:solidFill>
                            <a:srgbClr val="FFFFFF"/>
                          </a:solidFill>
                          <a:effectLst/>
                          <a:latin typeface="Calibri" panose="020F0502020204030204" pitchFamily="34" charset="0"/>
                        </a:rPr>
                        <a:t>Enter</a:t>
                      </a:r>
                      <a:endParaRPr lang="en-US" sz="1200" b="1" i="0" u="none" strike="noStrike" dirty="0">
                        <a:solidFill>
                          <a:srgbClr val="FFFFFF"/>
                        </a:solidFill>
                        <a:effectLst/>
                        <a:latin typeface="Calibri" panose="020F0502020204030204" pitchFamily="34" charset="0"/>
                      </a:endParaRPr>
                    </a:p>
                  </a:txBody>
                  <a:tcPr marL="6705" marR="6705" marT="6705"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val="3627518754"/>
                  </a:ext>
                </a:extLst>
              </a:tr>
              <a:tr h="361548">
                <a:tc>
                  <a:txBody>
                    <a:bodyPr/>
                    <a:lstStyle/>
                    <a:p>
                      <a:pPr algn="l" fontAlgn="b"/>
                      <a:r>
                        <a:rPr lang="en-US" sz="1200" b="0" i="0" u="none" strike="noStrike">
                          <a:solidFill>
                            <a:srgbClr val="000000"/>
                          </a:solidFill>
                          <a:effectLst/>
                          <a:latin typeface="Calibri" panose="020F0502020204030204" pitchFamily="34" charset="0"/>
                        </a:rPr>
                        <a:t>Make data available for download via a portal or metadata explorer</a:t>
                      </a:r>
                    </a:p>
                  </a:txBody>
                  <a:tcPr marL="6705" marR="6705" marT="6705"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800463008"/>
                  </a:ext>
                </a:extLst>
              </a:tr>
              <a:tr h="180774">
                <a:tc>
                  <a:txBody>
                    <a:bodyPr/>
                    <a:lstStyle/>
                    <a:p>
                      <a:pPr algn="l" fontAlgn="b"/>
                      <a:r>
                        <a:rPr lang="en-US" sz="1200" b="0" i="0" u="none" strike="noStrike">
                          <a:solidFill>
                            <a:srgbClr val="000000"/>
                          </a:solidFill>
                          <a:effectLst/>
                          <a:latin typeface="Calibri" panose="020F0502020204030204" pitchFamily="34" charset="0"/>
                        </a:rPr>
                        <a:t>Set database privileges </a:t>
                      </a:r>
                    </a:p>
                  </a:txBody>
                  <a:tcPr marL="6705" marR="6705" marT="6705"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26020654"/>
                  </a:ext>
                </a:extLst>
              </a:tr>
              <a:tr h="361548">
                <a:tc>
                  <a:txBody>
                    <a:bodyPr/>
                    <a:lstStyle/>
                    <a:p>
                      <a:pPr algn="l" fontAlgn="b"/>
                      <a:r>
                        <a:rPr lang="en-US" sz="1200" b="0" i="0" u="none" strike="noStrike">
                          <a:solidFill>
                            <a:srgbClr val="000000"/>
                          </a:solidFill>
                          <a:effectLst/>
                          <a:latin typeface="Calibri" panose="020F0502020204030204" pitchFamily="34" charset="0"/>
                        </a:rPr>
                        <a:t>Independent confirmation of layer in Portal</a:t>
                      </a:r>
                    </a:p>
                  </a:txBody>
                  <a:tcPr marL="6705" marR="6705" marT="6705"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4143663240"/>
                  </a:ext>
                </a:extLst>
              </a:tr>
              <a:tr h="180774">
                <a:tc>
                  <a:txBody>
                    <a:bodyPr/>
                    <a:lstStyle/>
                    <a:p>
                      <a:pPr algn="l" fontAlgn="b"/>
                      <a:r>
                        <a:rPr lang="en-US" sz="1200" b="0" i="0" u="none" strike="noStrike" dirty="0">
                          <a:solidFill>
                            <a:srgbClr val="000000"/>
                          </a:solidFill>
                          <a:effectLst/>
                          <a:latin typeface="Calibri" panose="020F0502020204030204" pitchFamily="34" charset="0"/>
                        </a:rPr>
                        <a:t>Create backups</a:t>
                      </a:r>
                    </a:p>
                  </a:txBody>
                  <a:tcPr marL="6705" marR="6705" marT="6705"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693506759"/>
                  </a:ext>
                </a:extLst>
              </a:tr>
              <a:tr h="180774">
                <a:tc>
                  <a:txBody>
                    <a:bodyPr/>
                    <a:lstStyle/>
                    <a:p>
                      <a:pPr algn="l" fontAlgn="b"/>
                      <a:endParaRPr lang="en-US" sz="1200" b="0" i="0" u="none" strike="noStrike">
                        <a:solidFill>
                          <a:srgbClr val="000000"/>
                        </a:solidFill>
                        <a:effectLst/>
                        <a:latin typeface="Calibri" panose="020F0502020204030204" pitchFamily="34" charset="0"/>
                      </a:endParaRPr>
                    </a:p>
                  </a:txBody>
                  <a:tcPr marL="6705" marR="6705" marT="6705"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DEDED"/>
                    </a:solidFill>
                  </a:tcPr>
                </a:tc>
                <a:extLst>
                  <a:ext uri="{0D108BD9-81ED-4DB2-BD59-A6C34878D82A}">
                    <a16:rowId xmlns:a16="http://schemas.microsoft.com/office/drawing/2014/main" val="1277880952"/>
                  </a:ext>
                </a:extLst>
              </a:tr>
              <a:tr h="180774">
                <a:tc>
                  <a:txBody>
                    <a:bodyPr/>
                    <a:lstStyle/>
                    <a:p>
                      <a:pPr algn="l" fontAlgn="b"/>
                      <a:r>
                        <a:rPr lang="en-US" sz="1600" b="1" i="0" u="none" strike="noStrike" dirty="0">
                          <a:solidFill>
                            <a:srgbClr val="FFFFFF"/>
                          </a:solidFill>
                          <a:effectLst/>
                          <a:latin typeface="Calibri" panose="020F0502020204030204" pitchFamily="34" charset="0"/>
                        </a:rPr>
                        <a:t>Maintain</a:t>
                      </a:r>
                      <a:endParaRPr lang="en-US" sz="1200" b="1" i="0" u="none" strike="noStrike" dirty="0">
                        <a:solidFill>
                          <a:srgbClr val="FFFFFF"/>
                        </a:solidFill>
                        <a:effectLst/>
                        <a:latin typeface="Calibri" panose="020F0502020204030204" pitchFamily="34" charset="0"/>
                      </a:endParaRPr>
                    </a:p>
                  </a:txBody>
                  <a:tcPr marL="6705" marR="6705" marT="670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80503535"/>
                  </a:ext>
                </a:extLst>
              </a:tr>
              <a:tr h="180774">
                <a:tc>
                  <a:txBody>
                    <a:bodyPr/>
                    <a:lstStyle/>
                    <a:p>
                      <a:pPr algn="l" fontAlgn="b"/>
                      <a:r>
                        <a:rPr lang="en-US" sz="1200" b="0" i="0" u="none" strike="noStrike" dirty="0">
                          <a:solidFill>
                            <a:srgbClr val="000000"/>
                          </a:solidFill>
                          <a:effectLst/>
                          <a:latin typeface="Calibri" panose="020F0502020204030204" pitchFamily="34" charset="0"/>
                        </a:rPr>
                        <a:t>Periodic Updates</a:t>
                      </a:r>
                    </a:p>
                  </a:txBody>
                  <a:tcPr marL="6705" marR="6705" marT="670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983915963"/>
                  </a:ext>
                </a:extLst>
              </a:tr>
              <a:tr h="180774">
                <a:tc>
                  <a:txBody>
                    <a:bodyPr/>
                    <a:lstStyle/>
                    <a:p>
                      <a:pPr algn="l" fontAlgn="b"/>
                      <a:r>
                        <a:rPr lang="en-US" sz="1200" b="0" i="0" u="none" strike="noStrike" dirty="0">
                          <a:solidFill>
                            <a:srgbClr val="000000"/>
                          </a:solidFill>
                          <a:effectLst/>
                          <a:latin typeface="Calibri" panose="020F0502020204030204" pitchFamily="34" charset="0"/>
                        </a:rPr>
                        <a:t>Check data consistency</a:t>
                      </a:r>
                    </a:p>
                  </a:txBody>
                  <a:tcPr marL="6705" marR="6705" marT="670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09709209"/>
                  </a:ext>
                </a:extLst>
              </a:tr>
              <a:tr h="180774">
                <a:tc>
                  <a:txBody>
                    <a:bodyPr/>
                    <a:lstStyle/>
                    <a:p>
                      <a:pPr algn="l" fontAlgn="b"/>
                      <a:r>
                        <a:rPr lang="en-US" sz="1200" b="0" i="0" u="none" strike="noStrike" dirty="0">
                          <a:solidFill>
                            <a:srgbClr val="000000"/>
                          </a:solidFill>
                          <a:effectLst/>
                          <a:latin typeface="Calibri" panose="020F0502020204030204" pitchFamily="34" charset="0"/>
                        </a:rPr>
                        <a:t>Change file name and update citation</a:t>
                      </a:r>
                    </a:p>
                  </a:txBody>
                  <a:tcPr marL="6705" marR="6705" marT="670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90359511"/>
                  </a:ext>
                </a:extLst>
              </a:tr>
            </a:tbl>
          </a:graphicData>
        </a:graphic>
      </p:graphicFrame>
    </p:spTree>
    <p:extLst>
      <p:ext uri="{BB962C8B-B14F-4D97-AF65-F5344CB8AC3E}">
        <p14:creationId xmlns:p14="http://schemas.microsoft.com/office/powerpoint/2010/main" val="2503432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67E475-B883-4D06-9974-7BDAC340A7C8}"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7</a:t>
            </a:fld>
            <a:endParaRPr lang="en-US" dirty="0"/>
          </a:p>
        </p:txBody>
      </p:sp>
      <p:pic>
        <p:nvPicPr>
          <p:cNvPr id="11" name="Content Placeholder 8"/>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106573" y="0"/>
            <a:ext cx="5990022" cy="6601250"/>
          </a:xfrm>
        </p:spPr>
      </p:pic>
      <p:sp>
        <p:nvSpPr>
          <p:cNvPr id="10" name="Title 1"/>
          <p:cNvSpPr txBox="1">
            <a:spLocks/>
          </p:cNvSpPr>
          <p:nvPr/>
        </p:nvSpPr>
        <p:spPr>
          <a:xfrm>
            <a:off x="0" y="594359"/>
            <a:ext cx="4010526" cy="699869"/>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QAQC Process used to migrate</a:t>
            </a:r>
          </a:p>
        </p:txBody>
      </p:sp>
      <p:sp>
        <p:nvSpPr>
          <p:cNvPr id="12" name="Text Placeholder 6"/>
          <p:cNvSpPr txBox="1">
            <a:spLocks/>
          </p:cNvSpPr>
          <p:nvPr/>
        </p:nvSpPr>
        <p:spPr>
          <a:xfrm>
            <a:off x="239151" y="1294228"/>
            <a:ext cx="3629464" cy="501097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US" sz="2400" dirty="0">
                <a:latin typeface="Helvetica" panose="020B0604020202020204" pitchFamily="34" charset="0"/>
                <a:cs typeface="Helvetica" panose="020B0604020202020204" pitchFamily="34" charset="0"/>
              </a:rPr>
              <a:t>Timeline</a:t>
            </a:r>
          </a:p>
          <a:p>
            <a:pPr marL="342900" indent="-342900">
              <a:buFont typeface="Arial" panose="020B0604020202020204" pitchFamily="34" charset="0"/>
              <a:buChar char="•"/>
            </a:pPr>
            <a:r>
              <a:rPr lang="en-US" sz="2400" dirty="0"/>
              <a:t>Updated the Server Structure and </a:t>
            </a:r>
            <a:r>
              <a:rPr lang="en-US" sz="2400" dirty="0" smtClean="0"/>
              <a:t>Reconstructed </a:t>
            </a:r>
            <a:r>
              <a:rPr lang="en-US" sz="2400" dirty="0"/>
              <a:t>Data using QAQC Process</a:t>
            </a:r>
          </a:p>
          <a:p>
            <a:pPr marL="342900" indent="-342900">
              <a:buFont typeface="Arial" panose="020B0604020202020204" pitchFamily="34" charset="0"/>
              <a:buChar char="•"/>
            </a:pPr>
            <a:r>
              <a:rPr lang="en-US" sz="2400" dirty="0" smtClean="0"/>
              <a:t>Setup </a:t>
            </a:r>
            <a:r>
              <a:rPr lang="en-US" sz="2400" dirty="0"/>
              <a:t>a system of tags for quick searches</a:t>
            </a:r>
            <a:br>
              <a:rPr lang="en-US" sz="2400" dirty="0"/>
            </a:br>
            <a:r>
              <a:rPr lang="en-US" sz="2400" dirty="0"/>
              <a:t>(Tag dictionary)</a:t>
            </a:r>
          </a:p>
          <a:p>
            <a:pPr marL="342900" indent="-342900">
              <a:buFont typeface="Arial" panose="020B0604020202020204" pitchFamily="34" charset="0"/>
              <a:buChar char="•"/>
            </a:pPr>
            <a:r>
              <a:rPr lang="en-US" sz="2400" dirty="0"/>
              <a:t>Designed standard </a:t>
            </a:r>
            <a:r>
              <a:rPr lang="en-US" sz="2400" dirty="0" err="1"/>
              <a:t>symbology</a:t>
            </a:r>
            <a:endParaRPr lang="en-US" sz="2400" dirty="0"/>
          </a:p>
          <a:p>
            <a:pPr marL="342900" indent="-342900">
              <a:buFont typeface="Arial" panose="020B0604020202020204" pitchFamily="34" charset="0"/>
              <a:buChar char="•"/>
            </a:pPr>
            <a:r>
              <a:rPr lang="en-US" sz="2400" dirty="0" smtClean="0"/>
              <a:t>Migrated </a:t>
            </a:r>
            <a:r>
              <a:rPr lang="en-US" sz="2400" dirty="0"/>
              <a:t>all files to ArcGIS Online</a:t>
            </a:r>
          </a:p>
          <a:p>
            <a:pPr marL="342900" indent="-342900">
              <a:buFont typeface="Arial" panose="020B0604020202020204" pitchFamily="34" charset="0"/>
              <a:buChar char="•"/>
            </a:pPr>
            <a:r>
              <a:rPr lang="en-US" sz="2400" dirty="0" smtClean="0"/>
              <a:t>Set </a:t>
            </a:r>
            <a:r>
              <a:rPr lang="en-US" sz="2400" dirty="0"/>
              <a:t>up personalized templates and layouts for projects</a:t>
            </a:r>
          </a:p>
        </p:txBody>
      </p:sp>
    </p:spTree>
    <p:extLst>
      <p:ext uri="{BB962C8B-B14F-4D97-AF65-F5344CB8AC3E}">
        <p14:creationId xmlns:p14="http://schemas.microsoft.com/office/powerpoint/2010/main" val="2212225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12123" y="1845734"/>
            <a:ext cx="3457428" cy="4023359"/>
          </a:xfrm>
        </p:spPr>
        <p:txBody>
          <a:bodyPr>
            <a:normAutofit/>
          </a:bodyPr>
          <a:lstStyle/>
          <a:p>
            <a:pPr algn="r"/>
            <a:endParaRPr lang="en-US" sz="4800" dirty="0" smtClean="0">
              <a:latin typeface="Helvetica" panose="020B0604020202020204" pitchFamily="34" charset="0"/>
              <a:cs typeface="Helvetica" panose="020B0604020202020204" pitchFamily="34" charset="0"/>
            </a:endParaRPr>
          </a:p>
          <a:p>
            <a:pPr marL="0" indent="0" algn="r">
              <a:buNone/>
            </a:pPr>
            <a:r>
              <a:rPr lang="en-US" sz="4800" dirty="0" smtClean="0">
                <a:latin typeface="Helvetica" panose="020B0604020202020204" pitchFamily="34" charset="0"/>
                <a:cs typeface="Helvetica" panose="020B0604020202020204" pitchFamily="34" charset="0"/>
              </a:rPr>
              <a:t>Successes</a:t>
            </a:r>
            <a:endParaRPr lang="en-US" sz="4800" dirty="0">
              <a:latin typeface="Helvetica" panose="020B0604020202020204" pitchFamily="34" charset="0"/>
              <a:cs typeface="Helvetica" panose="020B0604020202020204" pitchFamily="34" charset="0"/>
            </a:endParaRPr>
          </a:p>
        </p:txBody>
      </p:sp>
      <p:sp>
        <p:nvSpPr>
          <p:cNvPr id="9" name="Content Placeholder 8"/>
          <p:cNvSpPr>
            <a:spLocks noGrp="1"/>
          </p:cNvSpPr>
          <p:nvPr>
            <p:ph sz="half" idx="2"/>
          </p:nvPr>
        </p:nvSpPr>
        <p:spPr>
          <a:xfrm>
            <a:off x="3686185" y="1845734"/>
            <a:ext cx="4681201" cy="4023360"/>
          </a:xfrm>
        </p:spPr>
        <p:txBody>
          <a:bodyPr>
            <a:normAutofit/>
          </a:bodyPr>
          <a:lstStyle/>
          <a:p>
            <a:pPr marL="0" indent="0">
              <a:buNone/>
            </a:pPr>
            <a:r>
              <a:rPr lang="en-US" sz="2800" b="1" dirty="0">
                <a:solidFill>
                  <a:srgbClr val="2683C6"/>
                </a:solidFill>
                <a:latin typeface="Helvetica" panose="020B0604020202020204" pitchFamily="34" charset="0"/>
                <a:cs typeface="Helvetica" panose="020B0604020202020204" pitchFamily="34" charset="0"/>
              </a:rPr>
              <a:t>217 reconstructed layers</a:t>
            </a:r>
          </a:p>
          <a:p>
            <a:pPr marL="0" indent="0">
              <a:buNone/>
            </a:pPr>
            <a:r>
              <a:rPr lang="en-US" sz="2800" b="1" dirty="0">
                <a:solidFill>
                  <a:srgbClr val="2683C6"/>
                </a:solidFill>
                <a:latin typeface="Helvetica" panose="020B0604020202020204" pitchFamily="34" charset="0"/>
                <a:cs typeface="Helvetica" panose="020B0604020202020204" pitchFamily="34" charset="0"/>
              </a:rPr>
              <a:t>2 Geodatabases</a:t>
            </a:r>
          </a:p>
          <a:p>
            <a:pPr marL="0" indent="0">
              <a:buNone/>
            </a:pPr>
            <a:r>
              <a:rPr lang="en-US" sz="2800" b="1" dirty="0">
                <a:solidFill>
                  <a:srgbClr val="2683C6"/>
                </a:solidFill>
                <a:latin typeface="Helvetica" panose="020B0604020202020204" pitchFamily="34" charset="0"/>
                <a:cs typeface="Helvetica" panose="020B0604020202020204" pitchFamily="34" charset="0"/>
              </a:rPr>
              <a:t>Versioning capabilities</a:t>
            </a:r>
          </a:p>
          <a:p>
            <a:pPr marL="0" indent="0">
              <a:buNone/>
            </a:pPr>
            <a:r>
              <a:rPr lang="en-US" sz="2800" b="1" dirty="0">
                <a:solidFill>
                  <a:srgbClr val="2683C6"/>
                </a:solidFill>
                <a:latin typeface="Helvetica" panose="020B0604020202020204" pitchFamily="34" charset="0"/>
                <a:cs typeface="Helvetica" panose="020B0604020202020204" pitchFamily="34" charset="0"/>
              </a:rPr>
              <a:t>Drag-and-use mapping through Portal</a:t>
            </a:r>
          </a:p>
          <a:p>
            <a:pPr marL="0" indent="0">
              <a:buNone/>
            </a:pPr>
            <a:r>
              <a:rPr lang="en-US" sz="2800" b="1" dirty="0">
                <a:solidFill>
                  <a:srgbClr val="2683C6"/>
                </a:solidFill>
                <a:latin typeface="Helvetica" panose="020B0604020202020204" pitchFamily="34" charset="0"/>
                <a:cs typeface="Helvetica" panose="020B0604020202020204" pitchFamily="34" charset="0"/>
              </a:rPr>
              <a:t>5 Layout Templates</a:t>
            </a: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a:solidFill>
                <a:schemeClr val="bg1">
                  <a:lumMod val="75000"/>
                </a:schemeClr>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28A73E73-E3D3-4BD8-9F43-2F17199DECA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8</a:t>
            </a:fld>
            <a:endParaRPr lang="en-US" dirty="0"/>
          </a:p>
        </p:txBody>
      </p:sp>
    </p:spTree>
    <p:extLst>
      <p:ext uri="{BB962C8B-B14F-4D97-AF65-F5344CB8AC3E}">
        <p14:creationId xmlns:p14="http://schemas.microsoft.com/office/powerpoint/2010/main" val="211836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12123" y="1845734"/>
            <a:ext cx="3457428" cy="4023359"/>
          </a:xfrm>
        </p:spPr>
        <p:txBody>
          <a:bodyPr>
            <a:normAutofit lnSpcReduction="10000"/>
          </a:bodyPr>
          <a:lstStyle/>
          <a:p>
            <a:pPr algn="r"/>
            <a:r>
              <a:rPr lang="en-US" sz="4800" smtClean="0">
                <a:latin typeface="Helvetica" panose="020B0604020202020204" pitchFamily="34" charset="0"/>
                <a:cs typeface="Helvetica" panose="020B0604020202020204" pitchFamily="34" charset="0"/>
              </a:rPr>
              <a:t>ArcMap to ArcGIS Pro:</a:t>
            </a:r>
          </a:p>
          <a:p>
            <a:pPr algn="r"/>
            <a:r>
              <a:rPr lang="en-US" sz="4800" smtClean="0">
                <a:latin typeface="Helvetica" panose="020B0604020202020204" pitchFamily="34" charset="0"/>
                <a:cs typeface="Helvetica" panose="020B0604020202020204" pitchFamily="34" charset="0"/>
              </a:rPr>
              <a:t>Top 7 Thing </a:t>
            </a:r>
            <a:br>
              <a:rPr lang="en-US" sz="4800" smtClean="0">
                <a:latin typeface="Helvetica" panose="020B0604020202020204" pitchFamily="34" charset="0"/>
                <a:cs typeface="Helvetica" panose="020B0604020202020204" pitchFamily="34" charset="0"/>
              </a:rPr>
            </a:br>
            <a:r>
              <a:rPr lang="en-US" sz="4800" smtClean="0">
                <a:latin typeface="Helvetica" panose="020B0604020202020204" pitchFamily="34" charset="0"/>
                <a:cs typeface="Helvetica" panose="020B0604020202020204" pitchFamily="34" charset="0"/>
              </a:rPr>
              <a:t>to know</a:t>
            </a:r>
            <a:endParaRPr lang="en-US" sz="4800" dirty="0">
              <a:latin typeface="Helvetica" panose="020B0604020202020204" pitchFamily="34" charset="0"/>
              <a:cs typeface="Helvetica" panose="020B0604020202020204" pitchFamily="34" charset="0"/>
            </a:endParaRPr>
          </a:p>
        </p:txBody>
      </p:sp>
      <p:sp>
        <p:nvSpPr>
          <p:cNvPr id="9" name="Content Placeholder 8"/>
          <p:cNvSpPr>
            <a:spLocks noGrp="1"/>
          </p:cNvSpPr>
          <p:nvPr>
            <p:ph sz="half" idx="2"/>
          </p:nvPr>
        </p:nvSpPr>
        <p:spPr>
          <a:xfrm>
            <a:off x="3686185" y="1845734"/>
            <a:ext cx="4137015" cy="4023360"/>
          </a:xfrm>
        </p:spPr>
        <p:txBody>
          <a:bodyPr>
            <a:normAutofit lnSpcReduction="10000"/>
          </a:bodyPr>
          <a:lstStyle/>
          <a:p>
            <a:pPr marL="0" indent="0">
              <a:buNone/>
            </a:pPr>
            <a:r>
              <a:rPr lang="en-US" sz="2800" b="1" dirty="0" smtClean="0">
                <a:solidFill>
                  <a:srgbClr val="2683C6"/>
                </a:solidFill>
                <a:latin typeface="Helvetica" panose="020B0604020202020204" pitchFamily="34" charset="0"/>
                <a:cs typeface="Helvetica" panose="020B0604020202020204" pitchFamily="34" charset="0"/>
              </a:rPr>
              <a:t>Old vs. New Layouts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View-based Tabs and Toolbars</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Accessing the Portal</a:t>
            </a:r>
          </a:p>
          <a:p>
            <a:pPr marL="0" indent="0">
              <a:buNone/>
            </a:pPr>
            <a:r>
              <a:rPr lang="en-US" sz="2800" b="1" dirty="0" err="1" smtClean="0">
                <a:solidFill>
                  <a:srgbClr val="2683C6"/>
                </a:solidFill>
                <a:latin typeface="Helvetica" panose="020B0604020202020204" pitchFamily="34" charset="0"/>
                <a:cs typeface="Helvetica" panose="020B0604020202020204" pitchFamily="34" charset="0"/>
              </a:rPr>
              <a:t>ArcCatalog</a:t>
            </a:r>
            <a:r>
              <a:rPr lang="en-US" sz="2800" b="1" dirty="0" smtClean="0">
                <a:solidFill>
                  <a:srgbClr val="2683C6"/>
                </a:solidFill>
                <a:latin typeface="Helvetica" panose="020B0604020202020204" pitchFamily="34" charset="0"/>
                <a:cs typeface="Helvetica" panose="020B0604020202020204" pitchFamily="34" charset="0"/>
              </a:rPr>
              <a:t> is Still a Mainstay</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Sharing Maps and Data</a:t>
            </a:r>
          </a:p>
          <a:p>
            <a:pPr marL="0" indent="0">
              <a:buNone/>
            </a:pPr>
            <a:r>
              <a:rPr lang="en-US" sz="2800" b="1" dirty="0" smtClean="0">
                <a:solidFill>
                  <a:srgbClr val="2683C6"/>
                </a:solidFill>
                <a:latin typeface="Helvetica" panose="020B0604020202020204" pitchFamily="34" charset="0"/>
                <a:cs typeface="Helvetica" panose="020B0604020202020204" pitchFamily="34" charset="0"/>
              </a:rPr>
              <a:t>Educate Your Personnel</a:t>
            </a: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smtClean="0">
              <a:solidFill>
                <a:schemeClr val="bg1">
                  <a:lumMod val="75000"/>
                </a:schemeClr>
              </a:solidFill>
              <a:latin typeface="Helvetica" panose="020B0604020202020204" pitchFamily="34" charset="0"/>
              <a:cs typeface="Helvetica" panose="020B0604020202020204" pitchFamily="34" charset="0"/>
            </a:endParaRPr>
          </a:p>
          <a:p>
            <a:pPr marL="0" indent="0">
              <a:buNone/>
            </a:pPr>
            <a:endParaRPr lang="en-US" dirty="0">
              <a:solidFill>
                <a:schemeClr val="bg1">
                  <a:lumMod val="75000"/>
                </a:schemeClr>
              </a:solidFill>
              <a:latin typeface="Helvetica" panose="020B0604020202020204" pitchFamily="34" charset="0"/>
              <a:cs typeface="Helvetica" panose="020B0604020202020204" pitchFamily="34" charset="0"/>
            </a:endParaRPr>
          </a:p>
        </p:txBody>
      </p:sp>
      <p:sp>
        <p:nvSpPr>
          <p:cNvPr id="4" name="Date Placeholder 3"/>
          <p:cNvSpPr>
            <a:spLocks noGrp="1"/>
          </p:cNvSpPr>
          <p:nvPr>
            <p:ph type="dt" sz="half" idx="10"/>
          </p:nvPr>
        </p:nvSpPr>
        <p:spPr/>
        <p:txBody>
          <a:bodyPr/>
          <a:lstStyle/>
          <a:p>
            <a:fld id="{28A73E73-E3D3-4BD8-9F43-2F17199DECA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smtClean="0"/>
              <a:t>SELC</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9</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9834" y="64727"/>
            <a:ext cx="4252166" cy="296838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9834" y="3033115"/>
            <a:ext cx="4252166" cy="2970078"/>
          </a:xfrm>
          <a:prstGeom prst="rect">
            <a:avLst/>
          </a:prstGeom>
        </p:spPr>
      </p:pic>
    </p:spTree>
    <p:extLst>
      <p:ext uri="{BB962C8B-B14F-4D97-AF65-F5344CB8AC3E}">
        <p14:creationId xmlns:p14="http://schemas.microsoft.com/office/powerpoint/2010/main" val="108317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F50FB7AE94442BD2F58823DF1C488" ma:contentTypeVersion="26" ma:contentTypeDescription="Create a new document." ma:contentTypeScope="" ma:versionID="211664207a9508d60ec36b0a2d526f44">
  <xsd:schema xmlns:xsd="http://www.w3.org/2001/XMLSchema" xmlns:xs="http://www.w3.org/2001/XMLSchema" xmlns:p="http://schemas.microsoft.com/office/2006/metadata/properties" xmlns:ns1="http://schemas.microsoft.com/sharepoint/v3" xmlns:ns2="952e4a77-dc0d-44ec-b9c4-c6831493c744" xmlns:ns3="dee199bb-2399-40a9-a792-be83fef8cb8b" targetNamespace="http://schemas.microsoft.com/office/2006/metadata/properties" ma:root="true" ma:fieldsID="fbb7bd6203a9efea2452b6c07e6a1e4f" ns1:_="" ns2:_="" ns3:_="">
    <xsd:import namespace="http://schemas.microsoft.com/sharepoint/v3"/>
    <xsd:import namespace="952e4a77-dc0d-44ec-b9c4-c6831493c744"/>
    <xsd:import namespace="dee199bb-2399-40a9-a792-be83fef8cb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ServiceOCR" minOccurs="0"/>
                <xsd:element ref="ns3:MediaLengthInSecond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2e4a77-dc0d-44ec-b9c4-c6831493c7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199bb-2399-40a9-a792-be83fef8cb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Expiration" staticId="0x010100498F50FB7AE94442BD2F58823DF1C488|-51046458" UniqueId="008d6ad6-60c2-4f45-ade4-6a56095fc37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61</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ExpireDateSaved xmlns="http://schemas.microsoft.com/sharepoint/v3" xsi:nil="true"/>
    <_dlc_ExpireDate xmlns="http://schemas.microsoft.com/sharepoint/v3">2022-03-13T23:57:59+00:00</_dlc_ExpireDate>
  </documentManagement>
</p:properties>
</file>

<file path=customXml/itemProps1.xml><?xml version="1.0" encoding="utf-8"?>
<ds:datastoreItem xmlns:ds="http://schemas.openxmlformats.org/officeDocument/2006/customXml" ds:itemID="{7FC60C82-EB66-4E2C-8131-6AB785C28A7D}"/>
</file>

<file path=customXml/itemProps2.xml><?xml version="1.0" encoding="utf-8"?>
<ds:datastoreItem xmlns:ds="http://schemas.openxmlformats.org/officeDocument/2006/customXml" ds:itemID="{3380458D-DCCF-4D46-9E90-BD9678425CB3}"/>
</file>

<file path=customXml/itemProps3.xml><?xml version="1.0" encoding="utf-8"?>
<ds:datastoreItem xmlns:ds="http://schemas.openxmlformats.org/officeDocument/2006/customXml" ds:itemID="{2435B7F5-9EED-400A-AA40-3C0D085A7F75}"/>
</file>

<file path=customXml/itemProps4.xml><?xml version="1.0" encoding="utf-8"?>
<ds:datastoreItem xmlns:ds="http://schemas.openxmlformats.org/officeDocument/2006/customXml" ds:itemID="{96FC79C3-DAA4-4953-9071-B1B65837766B}"/>
</file>

<file path=docProps/app.xml><?xml version="1.0" encoding="utf-8"?>
<Properties xmlns="http://schemas.openxmlformats.org/officeDocument/2006/extended-properties" xmlns:vt="http://schemas.openxmlformats.org/officeDocument/2006/docPropsVTypes">
  <Template>Retrospect</Template>
  <TotalTime>1105</TotalTime>
  <Words>1966</Words>
  <Application>Microsoft Office PowerPoint</Application>
  <PresentationFormat>Widescreen</PresentationFormat>
  <Paragraphs>307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Times New Roman</vt:lpstr>
      <vt:lpstr>Retrospect</vt:lpstr>
      <vt:lpstr>ArcGIS PRO</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Concepts and Research Design</dc:title>
  <dc:creator>Scott Rothberg</dc:creator>
  <cp:lastModifiedBy>Scott Rothberg</cp:lastModifiedBy>
  <cp:revision>68</cp:revision>
  <dcterms:created xsi:type="dcterms:W3CDTF">2015-09-28T11:05:46Z</dcterms:created>
  <dcterms:modified xsi:type="dcterms:W3CDTF">2019-01-16T21:12:25Z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0x010100498F50FB7AE94442BD2F58823DF1C488</vt:lpwstr>
  </property>
  <property fmtid="{D5CDD505-2E9C-101B-9397-08002B2CF9AE}" pid="3" name="_dlc_policyId">
    <vt:lpwstr>0x010100498F50FB7AE94442BD2F58823DF1C488|-51046458</vt:lpwstr>
  </property>
  <property fmtid="{D5CDD505-2E9C-101B-9397-08002B2CF9AE}" pid="4" name="ItemRetentionFormula">
    <vt:lpwstr>&lt;formula id="Microsoft.Office.RecordsManagement.PolicyFeatures.Expiration.Formula.BuiltIn"&gt;&lt;number&gt;61&lt;/number&gt;&lt;property&gt;Created&lt;/property&gt;&lt;propertyId&gt;8c06beca-0777-48f7-91c7-6da68bc07b69&lt;/propertyId&gt;&lt;period&gt;days&lt;/period&gt;&lt;/formula&gt;</vt:lpwstr>
  </property>
</Properties>
</file>